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72" r:id="rId3"/>
    <p:sldId id="258" r:id="rId4"/>
    <p:sldId id="271" r:id="rId5"/>
    <p:sldId id="273" r:id="rId6"/>
    <p:sldId id="259" r:id="rId7"/>
    <p:sldId id="262" r:id="rId8"/>
    <p:sldId id="275" r:id="rId9"/>
    <p:sldId id="274" r:id="rId10"/>
    <p:sldId id="276" r:id="rId11"/>
    <p:sldId id="261" r:id="rId12"/>
    <p:sldId id="277" r:id="rId13"/>
    <p:sldId id="260" r:id="rId14"/>
    <p:sldId id="263" r:id="rId15"/>
    <p:sldId id="264" r:id="rId16"/>
    <p:sldId id="265" r:id="rId17"/>
    <p:sldId id="266" r:id="rId18"/>
    <p:sldId id="279" r:id="rId19"/>
    <p:sldId id="282" r:id="rId20"/>
    <p:sldId id="281" r:id="rId21"/>
    <p:sldId id="280" r:id="rId22"/>
    <p:sldId id="27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DA61AC-7651-4C9E-A529-F4A43450E989}">
          <p14:sldIdLst>
            <p14:sldId id="257"/>
            <p14:sldId id="272"/>
            <p14:sldId id="258"/>
            <p14:sldId id="271"/>
            <p14:sldId id="273"/>
            <p14:sldId id="259"/>
            <p14:sldId id="262"/>
            <p14:sldId id="275"/>
            <p14:sldId id="274"/>
          </p14:sldIdLst>
        </p14:section>
        <p14:section name="Untitled Section" id="{A5E39CDD-FB32-4012-8400-15C366D6C494}">
          <p14:sldIdLst>
            <p14:sldId id="276"/>
            <p14:sldId id="261"/>
            <p14:sldId id="277"/>
            <p14:sldId id="260"/>
            <p14:sldId id="263"/>
            <p14:sldId id="264"/>
            <p14:sldId id="265"/>
            <p14:sldId id="266"/>
            <p14:sldId id="279"/>
            <p14:sldId id="282"/>
            <p14:sldId id="281"/>
            <p14:sldId id="280"/>
            <p14:sldId id="270"/>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14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C08A50-B34B-40A6-A8BE-606817869E0D}" type="datetimeFigureOut">
              <a:rPr lang="en-US" smtClean="0"/>
              <a:t>4/15/2024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63003C-88A9-4FA3-8917-3CF091011314}" type="slidenum">
              <a:rPr lang="en-US" smtClean="0"/>
              <a:t>‹#›</a:t>
            </a:fld>
            <a:endParaRPr lang="en-US"/>
          </a:p>
        </p:txBody>
      </p:sp>
    </p:spTree>
    <p:extLst>
      <p:ext uri="{BB962C8B-B14F-4D97-AF65-F5344CB8AC3E}">
        <p14:creationId xmlns:p14="http://schemas.microsoft.com/office/powerpoint/2010/main" val="2237205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05D22B3-A70E-4441-A414-72A500C82D4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3003C-88A9-4FA3-8917-3CF091011314}" type="slidenum">
              <a:rPr lang="en-US" smtClean="0"/>
              <a:t>7</a:t>
            </a:fld>
            <a:endParaRPr lang="en-US"/>
          </a:p>
        </p:txBody>
      </p:sp>
    </p:spTree>
    <p:extLst>
      <p:ext uri="{BB962C8B-B14F-4D97-AF65-F5344CB8AC3E}">
        <p14:creationId xmlns:p14="http://schemas.microsoft.com/office/powerpoint/2010/main" val="2255812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63003C-88A9-4FA3-8917-3CF091011314}" type="slidenum">
              <a:rPr lang="en-US" smtClean="0"/>
              <a:t>10</a:t>
            </a:fld>
            <a:endParaRPr lang="en-US"/>
          </a:p>
        </p:txBody>
      </p:sp>
    </p:spTree>
    <p:extLst>
      <p:ext uri="{BB962C8B-B14F-4D97-AF65-F5344CB8AC3E}">
        <p14:creationId xmlns:p14="http://schemas.microsoft.com/office/powerpoint/2010/main" val="741915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A3F03A-AE8E-4EB0-B1F2-1BF7B769FD47}"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95979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A3F03A-AE8E-4EB0-B1F2-1BF7B769FD47}"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61994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A3F03A-AE8E-4EB0-B1F2-1BF7B769FD47}"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2504465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A3F03A-AE8E-4EB0-B1F2-1BF7B769FD47}"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3804484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A3F03A-AE8E-4EB0-B1F2-1BF7B769FD47}" type="datetimeFigureOut">
              <a:rPr lang="en-US" smtClean="0"/>
              <a:t>4/15/2024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3863567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A3F03A-AE8E-4EB0-B1F2-1BF7B769FD47}" type="datetimeFigureOut">
              <a:rPr lang="en-US" smtClean="0"/>
              <a:t>4/15/2024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2015112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3F03A-AE8E-4EB0-B1F2-1BF7B769FD47}" type="datetimeFigureOut">
              <a:rPr lang="en-US" smtClean="0"/>
              <a:t>4/15/2024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1934646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A3F03A-AE8E-4EB0-B1F2-1BF7B769FD47}"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971221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A3F03A-AE8E-4EB0-B1F2-1BF7B769FD47}" type="datetimeFigureOut">
              <a:rPr lang="en-US" smtClean="0"/>
              <a:t>4/15/2024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631176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A3F03A-AE8E-4EB0-B1F2-1BF7B769FD47}"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1052306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A3F03A-AE8E-4EB0-B1F2-1BF7B769FD47}" type="datetimeFigureOut">
              <a:rPr lang="en-US" smtClean="0"/>
              <a:t>4/15/2024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608705-C683-44B8-8FDD-61818A795AD7}" type="slidenum">
              <a:rPr lang="en-US" smtClean="0"/>
              <a:t>‹#›</a:t>
            </a:fld>
            <a:endParaRPr lang="en-US"/>
          </a:p>
        </p:txBody>
      </p:sp>
    </p:spTree>
    <p:extLst>
      <p:ext uri="{BB962C8B-B14F-4D97-AF65-F5344CB8AC3E}">
        <p14:creationId xmlns:p14="http://schemas.microsoft.com/office/powerpoint/2010/main" val="4124507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3F03A-AE8E-4EB0-B1F2-1BF7B769FD47}" type="datetimeFigureOut">
              <a:rPr lang="en-US" smtClean="0"/>
              <a:t>4/15/2024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08705-C683-44B8-8FDD-61818A795AD7}" type="slidenum">
              <a:rPr lang="en-US" smtClean="0"/>
              <a:t>‹#›</a:t>
            </a:fld>
            <a:endParaRPr lang="en-US"/>
          </a:p>
        </p:txBody>
      </p:sp>
    </p:spTree>
    <p:extLst>
      <p:ext uri="{BB962C8B-B14F-4D97-AF65-F5344CB8AC3E}">
        <p14:creationId xmlns:p14="http://schemas.microsoft.com/office/powerpoint/2010/main" val="3036653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737456" y="37986"/>
            <a:ext cx="7669087" cy="7755969"/>
          </a:xfrm>
          <a:prstGeom prst="rect">
            <a:avLst/>
          </a:prstGeom>
          <a:noFill/>
        </p:spPr>
        <p:txBody>
          <a:bodyPr wrap="none" rtlCol="0">
            <a:spAutoFit/>
          </a:bodyPr>
          <a:lstStyle/>
          <a:p>
            <a:r>
              <a:rPr lang="ar-SA" sz="9600" dirty="0">
                <a:solidFill>
                  <a:srgbClr val="C00000"/>
                </a:solidFill>
              </a:rPr>
              <a:t>بسم الله الرحمن </a:t>
            </a:r>
            <a:r>
              <a:rPr lang="ar-SA" sz="9600" dirty="0" smtClean="0">
                <a:solidFill>
                  <a:srgbClr val="C00000"/>
                </a:solidFill>
              </a:rPr>
              <a:t>الرحيم</a:t>
            </a:r>
            <a:endParaRPr lang="en-US" sz="9600" dirty="0" smtClean="0">
              <a:solidFill>
                <a:srgbClr val="C00000"/>
              </a:solidFill>
            </a:endParaRPr>
          </a:p>
          <a:p>
            <a:endParaRPr lang="en-US" sz="9600" dirty="0" smtClean="0">
              <a:solidFill>
                <a:srgbClr val="00B050"/>
              </a:solidFill>
              <a:latin typeface="SutonnyOMJ" pitchFamily="2" charset="0"/>
              <a:cs typeface="SutonnyOMJ" pitchFamily="2" charset="0"/>
            </a:endParaRPr>
          </a:p>
          <a:p>
            <a:endParaRPr lang="en-US" sz="9600" dirty="0">
              <a:solidFill>
                <a:srgbClr val="00B050"/>
              </a:solidFill>
              <a:latin typeface="SutonnyOMJ" pitchFamily="2" charset="0"/>
              <a:cs typeface="SutonnyOMJ" pitchFamily="2" charset="0"/>
            </a:endParaRPr>
          </a:p>
          <a:p>
            <a:r>
              <a:rPr lang="en-US" sz="9600" dirty="0" err="1" smtClean="0">
                <a:solidFill>
                  <a:srgbClr val="00B050"/>
                </a:solidFill>
                <a:latin typeface="SutonnyOMJ" pitchFamily="2" charset="0"/>
                <a:cs typeface="SutonnyOMJ" pitchFamily="2" charset="0"/>
              </a:rPr>
              <a:t>আজকের</a:t>
            </a:r>
            <a:r>
              <a:rPr lang="en-US" sz="9600" dirty="0" smtClean="0">
                <a:solidFill>
                  <a:srgbClr val="00B050"/>
                </a:solidFill>
                <a:latin typeface="SutonnyOMJ" pitchFamily="2" charset="0"/>
                <a:cs typeface="SutonnyOMJ" pitchFamily="2" charset="0"/>
              </a:rPr>
              <a:t> </a:t>
            </a:r>
            <a:r>
              <a:rPr lang="en-US" sz="9600" dirty="0" err="1" smtClean="0">
                <a:solidFill>
                  <a:srgbClr val="00B050"/>
                </a:solidFill>
                <a:latin typeface="SutonnyOMJ" pitchFamily="2" charset="0"/>
                <a:cs typeface="SutonnyOMJ" pitchFamily="2" charset="0"/>
              </a:rPr>
              <a:t>ক্লাসে</a:t>
            </a:r>
            <a:endParaRPr lang="en-US" sz="9600" dirty="0" smtClean="0">
              <a:solidFill>
                <a:srgbClr val="00B050"/>
              </a:solidFill>
              <a:latin typeface="SutonnyOMJ" pitchFamily="2" charset="0"/>
              <a:cs typeface="SutonnyOMJ" pitchFamily="2" charset="0"/>
            </a:endParaRPr>
          </a:p>
          <a:p>
            <a:r>
              <a:rPr lang="en-US" sz="9600" dirty="0" smtClean="0">
                <a:solidFill>
                  <a:srgbClr val="00B0F0"/>
                </a:solidFill>
                <a:latin typeface="SutonnyOMJ" pitchFamily="2" charset="0"/>
                <a:cs typeface="SutonnyOMJ" pitchFamily="2" charset="0"/>
              </a:rPr>
              <a:t> </a:t>
            </a:r>
            <a:r>
              <a:rPr lang="en-US" sz="9600" dirty="0" err="1" smtClean="0">
                <a:solidFill>
                  <a:srgbClr val="00B0F0"/>
                </a:solidFill>
                <a:latin typeface="SutonnyOMJ" pitchFamily="2" charset="0"/>
                <a:cs typeface="SutonnyOMJ" pitchFamily="2" charset="0"/>
              </a:rPr>
              <a:t>সবাইকে</a:t>
            </a:r>
            <a:r>
              <a:rPr lang="en-US" sz="9600" dirty="0" smtClean="0">
                <a:solidFill>
                  <a:srgbClr val="00B0F0"/>
                </a:solidFill>
                <a:latin typeface="SutonnyOMJ" pitchFamily="2" charset="0"/>
                <a:cs typeface="SutonnyOMJ" pitchFamily="2" charset="0"/>
              </a:rPr>
              <a:t> </a:t>
            </a:r>
            <a:r>
              <a:rPr lang="en-US" sz="9600" dirty="0" err="1" smtClean="0">
                <a:solidFill>
                  <a:srgbClr val="00B0F0"/>
                </a:solidFill>
                <a:latin typeface="SutonnyOMJ" pitchFamily="2" charset="0"/>
                <a:cs typeface="SutonnyOMJ" pitchFamily="2" charset="0"/>
              </a:rPr>
              <a:t>স্বাগতম</a:t>
            </a:r>
            <a:r>
              <a:rPr lang="en-US" sz="9600" dirty="0" smtClean="0">
                <a:solidFill>
                  <a:srgbClr val="00B0F0"/>
                </a:solidFill>
                <a:latin typeface="SutonnyOMJ" pitchFamily="2" charset="0"/>
                <a:cs typeface="SutonnyOMJ" pitchFamily="2" charset="0"/>
              </a:rPr>
              <a:t> </a:t>
            </a:r>
            <a:endParaRPr lang="en-US" sz="9600" dirty="0">
              <a:solidFill>
                <a:srgbClr val="00B0F0"/>
              </a:solidFill>
              <a:latin typeface="SutonnyOMJ" pitchFamily="2" charset="0"/>
              <a:cs typeface="SutonnyOMJ" pitchFamily="2" charset="0"/>
            </a:endParaRPr>
          </a:p>
          <a:p>
            <a:endParaRPr lang="en-US" dirty="0"/>
          </a:p>
        </p:txBody>
      </p:sp>
    </p:spTree>
    <p:extLst>
      <p:ext uri="{BB962C8B-B14F-4D97-AF65-F5344CB8AC3E}">
        <p14:creationId xmlns:p14="http://schemas.microsoft.com/office/powerpoint/2010/main" val="38944497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2969" y="2617555"/>
            <a:ext cx="9144000" cy="3747180"/>
          </a:xfrm>
          <a:prstGeom prst="rect">
            <a:avLst/>
          </a:prstGeom>
          <a:noFill/>
        </p:spPr>
        <p:txBody>
          <a:bodyPr wrap="square" lIns="68580" tIns="34290" rIns="68580" bIns="34290" rtlCol="0">
            <a:spAutoFit/>
          </a:bodyPr>
          <a:lstStyle/>
          <a:p>
            <a:pPr algn="ctr"/>
            <a:r>
              <a:rPr lang="bn-IN" sz="23900" b="1" dirty="0">
                <a:solidFill>
                  <a:srgbClr val="FF0000"/>
                </a:solidFill>
                <a:latin typeface="SutonnyOMJ" pitchFamily="2" charset="0"/>
                <a:cs typeface="SutonnyOMJ" pitchFamily="2" charset="0"/>
              </a:rPr>
              <a:t> </a:t>
            </a:r>
            <a:r>
              <a:rPr lang="bn-IN" sz="2300" dirty="0"/>
              <a:t> </a:t>
            </a:r>
            <a:endParaRPr lang="en-US" sz="2300" dirty="0"/>
          </a:p>
        </p:txBody>
      </p:sp>
      <p:sp>
        <p:nvSpPr>
          <p:cNvPr id="6" name="Rectangle 5"/>
          <p:cNvSpPr/>
          <p:nvPr/>
        </p:nvSpPr>
        <p:spPr>
          <a:xfrm>
            <a:off x="57149" y="76201"/>
            <a:ext cx="9086851" cy="5082708"/>
          </a:xfrm>
          <a:prstGeom prst="rect">
            <a:avLst/>
          </a:prstGeom>
        </p:spPr>
        <p:txBody>
          <a:bodyPr wrap="square" lIns="95791" tIns="47896" rIns="95791" bIns="47896">
            <a:spAutoFit/>
          </a:bodyPr>
          <a:lstStyle/>
          <a:p>
            <a:pPr algn="ctr"/>
            <a:r>
              <a:rPr lang="bn-IN" sz="8800" b="1" dirty="0">
                <a:solidFill>
                  <a:srgbClr val="FFC000"/>
                </a:solidFill>
                <a:latin typeface="Shonar Bangla" panose="020B0502040204020203" pitchFamily="34" charset="0"/>
                <a:cs typeface="Shonar Bangla" panose="020B0502040204020203" pitchFamily="34" charset="0"/>
              </a:rPr>
              <a:t>শিক্ষক পরিচিতি </a:t>
            </a:r>
            <a:endParaRPr lang="en-US" sz="8800" b="1" dirty="0">
              <a:solidFill>
                <a:srgbClr val="FFC000"/>
              </a:solidFill>
              <a:latin typeface="Shonar Bangla" panose="020B0502040204020203" pitchFamily="34" charset="0"/>
              <a:cs typeface="Shonar Bangla" panose="020B0502040204020203" pitchFamily="34" charset="0"/>
            </a:endParaRPr>
          </a:p>
          <a:p>
            <a:pPr algn="ctr"/>
            <a:r>
              <a:rPr lang="en-US" sz="4200" b="1" i="1" dirty="0">
                <a:ln w="50800"/>
                <a:solidFill>
                  <a:schemeClr val="bg1"/>
                </a:solidFill>
                <a:effectLst>
                  <a:outerShdw blurRad="38100" dist="38100" dir="2700000" algn="tl">
                    <a:srgbClr val="000000">
                      <a:alpha val="43137"/>
                    </a:srgbClr>
                  </a:outerShdw>
                </a:effectLst>
                <a:latin typeface="SutonnyMJ" pitchFamily="2" charset="0"/>
                <a:cs typeface="SutonnyMJ" pitchFamily="2" charset="0"/>
              </a:rPr>
              <a:t>       </a:t>
            </a:r>
            <a:r>
              <a:rPr lang="en-US" sz="6000" b="1" dirty="0">
                <a:ln w="50800"/>
                <a:solidFill>
                  <a:schemeClr val="bg1"/>
                </a:solidFill>
                <a:effectLst>
                  <a:outerShdw blurRad="38100" dist="38100" dir="2700000" algn="tl">
                    <a:srgbClr val="000000">
                      <a:alpha val="43137"/>
                    </a:srgbClr>
                  </a:outerShdw>
                </a:effectLst>
                <a:latin typeface="SutonnyOMJ" pitchFamily="2" charset="0"/>
                <a:cs typeface="SutonnyOMJ" pitchFamily="2" charset="0"/>
              </a:rPr>
              <a:t>আ,ও,ম ফারুক হোসাইন</a:t>
            </a:r>
            <a:endParaRPr lang="ar-SA" sz="4200" b="1" dirty="0">
              <a:ln w="50800"/>
              <a:solidFill>
                <a:schemeClr val="bg1"/>
              </a:solidFill>
              <a:effectLst>
                <a:outerShdw blurRad="38100" dist="38100" dir="2700000" algn="tl">
                  <a:srgbClr val="000000">
                    <a:alpha val="43137"/>
                  </a:srgbClr>
                </a:outerShdw>
              </a:effectLst>
              <a:latin typeface="SutonnyOMJ" pitchFamily="2" charset="0"/>
              <a:cs typeface="SutonnyMJ" pitchFamily="2" charset="0"/>
            </a:endParaRPr>
          </a:p>
          <a:p>
            <a:pPr algn="ctr"/>
            <a:r>
              <a:rPr lang="en-US" sz="4200" b="1" i="1" dirty="0">
                <a:ln w="50800"/>
                <a:solidFill>
                  <a:srgbClr val="00B050"/>
                </a:solidFill>
                <a:effectLst>
                  <a:outerShdw blurRad="38100" dist="38100" dir="2700000" algn="tl">
                    <a:srgbClr val="000000">
                      <a:alpha val="43137"/>
                    </a:srgbClr>
                  </a:outerShdw>
                </a:effectLst>
                <a:latin typeface="SutonnyOMJ" pitchFamily="2" charset="0"/>
                <a:cs typeface="SutonnyOMJ" pitchFamily="2" charset="0"/>
              </a:rPr>
              <a:t>        </a:t>
            </a:r>
            <a:r>
              <a:rPr lang="bn-IN" sz="4200" b="1" i="1" dirty="0" smtClean="0">
                <a:ln w="50800"/>
                <a:solidFill>
                  <a:schemeClr val="accent2"/>
                </a:solidFill>
                <a:effectLst>
                  <a:outerShdw blurRad="38100" dist="38100" dir="2700000" algn="tl">
                    <a:srgbClr val="000000">
                      <a:alpha val="43137"/>
                    </a:srgbClr>
                  </a:outerShdw>
                </a:effectLst>
                <a:latin typeface="SutonnyOMJ" pitchFamily="2" charset="0"/>
                <a:cs typeface="SutonnyOMJ" pitchFamily="2" charset="0"/>
              </a:rPr>
              <a:t>অধ্যক্ষ</a:t>
            </a:r>
            <a:endParaRPr lang="en-US" sz="4200" b="1" i="1" dirty="0" smtClean="0">
              <a:ln w="50800"/>
              <a:solidFill>
                <a:schemeClr val="accent2"/>
              </a:solidFill>
              <a:effectLst>
                <a:outerShdw blurRad="38100" dist="38100" dir="2700000" algn="tl">
                  <a:srgbClr val="000000">
                    <a:alpha val="43137"/>
                  </a:srgbClr>
                </a:outerShdw>
              </a:effectLst>
              <a:latin typeface="SutonnyOMJ" pitchFamily="2" charset="0"/>
              <a:cs typeface="SutonnyOMJ" pitchFamily="2" charset="0"/>
            </a:endParaRPr>
          </a:p>
          <a:p>
            <a:pPr algn="ctr"/>
            <a:r>
              <a:rPr lang="en-US" sz="5000" b="1" i="1" dirty="0" smtClean="0">
                <a:ln w="50800"/>
                <a:solidFill>
                  <a:srgbClr val="7030A0"/>
                </a:solidFill>
                <a:effectLst>
                  <a:outerShdw blurRad="38100" dist="38100" dir="2700000" algn="tl">
                    <a:srgbClr val="000000">
                      <a:alpha val="43137"/>
                    </a:srgbClr>
                  </a:outerShdw>
                </a:effectLst>
                <a:latin typeface="SutonnyOMJ" pitchFamily="2" charset="0"/>
                <a:cs typeface="SutonnyOMJ" pitchFamily="2" charset="0"/>
              </a:rPr>
              <a:t>          </a:t>
            </a:r>
            <a:r>
              <a:rPr lang="bn-IN" sz="4400" b="1" i="1" dirty="0" smtClean="0">
                <a:ln w="50800"/>
                <a:solidFill>
                  <a:srgbClr val="7030A0"/>
                </a:solidFill>
                <a:effectLst>
                  <a:outerShdw blurRad="38100" dist="38100" dir="2700000" algn="tl">
                    <a:srgbClr val="000000">
                      <a:alpha val="43137"/>
                    </a:srgbClr>
                  </a:outerShdw>
                </a:effectLst>
                <a:latin typeface="SutonnyOMJ" pitchFamily="2" charset="0"/>
                <a:cs typeface="SutonnyOMJ" pitchFamily="2" charset="0"/>
              </a:rPr>
              <a:t>নারাণহাট </a:t>
            </a:r>
            <a:r>
              <a:rPr lang="bn-IN" sz="4400" b="1" i="1" dirty="0">
                <a:ln w="50800"/>
                <a:solidFill>
                  <a:srgbClr val="7030A0"/>
                </a:solidFill>
                <a:effectLst>
                  <a:outerShdw blurRad="38100" dist="38100" dir="2700000" algn="tl">
                    <a:srgbClr val="000000">
                      <a:alpha val="43137"/>
                    </a:srgbClr>
                  </a:outerShdw>
                </a:effectLst>
                <a:latin typeface="SutonnyOMJ" pitchFamily="2" charset="0"/>
                <a:cs typeface="SutonnyOMJ" pitchFamily="2" charset="0"/>
              </a:rPr>
              <a:t>ইসলামিয়া আলিম মাদরাসা </a:t>
            </a:r>
            <a:endParaRPr lang="en-US" sz="3200" b="1" dirty="0">
              <a:ln w="50800"/>
              <a:solidFill>
                <a:srgbClr val="7030A0"/>
              </a:solidFill>
              <a:latin typeface="SutonnyOMJ" pitchFamily="2" charset="0"/>
              <a:cs typeface="SutonnyOMJ" pitchFamily="2" charset="0"/>
            </a:endParaRPr>
          </a:p>
          <a:p>
            <a:pPr algn="ctr"/>
            <a:r>
              <a:rPr lang="en-US" sz="3300" b="1" dirty="0">
                <a:ln w="50800"/>
                <a:solidFill>
                  <a:srgbClr val="FF0000"/>
                </a:solidFill>
                <a:latin typeface="SutonnyMJ" pitchFamily="2" charset="0"/>
                <a:cs typeface="SutonnyMJ" pitchFamily="2" charset="0"/>
              </a:rPr>
              <a:t>            </a:t>
            </a:r>
            <a:r>
              <a:rPr lang="en-US" sz="4200" b="1" dirty="0">
                <a:ln w="50800"/>
                <a:latin typeface="SutonnyMJ" pitchFamily="2" charset="0"/>
                <a:cs typeface="SutonnyMJ" pitchFamily="2" charset="0"/>
              </a:rPr>
              <a:t>মোবাইল:০১৮১৮৪৩৩৪৮৬</a:t>
            </a:r>
            <a:r>
              <a:rPr lang="en-US" sz="3300" b="1" dirty="0">
                <a:ln w="50800"/>
                <a:solidFill>
                  <a:srgbClr val="FF0000"/>
                </a:solidFill>
                <a:latin typeface="SutonnyMJ" pitchFamily="2" charset="0"/>
                <a:cs typeface="SutonnyMJ" pitchFamily="2" charset="0"/>
              </a:rPr>
              <a:t> </a:t>
            </a:r>
          </a:p>
          <a:p>
            <a:pPr algn="ctr"/>
            <a:r>
              <a:rPr lang="en-US" sz="4200" b="1" dirty="0">
                <a:ln w="50800"/>
                <a:solidFill>
                  <a:srgbClr val="FF0000"/>
                </a:solidFill>
                <a:latin typeface="SutonnyMJ" pitchFamily="2" charset="0"/>
                <a:cs typeface="SutonnyMJ" pitchFamily="2" charset="0"/>
              </a:rPr>
              <a:t>      </a:t>
            </a:r>
            <a:r>
              <a:rPr lang="en-US" sz="2900" b="1" dirty="0">
                <a:ln w="50800"/>
                <a:solidFill>
                  <a:srgbClr val="FF0000"/>
                </a:solidFill>
                <a:latin typeface="Baskerville Old Face" pitchFamily="18" charset="0"/>
                <a:cs typeface="SutonnyMJ" pitchFamily="2" charset="0"/>
              </a:rPr>
              <a:t>ইমেইল</a:t>
            </a:r>
            <a:r>
              <a:rPr lang="en-US" sz="3300" b="1" dirty="0">
                <a:ln w="50800"/>
                <a:solidFill>
                  <a:srgbClr val="FF0000"/>
                </a:solidFill>
                <a:latin typeface="Baskerville Old Face" pitchFamily="18" charset="0"/>
                <a:cs typeface="SutonnyMJ" pitchFamily="2" charset="0"/>
              </a:rPr>
              <a:t>:aomfaruk1177@gmail.com</a:t>
            </a:r>
            <a:endParaRPr lang="en-US" sz="3800" b="1" dirty="0">
              <a:ln w="50800"/>
              <a:solidFill>
                <a:srgbClr val="FF0000"/>
              </a:solidFill>
              <a:latin typeface="Baskerville Old Face" pitchFamily="18" charset="0"/>
              <a:cs typeface="SutonnyMJ" pitchFamily="2" charset="0"/>
            </a:endParaRPr>
          </a:p>
        </p:txBody>
      </p:sp>
      <p:pic>
        <p:nvPicPr>
          <p:cNvPr id="7" name="Picture 2" descr="E:\S P N.jpg"/>
          <p:cNvPicPr>
            <a:picLocks noChangeAspect="1" noChangeArrowheads="1"/>
          </p:cNvPicPr>
          <p:nvPr/>
        </p:nvPicPr>
        <p:blipFill>
          <a:blip r:embed="rId4"/>
          <a:srcRect/>
          <a:stretch>
            <a:fillRect/>
          </a:stretch>
        </p:blipFill>
        <p:spPr bwMode="auto">
          <a:xfrm>
            <a:off x="57151" y="1416051"/>
            <a:ext cx="2143125" cy="2349500"/>
          </a:xfrm>
          <a:prstGeom prst="rect">
            <a:avLst/>
          </a:prstGeom>
          <a:noFill/>
        </p:spPr>
      </p:pic>
    </p:spTree>
    <p:extLst>
      <p:ext uri="{BB962C8B-B14F-4D97-AF65-F5344CB8AC3E}">
        <p14:creationId xmlns:p14="http://schemas.microsoft.com/office/powerpoint/2010/main" val="1057188126"/>
      </p:ext>
    </p:extLst>
  </p:cSld>
  <p:clrMapOvr>
    <a:masterClrMapping/>
  </p:clrMapOvr>
  <p:transition spd="slow" advTm="2000">
    <p:pull/>
    <p:sndAc>
      <p:stSnd>
        <p:snd r:embed="rId3" name="push.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378941" y="214184"/>
            <a:ext cx="8279027" cy="6555641"/>
          </a:xfrm>
          <a:prstGeom prst="rect">
            <a:avLst/>
          </a:prstGeom>
          <a:noFill/>
        </p:spPr>
        <p:txBody>
          <a:bodyPr wrap="square" rtlCol="0">
            <a:spAutoFit/>
          </a:bodyPr>
          <a:lstStyle/>
          <a:p>
            <a:pPr algn="ctr"/>
            <a:r>
              <a:rPr lang="en-US" sz="13800" b="1" dirty="0" err="1"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পাঠ</a:t>
            </a:r>
            <a:r>
              <a:rPr lang="en-US" sz="13800" b="1" dirty="0"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 </a:t>
            </a:r>
            <a:r>
              <a:rPr lang="en-US" sz="13800" b="1" dirty="0" err="1"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পরিচিতি</a:t>
            </a:r>
            <a:endParaRPr lang="en-US" sz="13800" b="1"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endParaRPr>
          </a:p>
          <a:p>
            <a:pPr algn="ctr"/>
            <a:r>
              <a:rPr lang="bn-BD" sz="6600"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বিয়ষঃ কুরআন মাজিদ</a:t>
            </a:r>
          </a:p>
          <a:p>
            <a:pPr algn="ctr"/>
            <a:r>
              <a:rPr lang="bn-BD" sz="6600" dirty="0">
                <a:ln w="0"/>
                <a:solidFill>
                  <a:srgbClr val="7030A0"/>
                </a:solidFill>
                <a:effectLst>
                  <a:outerShdw blurRad="38100" dist="19050" dir="2700000" algn="tl" rotWithShape="0">
                    <a:schemeClr val="dk1">
                      <a:alpha val="40000"/>
                    </a:schemeClr>
                  </a:outerShdw>
                </a:effectLst>
                <a:latin typeface="SutonnyOMJ" pitchFamily="2" charset="0"/>
                <a:cs typeface="SutonnyOMJ" pitchFamily="2" charset="0"/>
              </a:rPr>
              <a:t>শ্রেণিঃ আলিম ১ম </a:t>
            </a:r>
            <a:r>
              <a:rPr lang="bn-BD" sz="6600" dirty="0" smtClean="0">
                <a:ln w="0"/>
                <a:solidFill>
                  <a:srgbClr val="7030A0"/>
                </a:solidFill>
                <a:effectLst>
                  <a:outerShdw blurRad="38100" dist="19050" dir="2700000" algn="tl" rotWithShape="0">
                    <a:schemeClr val="dk1">
                      <a:alpha val="40000"/>
                    </a:schemeClr>
                  </a:outerShdw>
                </a:effectLst>
                <a:latin typeface="SutonnyOMJ" pitchFamily="2" charset="0"/>
                <a:cs typeface="SutonnyOMJ" pitchFamily="2" charset="0"/>
              </a:rPr>
              <a:t>বর্ষ</a:t>
            </a:r>
            <a:endParaRPr lang="bn-BD" sz="6600" dirty="0">
              <a:ln w="0"/>
              <a:solidFill>
                <a:srgbClr val="7030A0"/>
              </a:solidFill>
              <a:effectLst>
                <a:outerShdw blurRad="38100" dist="19050" dir="2700000" algn="tl" rotWithShape="0">
                  <a:schemeClr val="dk1">
                    <a:alpha val="40000"/>
                  </a:schemeClr>
                </a:outerShdw>
              </a:effectLst>
              <a:latin typeface="SutonnyOMJ" pitchFamily="2" charset="0"/>
              <a:cs typeface="SutonnyOMJ" pitchFamily="2" charset="0"/>
            </a:endParaRPr>
          </a:p>
          <a:p>
            <a:pPr algn="ctr"/>
            <a:r>
              <a:rPr lang="bn-BD" sz="6600" dirty="0">
                <a:ln w="0"/>
                <a:solidFill>
                  <a:srgbClr val="FFFF00"/>
                </a:solidFill>
                <a:effectLst>
                  <a:outerShdw blurRad="38100" dist="19050" dir="2700000" algn="tl" rotWithShape="0">
                    <a:schemeClr val="dk1">
                      <a:alpha val="40000"/>
                    </a:schemeClr>
                  </a:outerShdw>
                </a:effectLst>
                <a:latin typeface="SutonnyOMJ" pitchFamily="2" charset="0"/>
                <a:cs typeface="SutonnyOMJ" pitchFamily="2" charset="0"/>
              </a:rPr>
              <a:t>সূরাঃ আন-নিসা</a:t>
            </a:r>
          </a:p>
          <a:p>
            <a:pPr algn="ctr"/>
            <a:r>
              <a:rPr lang="bn-BD" sz="6600" dirty="0">
                <a:ln w="0"/>
                <a:solidFill>
                  <a:srgbClr val="FFC000"/>
                </a:solidFill>
                <a:effectLst>
                  <a:outerShdw blurRad="38100" dist="19050" dir="2700000" algn="tl" rotWithShape="0">
                    <a:schemeClr val="dk1">
                      <a:alpha val="40000"/>
                    </a:schemeClr>
                  </a:outerShdw>
                </a:effectLst>
                <a:latin typeface="SutonnyOMJ" pitchFamily="2" charset="0"/>
                <a:cs typeface="SutonnyOMJ" pitchFamily="2" charset="0"/>
              </a:rPr>
              <a:t>আয়াতঃ ১-৩</a:t>
            </a:r>
          </a:p>
          <a:p>
            <a:endParaRPr lang="en-US" dirty="0"/>
          </a:p>
        </p:txBody>
      </p:sp>
    </p:spTree>
    <p:extLst>
      <p:ext uri="{BB962C8B-B14F-4D97-AF65-F5344CB8AC3E}">
        <p14:creationId xmlns:p14="http://schemas.microsoft.com/office/powerpoint/2010/main" val="44315923"/>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96144" y="362465"/>
            <a:ext cx="8722260" cy="5155257"/>
          </a:xfrm>
          <a:prstGeom prst="rect">
            <a:avLst/>
          </a:prstGeom>
          <a:noFill/>
        </p:spPr>
        <p:txBody>
          <a:bodyPr wrap="none" rtlCol="0">
            <a:spAutoFit/>
          </a:bodyPr>
          <a:lstStyle/>
          <a:p>
            <a:pPr algn="ctr"/>
            <a:r>
              <a:rPr lang="bn-BD" sz="11500" b="1" dirty="0">
                <a:ln w="0"/>
                <a:solidFill>
                  <a:srgbClr val="FFC000"/>
                </a:solidFill>
                <a:effectLst>
                  <a:outerShdw blurRad="38100" dist="19050" dir="2700000" algn="tl" rotWithShape="0">
                    <a:schemeClr val="dk1">
                      <a:alpha val="40000"/>
                    </a:schemeClr>
                  </a:outerShdw>
                </a:effectLst>
                <a:latin typeface="SutonnyOMJ" pitchFamily="2" charset="0"/>
                <a:cs typeface="SutonnyOMJ" pitchFamily="2" charset="0"/>
              </a:rPr>
              <a:t>শিখন ফল </a:t>
            </a:r>
            <a:endParaRPr lang="en-US" sz="11500" b="1" dirty="0">
              <a:ln w="0"/>
              <a:solidFill>
                <a:srgbClr val="FFC000"/>
              </a:solidFill>
              <a:effectLst>
                <a:outerShdw blurRad="38100" dist="19050" dir="2700000" algn="tl" rotWithShape="0">
                  <a:schemeClr val="dk1">
                    <a:alpha val="40000"/>
                  </a:schemeClr>
                </a:outerShdw>
              </a:effectLst>
              <a:latin typeface="SutonnyOMJ" pitchFamily="2" charset="0"/>
              <a:cs typeface="SutonnyOMJ" pitchFamily="2" charset="0"/>
            </a:endParaRPr>
          </a:p>
          <a:p>
            <a:pPr algn="just"/>
            <a:r>
              <a:rPr lang="bn-BD" sz="54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এই পাঠ শেষে শিক্ষার্থীরা-------</a:t>
            </a:r>
          </a:p>
          <a:p>
            <a:pPr algn="just"/>
            <a:r>
              <a:rPr lang="bn-BD" sz="4000" b="1"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১. সূরা নিসার আয়াত (১-৩) অর্থ বর্ণনা করতে পারবে।</a:t>
            </a:r>
          </a:p>
          <a:p>
            <a:pPr algn="just"/>
            <a:r>
              <a:rPr lang="bn-BD" sz="4000" b="1"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২. আয়াতের শানে নুযূল বর্ণনা করতে পারবে।</a:t>
            </a:r>
          </a:p>
          <a:p>
            <a:pPr algn="just"/>
            <a:r>
              <a:rPr lang="bn-BD" sz="4000" b="1"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৩. আয়াতের শিক্ষা বর্ণনা করতে পারবে।</a:t>
            </a:r>
          </a:p>
          <a:p>
            <a:pPr algn="just"/>
            <a:r>
              <a:rPr lang="bn-BD" sz="4000" b="1"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৪. আরবী শব্দের শাব্দিক বিশ্লেষণ করতে পারবে</a:t>
            </a:r>
            <a:r>
              <a:rPr lang="bn-BD" sz="4000" b="1" dirty="0"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a:t>
            </a:r>
            <a:endParaRPr lang="bn-BD" sz="4000" b="1"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endParaRPr>
          </a:p>
        </p:txBody>
      </p:sp>
    </p:spTree>
    <p:extLst>
      <p:ext uri="{BB962C8B-B14F-4D97-AF65-F5344CB8AC3E}">
        <p14:creationId xmlns:p14="http://schemas.microsoft.com/office/powerpoint/2010/main" val="126879327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31291" y="2154535"/>
            <a:ext cx="3459680" cy="3157694"/>
          </a:xfrm>
          <a:prstGeom prst="rect">
            <a:avLst/>
          </a:prstGeom>
          <a:noFill/>
        </p:spPr>
        <p:txBody>
          <a:bodyPr wrap="squar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3" name="Object 2">
            <a:hlinkClick r:id="" action="ppaction://ole?verb=0"/>
          </p:cNvPr>
          <p:cNvGraphicFramePr>
            <a:graphicFrameLocks noChangeAspect="1"/>
          </p:cNvGraphicFramePr>
          <p:nvPr>
            <p:extLst>
              <p:ext uri="{D42A27DB-BD31-4B8C-83A1-F6EECF244321}">
                <p14:modId xmlns:p14="http://schemas.microsoft.com/office/powerpoint/2010/main" val="296410843"/>
              </p:ext>
            </p:extLst>
          </p:nvPr>
        </p:nvGraphicFramePr>
        <p:xfrm>
          <a:off x="299928" y="1441622"/>
          <a:ext cx="8768401" cy="3113903"/>
        </p:xfrm>
        <a:graphic>
          <a:graphicData uri="http://schemas.openxmlformats.org/presentationml/2006/ole">
            <mc:AlternateContent xmlns:mc="http://schemas.openxmlformats.org/markup-compatibility/2006">
              <mc:Choice xmlns:v="urn:schemas-microsoft-com:vml" Requires="v">
                <p:oleObj spid="_x0000_s2056" name="Packager Shell Object" showAsIcon="1" r:id="rId3" imgW="1237680" imgH="440280" progId="Package">
                  <p:embed/>
                </p:oleObj>
              </mc:Choice>
              <mc:Fallback>
                <p:oleObj name="Packager Shell Object" showAsIcon="1" r:id="rId3" imgW="1237680" imgH="440280" progId="Package">
                  <p:embed/>
                  <p:pic>
                    <p:nvPicPr>
                      <p:cNvPr id="0" name=""/>
                      <p:cNvPicPr/>
                      <p:nvPr/>
                    </p:nvPicPr>
                    <p:blipFill>
                      <a:blip r:embed="rId4"/>
                      <a:stretch>
                        <a:fillRect/>
                      </a:stretch>
                    </p:blipFill>
                    <p:spPr>
                      <a:xfrm>
                        <a:off x="299928" y="1441622"/>
                        <a:ext cx="8768401" cy="3113903"/>
                      </a:xfrm>
                      <a:prstGeom prst="rect">
                        <a:avLst/>
                      </a:prstGeom>
                    </p:spPr>
                  </p:pic>
                </p:oleObj>
              </mc:Fallback>
            </mc:AlternateContent>
          </a:graphicData>
        </a:graphic>
      </p:graphicFrame>
      <p:sp>
        <p:nvSpPr>
          <p:cNvPr id="4" name="TextBox 3"/>
          <p:cNvSpPr txBox="1"/>
          <p:nvPr/>
        </p:nvSpPr>
        <p:spPr>
          <a:xfrm>
            <a:off x="439217" y="391300"/>
            <a:ext cx="8489825" cy="1107996"/>
          </a:xfrm>
          <a:prstGeom prst="rect">
            <a:avLst/>
          </a:prstGeom>
          <a:noFill/>
        </p:spPr>
        <p:txBody>
          <a:bodyPr wrap="none" rtlCol="0">
            <a:spAutoFit/>
          </a:bodyPr>
          <a:lstStyle/>
          <a:p>
            <a:r>
              <a:rPr lang="bn-BD" sz="48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প্রথমে আমরা </a:t>
            </a:r>
            <a:r>
              <a:rPr lang="bn-BD" sz="48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আয়াতগুলো</a:t>
            </a:r>
            <a:r>
              <a:rPr lang="en-US" sz="48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র</a:t>
            </a:r>
            <a:r>
              <a:rPr lang="bn-BD" sz="48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 </a:t>
            </a:r>
            <a:r>
              <a:rPr lang="bn-BD" sz="48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তেলাওয়াত </a:t>
            </a:r>
            <a:r>
              <a:rPr lang="bn-BD" sz="48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শুন</a:t>
            </a:r>
            <a:r>
              <a:rPr lang="en-US" sz="48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ব</a:t>
            </a:r>
            <a:endParaRPr lang="en-US" sz="48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endParaRPr lang="en-US" dirty="0"/>
          </a:p>
        </p:txBody>
      </p:sp>
    </p:spTree>
    <p:extLst>
      <p:ext uri="{BB962C8B-B14F-4D97-AF65-F5344CB8AC3E}">
        <p14:creationId xmlns:p14="http://schemas.microsoft.com/office/powerpoint/2010/main" val="38938656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4131291" y="2154535"/>
            <a:ext cx="3459680" cy="3157694"/>
          </a:xfrm>
          <a:prstGeom prst="rect">
            <a:avLst/>
          </a:prstGeom>
          <a:noFill/>
        </p:spPr>
        <p:txBody>
          <a:bodyPr wrap="squar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4" name="TextBox 3"/>
          <p:cNvSpPr txBox="1"/>
          <p:nvPr/>
        </p:nvSpPr>
        <p:spPr>
          <a:xfrm>
            <a:off x="345988" y="-60909"/>
            <a:ext cx="8559113" cy="7078861"/>
          </a:xfrm>
          <a:prstGeom prst="rect">
            <a:avLst/>
          </a:prstGeom>
          <a:noFill/>
        </p:spPr>
        <p:txBody>
          <a:bodyPr wrap="square" rtlCol="0">
            <a:spAutoFit/>
          </a:bodyPr>
          <a:lstStyle/>
          <a:p>
            <a:pPr algn="ctr" rtl="1"/>
            <a:r>
              <a:rPr lang="en-US" sz="7200" b="1" dirty="0" err="1">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এবারত</a:t>
            </a:r>
            <a:r>
              <a:rPr lang="en-US" sz="72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 </a:t>
            </a:r>
            <a:endParaRPr lang="en-US" sz="24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pPr algn="ctr" rtl="1"/>
            <a:r>
              <a:rPr lang="ar-SA" sz="4000" dirty="0">
                <a:solidFill>
                  <a:srgbClr val="FFC000"/>
                </a:solidFill>
              </a:rPr>
              <a:t>بسم الله الرحمن الرحيم</a:t>
            </a:r>
            <a:endParaRPr lang="en-US" sz="4000" dirty="0">
              <a:solidFill>
                <a:srgbClr val="FFC000"/>
              </a:solidFill>
            </a:endParaRPr>
          </a:p>
          <a:p>
            <a:pPr algn="just" rtl="1"/>
            <a:r>
              <a:rPr lang="ar-SA" sz="4000" b="1" dirty="0" smtClean="0">
                <a:solidFill>
                  <a:schemeClr val="bg1"/>
                </a:solidFill>
                <a:latin typeface="KFGQPC Uthman Taha Naskh" panose="02000000000000000000" pitchFamily="2" charset="-78"/>
                <a:cs typeface="Traditional Arabic" pitchFamily="2" charset="-78"/>
              </a:rPr>
              <a:t>يَا </a:t>
            </a:r>
            <a:r>
              <a:rPr lang="ar-SA" sz="4000" b="1" dirty="0">
                <a:solidFill>
                  <a:schemeClr val="bg1"/>
                </a:solidFill>
                <a:latin typeface="KFGQPC Uthman Taha Naskh" panose="02000000000000000000" pitchFamily="2" charset="-78"/>
                <a:cs typeface="Traditional Arabic" pitchFamily="2" charset="-78"/>
              </a:rPr>
              <a:t>أَيُّهَا النَّاسُ اتَّقُوا رَبَّكُمُ الَّذِي خَلَقَكُمْ مِنْ نَفْسٍ وَاحِدَةٍ وَخَلَقَ مِنْهَا زَوْجَهَا وَبَثَّ مِنْهُمَا رِجَالًا كَثِيرًا وَنِسَاءً وَاتَّقُوا اللَّهَ الَّذِي تَسَاءَلُونَ بِهِ وَالْأَرْحَامَ إِنَّ اللَّهَ كَانَ عَلَيْكُمْ رَقِيبًا (1) وَآتُوا الْيَتَامَى أَمْوَالَهُمْ وَلَا تَتَبَدَّلُوا الْخَبِيثَ بِالطَّيِّبِ وَلَا تَأْكُلُوا أَمْوَالَهُمْ إِلَى أَمْوَالِكُمْ إِنَّهُ كَانَ حُوبًا كَبِيرًا (2) وَإِنْ خِفْتُمْ أَلَّا تُقْسِطُوا فِي الْيَتَامَى فَانْكِحُوا مَا طَابَ لَكُمْ مِنَ النِّسَاءِ مَثْنَى وَثُلَاثَ وَرُبَاعَ فَإِنْ خِفْتُمْ أَلَّا تَعْدِلُوا فَوَاحِدَةً أَوْ مَا مَلَكَتْ أَيْمَانُكُمْ ذَلِكَ أَدْنَى أَلَّا تَعُولُوا (3)</a:t>
            </a:r>
            <a:r>
              <a:rPr lang="en-US" sz="4000" b="1" dirty="0">
                <a:solidFill>
                  <a:schemeClr val="bg1"/>
                </a:solidFill>
                <a:latin typeface="KFGQPC Uthman Taha Naskh" panose="02000000000000000000" pitchFamily="2" charset="-78"/>
                <a:cs typeface="Traditional Arabic" pitchFamily="2" charset="-78"/>
              </a:rPr>
              <a:t> </a:t>
            </a:r>
            <a:r>
              <a:rPr lang="ar-SA" sz="4000" b="1" dirty="0">
                <a:solidFill>
                  <a:schemeClr val="bg1"/>
                </a:solidFill>
                <a:latin typeface="KFGQPC Uthman Taha Naskh" panose="02000000000000000000" pitchFamily="2" charset="-78"/>
                <a:cs typeface="Traditional Arabic" pitchFamily="2" charset="-78"/>
              </a:rPr>
              <a:t> {النساء}</a:t>
            </a:r>
            <a:endParaRPr lang="en-US" sz="4000" b="1" dirty="0">
              <a:solidFill>
                <a:schemeClr val="bg1"/>
              </a:solidFill>
              <a:cs typeface="Traditional Arabic" pitchFamily="2" charset="-78"/>
            </a:endParaRPr>
          </a:p>
          <a:p>
            <a:endParaRPr lang="en-US" dirty="0"/>
          </a:p>
        </p:txBody>
      </p:sp>
    </p:spTree>
    <p:extLst>
      <p:ext uri="{BB962C8B-B14F-4D97-AF65-F5344CB8AC3E}">
        <p14:creationId xmlns:p14="http://schemas.microsoft.com/office/powerpoint/2010/main" val="2260063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51941" y="147365"/>
            <a:ext cx="8636686" cy="6924973"/>
          </a:xfrm>
          <a:prstGeom prst="rect">
            <a:avLst/>
          </a:prstGeom>
          <a:noFill/>
        </p:spPr>
        <p:txBody>
          <a:bodyPr wrap="square" rtlCol="0">
            <a:spAutoFit/>
          </a:bodyPr>
          <a:lstStyle/>
          <a:p>
            <a:pPr algn="ctr"/>
            <a:r>
              <a:rPr lang="bn-BD" sz="66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আয়াতের অনুবাদ</a:t>
            </a:r>
            <a:endParaRPr lang="en-US" sz="66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r>
              <a:rPr lang="bn-BD" sz="4000" b="1" dirty="0">
                <a:ln w="0"/>
                <a:solidFill>
                  <a:srgbClr val="FFC000"/>
                </a:solidFill>
                <a:latin typeface="SutonnyOMJ" pitchFamily="2" charset="0"/>
                <a:cs typeface="SutonnyOMJ" pitchFamily="2" charset="0"/>
              </a:rPr>
              <a:t>১নং আয়াত-</a:t>
            </a:r>
          </a:p>
          <a:p>
            <a:pPr algn="just"/>
            <a:r>
              <a:rPr lang="en-US" sz="4000" dirty="0" smtClean="0">
                <a:ln w="0"/>
                <a:solidFill>
                  <a:schemeClr val="bg1"/>
                </a:solidFill>
                <a:latin typeface="SutonnyOMJ" pitchFamily="2" charset="0"/>
                <a:cs typeface="SutonnyOMJ" pitchFamily="2" charset="0"/>
              </a:rPr>
              <a:t>     </a:t>
            </a:r>
            <a:r>
              <a:rPr lang="bn-BD" sz="4000" dirty="0" smtClean="0">
                <a:ln w="0"/>
                <a:solidFill>
                  <a:schemeClr val="bg1"/>
                </a:solidFill>
                <a:latin typeface="SutonnyOMJ" pitchFamily="2" charset="0"/>
                <a:cs typeface="SutonnyOMJ" pitchFamily="2" charset="0"/>
              </a:rPr>
              <a:t>হে </a:t>
            </a:r>
            <a:r>
              <a:rPr lang="bn-BD" sz="4000" dirty="0">
                <a:ln w="0"/>
                <a:solidFill>
                  <a:schemeClr val="bg1"/>
                </a:solidFill>
                <a:latin typeface="SutonnyOMJ" pitchFamily="2" charset="0"/>
                <a:cs typeface="SutonnyOMJ" pitchFamily="2" charset="0"/>
              </a:rPr>
              <a:t>মানবজাতি! তোমরা তোমাদের ঐ রবকে ভয় করো, যিনি তোমাদেরকে এক ব্যক্তি থেকে সৃষ্টি করেছেন এবং তরাই থেকে তার জোড়া (সঙ্গীনী) সৃষ্টি করেছেন আর এ দু’জন থেকে বহু নর-নারী বিস্তার করেছেন। আর আল্লাহকে ভয় করো, যাঁর নাম নিয়ে যাচ্ঞা (তালাশ) করো, আর আত্মীয়তার প্রতি সজাগ দৃষ্টি রাখো। নিশ্চয় আল্লাহ তা’আলা সর্বদা তোমাদের প্রতি তীক্ষ্ম দৃষ্টি রাখেন। </a:t>
            </a:r>
            <a:endParaRPr lang="en-US" sz="4000" dirty="0">
              <a:ln w="0"/>
              <a:solidFill>
                <a:schemeClr val="bg1"/>
              </a:solidFill>
              <a:latin typeface="SutonnyOMJ" pitchFamily="2" charset="0"/>
              <a:cs typeface="SutonnyOMJ" pitchFamily="2" charset="0"/>
            </a:endParaRPr>
          </a:p>
          <a:p>
            <a:endParaRPr lang="en-US" dirty="0"/>
          </a:p>
        </p:txBody>
      </p:sp>
    </p:spTree>
    <p:extLst>
      <p:ext uri="{BB962C8B-B14F-4D97-AF65-F5344CB8AC3E}">
        <p14:creationId xmlns:p14="http://schemas.microsoft.com/office/powerpoint/2010/main" val="3457729599"/>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703" y="98854"/>
            <a:ext cx="8336691" cy="6771084"/>
          </a:xfrm>
          <a:prstGeom prst="rect">
            <a:avLst/>
          </a:prstGeom>
          <a:noFill/>
        </p:spPr>
        <p:txBody>
          <a:bodyPr wrap="square" rtlCol="0">
            <a:spAutoFit/>
          </a:bodyPr>
          <a:lstStyle/>
          <a:p>
            <a:pPr algn="ctr"/>
            <a:r>
              <a:rPr lang="bn-BD" sz="88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আয়াতের অনুবাদ</a:t>
            </a:r>
            <a:endParaRPr lang="en-US" sz="88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r>
              <a:rPr lang="bn-BD" sz="4000" u="sng" dirty="0">
                <a:ln w="0"/>
                <a:solidFill>
                  <a:srgbClr val="FFC000"/>
                </a:solidFill>
                <a:latin typeface="SutonnyOMJ" pitchFamily="2" charset="0"/>
                <a:cs typeface="SutonnyOMJ" pitchFamily="2" charset="0"/>
              </a:rPr>
              <a:t>২নং </a:t>
            </a:r>
            <a:r>
              <a:rPr lang="bn-BD" sz="4000" u="sng" dirty="0" smtClean="0">
                <a:ln w="0"/>
                <a:solidFill>
                  <a:srgbClr val="FFC000"/>
                </a:solidFill>
                <a:latin typeface="SutonnyOMJ" pitchFamily="2" charset="0"/>
                <a:cs typeface="SutonnyOMJ" pitchFamily="2" charset="0"/>
              </a:rPr>
              <a:t>আয়াত</a:t>
            </a:r>
            <a:r>
              <a:rPr lang="en-US" sz="4000" u="sng" dirty="0" smtClean="0">
                <a:ln w="0"/>
                <a:solidFill>
                  <a:srgbClr val="FFC000"/>
                </a:solidFill>
                <a:latin typeface="SutonnyOMJ" pitchFamily="2" charset="0"/>
                <a:cs typeface="SutonnyOMJ" pitchFamily="2" charset="0"/>
              </a:rPr>
              <a:t>ঃ- </a:t>
            </a:r>
            <a:endParaRPr lang="bn-BD" sz="4000" u="sng" dirty="0">
              <a:ln w="0"/>
              <a:solidFill>
                <a:srgbClr val="FFC000"/>
              </a:solidFill>
              <a:latin typeface="SutonnyOMJ" pitchFamily="2" charset="0"/>
              <a:cs typeface="SutonnyOMJ" pitchFamily="2" charset="0"/>
            </a:endParaRPr>
          </a:p>
          <a:p>
            <a:pPr algn="just"/>
            <a:r>
              <a:rPr lang="en-US" sz="4800" dirty="0"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            </a:t>
            </a:r>
            <a:r>
              <a:rPr lang="bn-BD" sz="4800" dirty="0"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আর </a:t>
            </a:r>
            <a:r>
              <a:rPr lang="bn-BD" sz="4800"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এতিমদেরকে তাদের ধন-সম্পদ সমর্পন করো এবং খারপ সম্পদের পরিবর্তে পবিত্র (ভালো) সম্পদ গ্রহণ করো না, আর তাদের ধন-সম্পদের সাথে তোমাদের সম্পদ মিশিয়ে গ্রাস করো না। নিঃসন্দেহে, এটা মহাপাপ।</a:t>
            </a:r>
            <a:endParaRPr lang="en-US" sz="4800"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endParaRPr>
          </a:p>
          <a:p>
            <a:endParaRPr lang="en-US" dirty="0"/>
          </a:p>
        </p:txBody>
      </p:sp>
    </p:spTree>
    <p:extLst>
      <p:ext uri="{BB962C8B-B14F-4D97-AF65-F5344CB8AC3E}">
        <p14:creationId xmlns:p14="http://schemas.microsoft.com/office/powerpoint/2010/main" val="1153721655"/>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467" y="0"/>
            <a:ext cx="8786111" cy="6832640"/>
          </a:xfrm>
          <a:prstGeom prst="rect">
            <a:avLst/>
          </a:prstGeom>
          <a:noFill/>
        </p:spPr>
        <p:txBody>
          <a:bodyPr wrap="square" rtlCol="0">
            <a:spAutoFit/>
          </a:bodyPr>
          <a:lstStyle/>
          <a:p>
            <a:pPr algn="ctr"/>
            <a:r>
              <a:rPr lang="bn-BD" sz="60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আয়াতের অনুবাদ</a:t>
            </a:r>
            <a:endParaRPr lang="en-US" sz="60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pPr algn="just"/>
            <a:r>
              <a:rPr lang="bn-BD" sz="4000" b="1" u="sng" dirty="0">
                <a:ln w="0"/>
                <a:solidFill>
                  <a:srgbClr val="FFFF00"/>
                </a:solidFill>
                <a:latin typeface="SutonnyOMJ" pitchFamily="2" charset="0"/>
                <a:cs typeface="SutonnyOMJ" pitchFamily="2" charset="0"/>
              </a:rPr>
              <a:t>৩নং </a:t>
            </a:r>
            <a:r>
              <a:rPr lang="bn-BD" sz="4000" b="1" u="sng" dirty="0" smtClean="0">
                <a:ln w="0"/>
                <a:solidFill>
                  <a:srgbClr val="FFFF00"/>
                </a:solidFill>
                <a:latin typeface="SutonnyOMJ" pitchFamily="2" charset="0"/>
                <a:cs typeface="SutonnyOMJ" pitchFamily="2" charset="0"/>
              </a:rPr>
              <a:t>আয়াত</a:t>
            </a:r>
            <a:r>
              <a:rPr lang="en-US" sz="4000" b="1" u="sng" dirty="0" smtClean="0">
                <a:ln w="0"/>
                <a:solidFill>
                  <a:srgbClr val="FFFF00"/>
                </a:solidFill>
                <a:latin typeface="SutonnyOMJ" pitchFamily="2" charset="0"/>
                <a:cs typeface="SutonnyOMJ" pitchFamily="2" charset="0"/>
              </a:rPr>
              <a:t>ঃ- </a:t>
            </a:r>
            <a:r>
              <a:rPr lang="bn-BD" sz="4000" b="1" u="sng" dirty="0" smtClean="0">
                <a:ln w="0"/>
                <a:solidFill>
                  <a:srgbClr val="FFFF00"/>
                </a:solidFill>
                <a:latin typeface="SutonnyOMJ" pitchFamily="2" charset="0"/>
                <a:cs typeface="SutonnyOMJ" pitchFamily="2" charset="0"/>
              </a:rPr>
              <a:t> </a:t>
            </a:r>
            <a:endParaRPr lang="en-US" sz="4000" b="1" u="sng" dirty="0" smtClean="0">
              <a:ln w="0"/>
              <a:solidFill>
                <a:srgbClr val="FFFF00"/>
              </a:solidFill>
              <a:latin typeface="SutonnyOMJ" pitchFamily="2" charset="0"/>
              <a:cs typeface="SutonnyOMJ" pitchFamily="2" charset="0"/>
            </a:endParaRPr>
          </a:p>
          <a:p>
            <a:pPr algn="just"/>
            <a:r>
              <a:rPr lang="en-US" sz="4000" b="1" dirty="0"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              </a:t>
            </a:r>
            <a:r>
              <a:rPr lang="bn-BD" sz="4000" b="1" dirty="0" smtClean="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আর </a:t>
            </a:r>
            <a:r>
              <a:rPr lang="bn-BD" sz="4000" b="1"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rPr>
              <a:t>যদি তোমরা এই আশাঙ্কা কর যে, তোমরা এতিম মেয়েদের ক্ষেত্রে সুবিচার করতে পারবে না; তবে বিবাহ কর নাও যেসব নারী তোমাদের ভালো লাগে-দুই দুই, তিন তিন, চার চার (করে)। অতঃপর যদি তোমরা আশঙ্কা করো যে, দু’জন স্ত্রীকে সমানভাবে রাখতে পারবে না, তবে একজনকেই করো অথবা দাসীদেরকে, যাদের তোমরা অধিকারী হও। এটা এরই অধিক নিকট যে, তোমাদের দ্বারা অত্যাচার হবে না।</a:t>
            </a:r>
            <a:endParaRPr lang="bn-BD" sz="4000" b="1" i="1" u="sng" dirty="0">
              <a:ln w="0"/>
              <a:solidFill>
                <a:schemeClr val="bg1"/>
              </a:solidFill>
              <a:effectLst>
                <a:outerShdw blurRad="38100" dist="19050" dir="2700000" algn="tl" rotWithShape="0">
                  <a:schemeClr val="dk1">
                    <a:alpha val="40000"/>
                  </a:schemeClr>
                </a:outerShdw>
              </a:effectLst>
              <a:latin typeface="SutonnyOMJ" pitchFamily="2" charset="0"/>
              <a:cs typeface="SutonnyOMJ" pitchFamily="2" charset="0"/>
            </a:endParaRPr>
          </a:p>
          <a:p>
            <a:endParaRPr lang="en-US" dirty="0"/>
          </a:p>
        </p:txBody>
      </p:sp>
    </p:spTree>
    <p:extLst>
      <p:ext uri="{BB962C8B-B14F-4D97-AF65-F5344CB8AC3E}">
        <p14:creationId xmlns:p14="http://schemas.microsoft.com/office/powerpoint/2010/main" val="1153721655"/>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4824" y="73094"/>
            <a:ext cx="8794121" cy="6124754"/>
          </a:xfrm>
          <a:prstGeom prst="rect">
            <a:avLst/>
          </a:prstGeom>
          <a:noFill/>
        </p:spPr>
        <p:txBody>
          <a:bodyPr wrap="square" rtlCol="0">
            <a:spAutoFit/>
          </a:bodyPr>
          <a:lstStyle/>
          <a:p>
            <a:pPr algn="ctr"/>
            <a:r>
              <a:rPr lang="bn-BD" sz="72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শানে নুযূল</a:t>
            </a:r>
            <a:endParaRPr lang="en-US" sz="72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r>
              <a:rPr lang="en-US" sz="4000" b="1" u="sng" dirty="0" smtClean="0">
                <a:solidFill>
                  <a:srgbClr val="FFC000"/>
                </a:solidFill>
                <a:latin typeface="SutonnyOMJ" pitchFamily="2" charset="0"/>
                <a:cs typeface="SutonnyOMJ" pitchFamily="2" charset="0"/>
              </a:rPr>
              <a:t> </a:t>
            </a:r>
            <a:r>
              <a:rPr lang="bn-BD" sz="4000" b="1" u="sng" dirty="0" smtClean="0">
                <a:solidFill>
                  <a:srgbClr val="FFC000"/>
                </a:solidFill>
                <a:latin typeface="SutonnyOMJ" pitchFamily="2" charset="0"/>
                <a:cs typeface="SutonnyOMJ" pitchFamily="2" charset="0"/>
              </a:rPr>
              <a:t>১নং আয়াতঃ</a:t>
            </a:r>
            <a:r>
              <a:rPr lang="en-US" sz="4000" b="1" u="sng" dirty="0" smtClean="0">
                <a:solidFill>
                  <a:srgbClr val="FFC000"/>
                </a:solidFill>
                <a:latin typeface="SutonnyOMJ" pitchFamily="2" charset="0"/>
                <a:cs typeface="SutonnyOMJ" pitchFamily="2" charset="0"/>
              </a:rPr>
              <a:t>-</a:t>
            </a:r>
          </a:p>
          <a:p>
            <a:pPr algn="just"/>
            <a:r>
              <a:rPr lang="en-US" sz="2800" dirty="0" smtClean="0">
                <a:solidFill>
                  <a:schemeClr val="bg1"/>
                </a:solidFill>
                <a:latin typeface="SutonnyOMJ" pitchFamily="2" charset="0"/>
                <a:cs typeface="SutonnyOMJ" pitchFamily="2" charset="0"/>
              </a:rPr>
              <a:t>                     </a:t>
            </a:r>
            <a:r>
              <a:rPr lang="bn-BD" sz="2800" dirty="0" smtClean="0">
                <a:solidFill>
                  <a:schemeClr val="bg1"/>
                </a:solidFill>
                <a:latin typeface="SutonnyOMJ" pitchFamily="2" charset="0"/>
                <a:cs typeface="SutonnyOMJ" pitchFamily="2" charset="0"/>
              </a:rPr>
              <a:t>আল্লাহ </a:t>
            </a:r>
            <a:r>
              <a:rPr lang="bn-BD" sz="2800" dirty="0">
                <a:solidFill>
                  <a:schemeClr val="bg1"/>
                </a:solidFill>
                <a:latin typeface="SutonnyOMJ" pitchFamily="2" charset="0"/>
                <a:cs typeface="SutonnyOMJ" pitchFamily="2" charset="0"/>
              </a:rPr>
              <a:t>তা’আলা এ পৃথিবীতে মানবজাতিকে সৃষ্টি করার প্রায় দু’হাজার বৎসর পূর্বে জিনজাতি সৃষ্টি করে তাদের দ্বারা এ বিশ্ব আবাদ করেছিলেন। কিন্তু পরবর্তীতে তারা আল্লাহর হুকুম অমান্য করে বিভিন্ন অপর্কে লিপ্ত হওয়ায় আল্লাহ তা’আলা তাদের প্রতি ক্ষুদ্ধ হয়ে বনজঙ্গলকেই তাদের নিবাস হিসেবে নির্ধারণ করেন। আর তাদের জীবিকা হিসেবে নির্ধারণ করেন বিভিন্ন প্রকার ঘৃণ্য খাদ্যদ্রব্য। অতঃপর আল্লাহ তা’আলা মানবজাতিকে এ পৃথিবীতে পাঠালেন। এ মানব বিস্তারের মূল উৎস ও রহস্য সম্পর্কে এবং সাথে সাথে কলাকেৌশল ও একই মাতা-পিতার সন্তান হওয়ার কথা স্মরণ করিয়ে দিতে গিয়ে সকল মানুষকে পরস্পর সম্পর্ক স্থাপনের প্রতি এবং তাদের কর্তব্য পালনের নির্দেশ প্রদান করে আয়াতটি অবতীর্ণ </a:t>
            </a:r>
            <a:r>
              <a:rPr lang="bn-BD" sz="2800" dirty="0" smtClean="0">
                <a:solidFill>
                  <a:schemeClr val="bg1"/>
                </a:solidFill>
                <a:latin typeface="SutonnyOMJ" pitchFamily="2" charset="0"/>
                <a:cs typeface="SutonnyOMJ" pitchFamily="2" charset="0"/>
              </a:rPr>
              <a:t>ক</a:t>
            </a:r>
            <a:r>
              <a:rPr lang="en-US" sz="2800" dirty="0" err="1" smtClean="0">
                <a:solidFill>
                  <a:schemeClr val="bg1"/>
                </a:solidFill>
                <a:latin typeface="SutonnyOMJ" pitchFamily="2" charset="0"/>
                <a:cs typeface="SutonnyOMJ" pitchFamily="2" charset="0"/>
              </a:rPr>
              <a:t>রেন</a:t>
            </a:r>
            <a:endParaRPr lang="en-US" sz="2800" dirty="0">
              <a:solidFill>
                <a:schemeClr val="bg1"/>
              </a:solidFill>
              <a:latin typeface="SutonnyOMJ" pitchFamily="2" charset="0"/>
              <a:cs typeface="SutonnyOMJ" pitchFamily="2" charset="0"/>
            </a:endParaRPr>
          </a:p>
        </p:txBody>
      </p:sp>
    </p:spTree>
    <p:extLst>
      <p:ext uri="{BB962C8B-B14F-4D97-AF65-F5344CB8AC3E}">
        <p14:creationId xmlns:p14="http://schemas.microsoft.com/office/powerpoint/2010/main" val="1647462045"/>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77800" y="65903"/>
            <a:ext cx="8864600" cy="6647974"/>
          </a:xfrm>
          <a:prstGeom prst="rect">
            <a:avLst/>
          </a:prstGeom>
          <a:noFill/>
        </p:spPr>
        <p:txBody>
          <a:bodyPr wrap="square" rtlCol="0">
            <a:spAutoFit/>
          </a:bodyPr>
          <a:lstStyle/>
          <a:p>
            <a:pPr algn="ctr"/>
            <a:r>
              <a:rPr lang="bn-BD" sz="6000" b="1" dirty="0">
                <a:ln w="0"/>
                <a:solidFill>
                  <a:srgbClr val="C00000"/>
                </a:solidFill>
                <a:latin typeface="SutonnyOMJ" pitchFamily="2" charset="0"/>
                <a:cs typeface="SutonnyOMJ" pitchFamily="2" charset="0"/>
              </a:rPr>
              <a:t>শানে নুযূল</a:t>
            </a:r>
            <a:endParaRPr lang="en-US" sz="6000" b="1" dirty="0">
              <a:ln w="0"/>
              <a:solidFill>
                <a:srgbClr val="C00000"/>
              </a:solidFill>
              <a:latin typeface="SutonnyOMJ" pitchFamily="2" charset="0"/>
              <a:cs typeface="SutonnyOMJ" pitchFamily="2" charset="0"/>
            </a:endParaRPr>
          </a:p>
          <a:p>
            <a:pPr algn="just"/>
            <a:r>
              <a:rPr lang="bn-BD" sz="4000" b="1" u="sng" dirty="0" smtClean="0">
                <a:solidFill>
                  <a:srgbClr val="FFC000"/>
                </a:solidFill>
                <a:latin typeface="SutonnyOMJ" pitchFamily="2" charset="0"/>
                <a:cs typeface="SutonnyOMJ" pitchFamily="2" charset="0"/>
              </a:rPr>
              <a:t>২নং আয়াত</a:t>
            </a:r>
            <a:r>
              <a:rPr lang="en-US" sz="4000" b="1" u="sng" dirty="0" smtClean="0">
                <a:solidFill>
                  <a:srgbClr val="FFC000"/>
                </a:solidFill>
                <a:latin typeface="SutonnyOMJ" pitchFamily="2" charset="0"/>
                <a:cs typeface="SutonnyOMJ" pitchFamily="2" charset="0"/>
              </a:rPr>
              <a:t>ঃ- </a:t>
            </a:r>
            <a:endParaRPr lang="bn-BD" sz="4000" b="1" u="sng" dirty="0">
              <a:solidFill>
                <a:srgbClr val="FFC000"/>
              </a:solidFill>
              <a:latin typeface="SutonnyOMJ" pitchFamily="2" charset="0"/>
              <a:cs typeface="SutonnyOMJ" pitchFamily="2" charset="0"/>
            </a:endParaRPr>
          </a:p>
          <a:p>
            <a:pPr algn="just"/>
            <a:r>
              <a:rPr lang="en-US" sz="3600" dirty="0" smtClean="0">
                <a:solidFill>
                  <a:schemeClr val="bg1"/>
                </a:solidFill>
                <a:latin typeface="SutonnyOMJ" pitchFamily="2" charset="0"/>
                <a:cs typeface="SutonnyOMJ" pitchFamily="2" charset="0"/>
              </a:rPr>
              <a:t>               </a:t>
            </a:r>
            <a:r>
              <a:rPr lang="bn-BD" sz="3600" dirty="0" smtClean="0">
                <a:solidFill>
                  <a:schemeClr val="bg1"/>
                </a:solidFill>
                <a:latin typeface="SutonnyOMJ" pitchFamily="2" charset="0"/>
                <a:cs typeface="SutonnyOMJ" pitchFamily="2" charset="0"/>
              </a:rPr>
              <a:t>হযরত </a:t>
            </a:r>
            <a:r>
              <a:rPr lang="bn-BD" sz="3600" dirty="0">
                <a:solidFill>
                  <a:schemeClr val="bg1"/>
                </a:solidFill>
                <a:latin typeface="SutonnyOMJ" pitchFamily="2" charset="0"/>
                <a:cs typeface="SutonnyOMJ" pitchFamily="2" charset="0"/>
              </a:rPr>
              <a:t>মুকাতিল ও কালবী (রাঃ) বর্ণনা করেনে- গাতফান  গোত্রের এক ব্যক্তি তার এতিম ভাতিজার অঢেল ধনসম্পদের অভিভাবক ছিল। সে প্রাপ্তবয়স্ক হওয়ার পর চাচার নিকট নিজের সম্পদ চাইলে চাচা তা দিতে গড়িমসি শুরু করে। পরিশেষে উভয়ই বিষয়টি সমাধানের জন্য হুজুর রাসূলে আরবী (সাল্লাল্লাহু আলাইহি ওয়া সাল্লাম) এর দরবারে রেসালাতে উপস্থিত হলো। তখন আল্লাহ তা’আলা অভিভাবকদের প্রতি এতিমদের সম্পদে ফিরিয়ে দেয়া নির্দেশ প্রদান করে আলোচ্য আয়াতটি নাযিল করেন।</a:t>
            </a:r>
            <a:endParaRPr lang="en-US" sz="3600" dirty="0">
              <a:solidFill>
                <a:schemeClr val="bg1"/>
              </a:solidFill>
              <a:latin typeface="SutonnyOMJ" pitchFamily="2" charset="0"/>
              <a:cs typeface="SutonnyOMJ" pitchFamily="2" charset="0"/>
            </a:endParaRPr>
          </a:p>
        </p:txBody>
      </p:sp>
    </p:spTree>
    <p:extLst>
      <p:ext uri="{BB962C8B-B14F-4D97-AF65-F5344CB8AC3E}">
        <p14:creationId xmlns:p14="http://schemas.microsoft.com/office/powerpoint/2010/main" val="1301250739"/>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708" y="9611"/>
            <a:ext cx="8595726" cy="7017306"/>
          </a:xfrm>
          <a:prstGeom prst="rect">
            <a:avLst/>
          </a:prstGeom>
          <a:noFill/>
        </p:spPr>
        <p:txBody>
          <a:bodyPr wrap="square" rtlCol="0">
            <a:spAutoFit/>
          </a:bodyPr>
          <a:lstStyle/>
          <a:p>
            <a:pPr algn="ctr"/>
            <a:r>
              <a:rPr lang="bn-BD" sz="60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শানে নুযূল</a:t>
            </a:r>
            <a:endParaRPr lang="en-US" sz="60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pPr algn="just"/>
            <a:r>
              <a:rPr lang="bn-BD" sz="4000" b="1" u="sng" dirty="0">
                <a:solidFill>
                  <a:srgbClr val="FFC000"/>
                </a:solidFill>
                <a:latin typeface="SutonnyOMJ" pitchFamily="2" charset="0"/>
                <a:cs typeface="SutonnyOMJ" pitchFamily="2" charset="0"/>
              </a:rPr>
              <a:t>৩নং </a:t>
            </a:r>
            <a:r>
              <a:rPr lang="bn-BD" sz="4000" b="1" u="sng" dirty="0" smtClean="0">
                <a:solidFill>
                  <a:srgbClr val="FFC000"/>
                </a:solidFill>
                <a:latin typeface="SutonnyOMJ" pitchFamily="2" charset="0"/>
                <a:cs typeface="SutonnyOMJ" pitchFamily="2" charset="0"/>
              </a:rPr>
              <a:t>আয়াত</a:t>
            </a:r>
            <a:r>
              <a:rPr lang="en-US" sz="4000" b="1" u="sng" dirty="0" smtClean="0">
                <a:solidFill>
                  <a:srgbClr val="FFC000"/>
                </a:solidFill>
                <a:latin typeface="SutonnyOMJ" pitchFamily="2" charset="0"/>
                <a:cs typeface="SutonnyOMJ" pitchFamily="2" charset="0"/>
              </a:rPr>
              <a:t>ঃ- </a:t>
            </a:r>
            <a:endParaRPr lang="bn-BD" sz="4000" b="1" u="sng" dirty="0">
              <a:solidFill>
                <a:srgbClr val="FFC000"/>
              </a:solidFill>
              <a:latin typeface="SutonnyOMJ" pitchFamily="2" charset="0"/>
              <a:cs typeface="SutonnyOMJ" pitchFamily="2" charset="0"/>
            </a:endParaRPr>
          </a:p>
          <a:p>
            <a:pPr algn="just"/>
            <a:r>
              <a:rPr lang="en-US" sz="3600" dirty="0" smtClean="0">
                <a:solidFill>
                  <a:schemeClr val="bg1"/>
                </a:solidFill>
                <a:latin typeface="SutonnyOMJ" pitchFamily="2" charset="0"/>
                <a:cs typeface="SutonnyOMJ" pitchFamily="2" charset="0"/>
              </a:rPr>
              <a:t>               </a:t>
            </a:r>
            <a:r>
              <a:rPr lang="bn-BD" sz="3600" dirty="0" smtClean="0">
                <a:solidFill>
                  <a:schemeClr val="bg1"/>
                </a:solidFill>
                <a:latin typeface="SutonnyOMJ" pitchFamily="2" charset="0"/>
                <a:cs typeface="SutonnyOMJ" pitchFamily="2" charset="0"/>
              </a:rPr>
              <a:t>জাহেলী </a:t>
            </a:r>
            <a:r>
              <a:rPr lang="bn-BD" sz="3600" dirty="0">
                <a:solidFill>
                  <a:schemeClr val="bg1"/>
                </a:solidFill>
                <a:latin typeface="SutonnyOMJ" pitchFamily="2" charset="0"/>
                <a:cs typeface="SutonnyOMJ" pitchFamily="2" charset="0"/>
              </a:rPr>
              <a:t>যুগে এ নিয়ম ছিল যে, এতি মেয়েদের অভিভাবক অনেক সময় তাদের রূপযেৌবনে আসক্ত হয়ে তাদেরকে বিবাহ বন্ধনে আবদ্ধ করে ফেলত। যেহেতু সে নিজেই তার অভিভাবক তাই তাকে যথাযথ মহর প্রদান করত না। এতে এতিমরা জুলুমের শিকার হত। অনেক সময় তার রুপযেৌবনের প্রতি সামান্যতম আকর্ষণ না থাকার পরেও শুধুমাত্র তার সম্পদের লোভে তাকে বিবাহ করে আটকে রাখত। এ ক্ষেত্রে তার ন্যূনতম মহর আদায় করত না। আল্লাহ এ জুলুমের অবসান কল্পে এ আয়াত নাযিল করেন।</a:t>
            </a:r>
            <a:endParaRPr lang="en-US" sz="3600" dirty="0">
              <a:solidFill>
                <a:schemeClr val="bg1"/>
              </a:solidFill>
              <a:latin typeface="SutonnyOMJ" pitchFamily="2" charset="0"/>
              <a:cs typeface="SutonnyOMJ" pitchFamily="2" charset="0"/>
            </a:endParaRPr>
          </a:p>
          <a:p>
            <a:endParaRPr lang="en-US" dirty="0"/>
          </a:p>
        </p:txBody>
      </p:sp>
    </p:spTree>
    <p:extLst>
      <p:ext uri="{BB962C8B-B14F-4D97-AF65-F5344CB8AC3E}">
        <p14:creationId xmlns:p14="http://schemas.microsoft.com/office/powerpoint/2010/main" val="1647462045"/>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490492" y="113898"/>
            <a:ext cx="7696339" cy="923330"/>
          </a:xfrm>
          <a:prstGeom prst="rect">
            <a:avLst/>
          </a:prstGeom>
          <a:noFill/>
        </p:spPr>
        <p:txBody>
          <a:bodyPr wrap="none" rtlCol="0">
            <a:spAutoFit/>
          </a:bodyPr>
          <a:lstStyle/>
          <a:p>
            <a:pPr algn="ctr"/>
            <a:r>
              <a:rPr lang="bn-BD" sz="36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এবার আমরা কিছু গুরুত্বপূর্ণ শব্দার্থ জানার চেষ্টা করবো</a:t>
            </a:r>
            <a:endParaRPr lang="en-US" sz="3600" b="1"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056290972"/>
              </p:ext>
            </p:extLst>
          </p:nvPr>
        </p:nvGraphicFramePr>
        <p:xfrm>
          <a:off x="242567" y="1037228"/>
          <a:ext cx="8192188" cy="5706790"/>
        </p:xfrm>
        <a:graphic>
          <a:graphicData uri="http://schemas.openxmlformats.org/drawingml/2006/table">
            <a:tbl>
              <a:tblPr firstRow="1" bandRow="1">
                <a:tableStyleId>{5C22544A-7EE6-4342-B048-85BDC9FD1C3A}</a:tableStyleId>
              </a:tblPr>
              <a:tblGrid>
                <a:gridCol w="1709011"/>
                <a:gridCol w="2594919"/>
                <a:gridCol w="1392195"/>
                <a:gridCol w="2496063"/>
              </a:tblGrid>
              <a:tr h="399915">
                <a:tc>
                  <a:txBody>
                    <a:bodyPr/>
                    <a:lstStyle/>
                    <a:p>
                      <a:pPr algn="ctr"/>
                      <a:r>
                        <a:rPr lang="en-US" sz="3200" dirty="0" err="1" smtClean="0">
                          <a:solidFill>
                            <a:srgbClr val="FFFF00"/>
                          </a:solidFill>
                          <a:latin typeface="SutonnyOMJ" pitchFamily="2" charset="0"/>
                          <a:cs typeface="SutonnyOMJ" pitchFamily="2" charset="0"/>
                        </a:rPr>
                        <a:t>আরবি</a:t>
                      </a:r>
                      <a:endParaRPr lang="en-US" sz="3200" dirty="0">
                        <a:solidFill>
                          <a:srgbClr val="FFFF00"/>
                        </a:solidFill>
                        <a:latin typeface="SutonnyOMJ" pitchFamily="2" charset="0"/>
                        <a:cs typeface="SutonnyOMJ" pitchFamily="2" charset="0"/>
                      </a:endParaRPr>
                    </a:p>
                  </a:txBody>
                  <a:tcPr/>
                </a:tc>
                <a:tc>
                  <a:txBody>
                    <a:bodyPr/>
                    <a:lstStyle/>
                    <a:p>
                      <a:pPr algn="ctr"/>
                      <a:r>
                        <a:rPr lang="en-US" sz="3200" dirty="0" err="1" smtClean="0">
                          <a:solidFill>
                            <a:srgbClr val="FFFF00"/>
                          </a:solidFill>
                          <a:latin typeface="SutonnyOMJ" pitchFamily="2" charset="0"/>
                          <a:cs typeface="SutonnyOMJ" pitchFamily="2" charset="0"/>
                        </a:rPr>
                        <a:t>বাংলা</a:t>
                      </a:r>
                      <a:endParaRPr lang="en-US" sz="3200" dirty="0">
                        <a:solidFill>
                          <a:srgbClr val="FFFF00"/>
                        </a:solidFill>
                        <a:latin typeface="SutonnyOMJ" pitchFamily="2" charset="0"/>
                        <a:cs typeface="SutonnyOMJ" pitchFamily="2" charset="0"/>
                      </a:endParaRPr>
                    </a:p>
                  </a:txBody>
                  <a:tcPr/>
                </a:tc>
                <a:tc>
                  <a:txBody>
                    <a:bodyPr/>
                    <a:lstStyle/>
                    <a:p>
                      <a:pPr algn="ctr"/>
                      <a:r>
                        <a:rPr lang="en-US" sz="3200" dirty="0" err="1" smtClean="0">
                          <a:solidFill>
                            <a:srgbClr val="FFFF00"/>
                          </a:solidFill>
                          <a:latin typeface="SutonnyOMJ" pitchFamily="2" charset="0"/>
                          <a:cs typeface="SutonnyOMJ" pitchFamily="2" charset="0"/>
                        </a:rPr>
                        <a:t>আরবি</a:t>
                      </a:r>
                      <a:endParaRPr lang="en-US" sz="3200" dirty="0">
                        <a:solidFill>
                          <a:srgbClr val="FFFF00"/>
                        </a:solidFill>
                        <a:latin typeface="SutonnyOMJ" pitchFamily="2" charset="0"/>
                        <a:cs typeface="SutonnyOMJ" pitchFamily="2" charset="0"/>
                      </a:endParaRPr>
                    </a:p>
                  </a:txBody>
                  <a:tcPr/>
                </a:tc>
                <a:tc>
                  <a:txBody>
                    <a:bodyPr/>
                    <a:lstStyle/>
                    <a:p>
                      <a:pPr algn="ctr"/>
                      <a:r>
                        <a:rPr lang="en-US" sz="3200" dirty="0" err="1" smtClean="0">
                          <a:solidFill>
                            <a:srgbClr val="FFFF00"/>
                          </a:solidFill>
                          <a:latin typeface="SutonnyOMJ" pitchFamily="2" charset="0"/>
                          <a:cs typeface="SutonnyOMJ" pitchFamily="2" charset="0"/>
                        </a:rPr>
                        <a:t>বাংলা</a:t>
                      </a:r>
                      <a:r>
                        <a:rPr lang="en-US" sz="3200" baseline="0" dirty="0" smtClean="0">
                          <a:solidFill>
                            <a:srgbClr val="FFFF00"/>
                          </a:solidFill>
                          <a:latin typeface="SutonnyOMJ" pitchFamily="2" charset="0"/>
                          <a:cs typeface="SutonnyOMJ" pitchFamily="2" charset="0"/>
                        </a:rPr>
                        <a:t> </a:t>
                      </a:r>
                      <a:endParaRPr lang="en-US" sz="3200" dirty="0">
                        <a:solidFill>
                          <a:srgbClr val="FFFF00"/>
                        </a:solidFill>
                        <a:latin typeface="SutonnyOMJ" pitchFamily="2" charset="0"/>
                        <a:cs typeface="SutonnyOMJ" pitchFamily="2" charset="0"/>
                      </a:endParaRPr>
                    </a:p>
                  </a:txBody>
                  <a:tcPr/>
                </a:tc>
              </a:tr>
              <a:tr h="690263">
                <a:tc>
                  <a:txBody>
                    <a:bodyPr/>
                    <a:lstStyle/>
                    <a:p>
                      <a:pPr algn="r"/>
                      <a:r>
                        <a:rPr lang="ar-SA" sz="2400" b="1" dirty="0" smtClean="0">
                          <a:solidFill>
                            <a:srgbClr val="00B050"/>
                          </a:solidFill>
                          <a:latin typeface="SutonnyOMJ" pitchFamily="2" charset="0"/>
                        </a:rPr>
                        <a:t>اتقوا</a:t>
                      </a:r>
                      <a:endParaRPr lang="en-US" sz="2400" b="1" dirty="0">
                        <a:solidFill>
                          <a:srgbClr val="00B050"/>
                        </a:solidFill>
                        <a:latin typeface="SutonnyOMJ" pitchFamily="2" charset="0"/>
                        <a:cs typeface="SutonnyOMJ" pitchFamily="2" charset="0"/>
                      </a:endParaRPr>
                    </a:p>
                  </a:txBody>
                  <a:tcPr/>
                </a:tc>
                <a:tc>
                  <a:txBody>
                    <a:bodyPr/>
                    <a:lstStyle/>
                    <a:p>
                      <a:r>
                        <a:rPr lang="en-GB" sz="2400" dirty="0" err="1" smtClean="0">
                          <a:solidFill>
                            <a:srgbClr val="7030A0"/>
                          </a:solidFill>
                          <a:latin typeface="SutonnyOMJ" pitchFamily="2" charset="0"/>
                          <a:cs typeface="SutonnyOMJ" pitchFamily="2" charset="0"/>
                        </a:rPr>
                        <a:t>তোমরা</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ভয়</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কর</a:t>
                      </a:r>
                      <a:r>
                        <a:rPr lang="en-GB" sz="2400" dirty="0" smtClean="0">
                          <a:solidFill>
                            <a:srgbClr val="7030A0"/>
                          </a:solidFill>
                          <a:latin typeface="SutonnyOMJ" pitchFamily="2" charset="0"/>
                          <a:cs typeface="SutonnyOMJ" pitchFamily="2" charset="0"/>
                        </a:rPr>
                        <a:t> </a:t>
                      </a:r>
                      <a:endParaRPr lang="en-US" sz="2400" dirty="0">
                        <a:solidFill>
                          <a:srgbClr val="7030A0"/>
                        </a:solidFill>
                        <a:latin typeface="SutonnyOMJ" pitchFamily="2" charset="0"/>
                        <a:cs typeface="SutonnyOMJ" pitchFamily="2" charset="0"/>
                      </a:endParaRPr>
                    </a:p>
                  </a:txBody>
                  <a:tcPr/>
                </a:tc>
                <a:tc>
                  <a:txBody>
                    <a:bodyPr/>
                    <a:lstStyle/>
                    <a:p>
                      <a:pPr algn="r"/>
                      <a:r>
                        <a:rPr lang="ar-SA" sz="2800" b="1" dirty="0" smtClean="0">
                          <a:solidFill>
                            <a:srgbClr val="00B050"/>
                          </a:solidFill>
                          <a:latin typeface="SutonnyOMJ" pitchFamily="2" charset="0"/>
                        </a:rPr>
                        <a:t>واتوا</a:t>
                      </a:r>
                      <a:endParaRPr lang="en-US" sz="2800" b="1" dirty="0">
                        <a:solidFill>
                          <a:srgbClr val="00B050"/>
                        </a:solidFill>
                        <a:latin typeface="SutonnyOMJ" pitchFamily="2" charset="0"/>
                        <a:cs typeface="SutonnyOMJ" pitchFamily="2" charset="0"/>
                      </a:endParaRPr>
                    </a:p>
                  </a:txBody>
                  <a:tcPr/>
                </a:tc>
                <a:tc>
                  <a:txBody>
                    <a:bodyPr/>
                    <a:lstStyle/>
                    <a:p>
                      <a:r>
                        <a:rPr lang="en-GB" sz="2800" dirty="0" err="1" smtClean="0">
                          <a:solidFill>
                            <a:srgbClr val="7030A0"/>
                          </a:solidFill>
                          <a:latin typeface="SutonnyOMJ" pitchFamily="2" charset="0"/>
                          <a:cs typeface="SutonnyOMJ" pitchFamily="2" charset="0"/>
                        </a:rPr>
                        <a:t>আর</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দিয়ে</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দাও</a:t>
                      </a:r>
                      <a:r>
                        <a:rPr lang="en-GB" sz="2800" dirty="0" smtClean="0">
                          <a:solidFill>
                            <a:srgbClr val="7030A0"/>
                          </a:solidFill>
                          <a:latin typeface="SutonnyOMJ" pitchFamily="2" charset="0"/>
                          <a:cs typeface="SutonnyOMJ" pitchFamily="2" charset="0"/>
                        </a:rPr>
                        <a:t> </a:t>
                      </a:r>
                      <a:endParaRPr lang="en-US" sz="2800" dirty="0">
                        <a:solidFill>
                          <a:srgbClr val="7030A0"/>
                        </a:solidFill>
                        <a:latin typeface="SutonnyOMJ" pitchFamily="2" charset="0"/>
                        <a:cs typeface="SutonnyOMJ" pitchFamily="2" charset="0"/>
                      </a:endParaRPr>
                    </a:p>
                  </a:txBody>
                  <a:tcPr/>
                </a:tc>
              </a:tr>
              <a:tr h="690263">
                <a:tc>
                  <a:txBody>
                    <a:bodyPr/>
                    <a:lstStyle/>
                    <a:p>
                      <a:pPr algn="r"/>
                      <a:r>
                        <a:rPr lang="ar-SA" sz="2400" b="1" dirty="0" smtClean="0">
                          <a:solidFill>
                            <a:srgbClr val="00B050"/>
                          </a:solidFill>
                          <a:latin typeface="SutonnyOMJ" pitchFamily="2" charset="0"/>
                        </a:rPr>
                        <a:t>خلقكم</a:t>
                      </a:r>
                      <a:endParaRPr lang="en-US" sz="2400" b="1" dirty="0">
                        <a:solidFill>
                          <a:srgbClr val="00B050"/>
                        </a:solidFill>
                        <a:latin typeface="SutonnyOMJ" pitchFamily="2" charset="0"/>
                        <a:cs typeface="SutonnyOMJ" pitchFamily="2" charset="0"/>
                      </a:endParaRPr>
                    </a:p>
                  </a:txBody>
                  <a:tcPr/>
                </a:tc>
                <a:tc>
                  <a:txBody>
                    <a:bodyPr/>
                    <a:lstStyle/>
                    <a:p>
                      <a:r>
                        <a:rPr lang="en-GB" sz="2400" dirty="0" err="1" smtClean="0">
                          <a:solidFill>
                            <a:srgbClr val="7030A0"/>
                          </a:solidFill>
                          <a:latin typeface="SutonnyOMJ" pitchFamily="2" charset="0"/>
                          <a:cs typeface="SutonnyOMJ" pitchFamily="2" charset="0"/>
                        </a:rPr>
                        <a:t>তোমাদেরকে</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সৃষ্টি</a:t>
                      </a:r>
                      <a:r>
                        <a:rPr lang="en-GB" sz="2400" baseline="0" dirty="0" smtClean="0">
                          <a:solidFill>
                            <a:srgbClr val="7030A0"/>
                          </a:solidFill>
                          <a:latin typeface="SutonnyOMJ" pitchFamily="2" charset="0"/>
                          <a:cs typeface="SutonnyOMJ" pitchFamily="2" charset="0"/>
                        </a:rPr>
                        <a:t> </a:t>
                      </a:r>
                      <a:r>
                        <a:rPr lang="en-GB" sz="2400" baseline="0" dirty="0" err="1" smtClean="0">
                          <a:solidFill>
                            <a:srgbClr val="7030A0"/>
                          </a:solidFill>
                          <a:latin typeface="SutonnyOMJ" pitchFamily="2" charset="0"/>
                          <a:cs typeface="SutonnyOMJ" pitchFamily="2" charset="0"/>
                        </a:rPr>
                        <a:t>করেছেন</a:t>
                      </a:r>
                      <a:r>
                        <a:rPr lang="en-GB" sz="2400" baseline="0" dirty="0" smtClean="0">
                          <a:solidFill>
                            <a:srgbClr val="7030A0"/>
                          </a:solidFill>
                          <a:latin typeface="SutonnyOMJ" pitchFamily="2" charset="0"/>
                          <a:cs typeface="SutonnyOMJ" pitchFamily="2" charset="0"/>
                        </a:rPr>
                        <a:t> </a:t>
                      </a:r>
                      <a:endParaRPr lang="en-US" sz="2400" dirty="0">
                        <a:solidFill>
                          <a:srgbClr val="7030A0"/>
                        </a:solidFill>
                        <a:latin typeface="SutonnyOMJ" pitchFamily="2" charset="0"/>
                        <a:cs typeface="SutonnyOMJ" pitchFamily="2" charset="0"/>
                      </a:endParaRPr>
                    </a:p>
                  </a:txBody>
                  <a:tcPr/>
                </a:tc>
                <a:tc>
                  <a:txBody>
                    <a:bodyPr/>
                    <a:lstStyle/>
                    <a:p>
                      <a:pPr algn="r"/>
                      <a:r>
                        <a:rPr lang="ar-SA" sz="2800" b="1" dirty="0" smtClean="0">
                          <a:solidFill>
                            <a:srgbClr val="00B050"/>
                          </a:solidFill>
                          <a:latin typeface="SutonnyOMJ" pitchFamily="2" charset="0"/>
                        </a:rPr>
                        <a:t>أموالهم</a:t>
                      </a:r>
                      <a:endParaRPr lang="en-US" sz="2800" b="1" dirty="0">
                        <a:solidFill>
                          <a:srgbClr val="00B050"/>
                        </a:solidFill>
                        <a:latin typeface="SutonnyOMJ" pitchFamily="2" charset="0"/>
                        <a:cs typeface="SutonnyOMJ" pitchFamily="2" charset="0"/>
                      </a:endParaRPr>
                    </a:p>
                  </a:txBody>
                  <a:tcPr/>
                </a:tc>
                <a:tc>
                  <a:txBody>
                    <a:bodyPr/>
                    <a:lstStyle/>
                    <a:p>
                      <a:r>
                        <a:rPr lang="en-GB" sz="2800" dirty="0" err="1" smtClean="0">
                          <a:solidFill>
                            <a:srgbClr val="7030A0"/>
                          </a:solidFill>
                          <a:latin typeface="SutonnyOMJ" pitchFamily="2" charset="0"/>
                          <a:cs typeface="SutonnyOMJ" pitchFamily="2" charset="0"/>
                        </a:rPr>
                        <a:t>তাদের</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ধন</a:t>
                      </a:r>
                      <a:r>
                        <a:rPr lang="en-GB" sz="2800" baseline="0" dirty="0" smtClean="0">
                          <a:solidFill>
                            <a:srgbClr val="7030A0"/>
                          </a:solidFill>
                          <a:latin typeface="SutonnyOMJ" pitchFamily="2" charset="0"/>
                          <a:cs typeface="SutonnyOMJ" pitchFamily="2" charset="0"/>
                        </a:rPr>
                        <a:t> </a:t>
                      </a:r>
                      <a:r>
                        <a:rPr lang="en-GB" sz="2800" baseline="0" dirty="0" err="1" smtClean="0">
                          <a:solidFill>
                            <a:srgbClr val="7030A0"/>
                          </a:solidFill>
                          <a:latin typeface="SutonnyOMJ" pitchFamily="2" charset="0"/>
                          <a:cs typeface="SutonnyOMJ" pitchFamily="2" charset="0"/>
                        </a:rPr>
                        <a:t>সম্পদ</a:t>
                      </a:r>
                      <a:r>
                        <a:rPr lang="en-GB" sz="2800" baseline="0" dirty="0" smtClean="0">
                          <a:solidFill>
                            <a:srgbClr val="7030A0"/>
                          </a:solidFill>
                          <a:latin typeface="SutonnyOMJ" pitchFamily="2" charset="0"/>
                          <a:cs typeface="SutonnyOMJ" pitchFamily="2" charset="0"/>
                        </a:rPr>
                        <a:t> </a:t>
                      </a:r>
                      <a:endParaRPr lang="en-US" sz="2800" dirty="0">
                        <a:solidFill>
                          <a:srgbClr val="7030A0"/>
                        </a:solidFill>
                        <a:latin typeface="SutonnyOMJ" pitchFamily="2" charset="0"/>
                        <a:cs typeface="SutonnyOMJ" pitchFamily="2" charset="0"/>
                      </a:endParaRPr>
                    </a:p>
                  </a:txBody>
                  <a:tcPr/>
                </a:tc>
              </a:tr>
              <a:tr h="690263">
                <a:tc>
                  <a:txBody>
                    <a:bodyPr/>
                    <a:lstStyle/>
                    <a:p>
                      <a:pPr algn="r"/>
                      <a:r>
                        <a:rPr lang="ar-SA" sz="2400" b="1" dirty="0" smtClean="0">
                          <a:solidFill>
                            <a:srgbClr val="00B050"/>
                          </a:solidFill>
                          <a:latin typeface="SutonnyOMJ" pitchFamily="2" charset="0"/>
                        </a:rPr>
                        <a:t>من نفس واحدة</a:t>
                      </a:r>
                      <a:endParaRPr lang="en-US" sz="2400" b="1" dirty="0">
                        <a:solidFill>
                          <a:srgbClr val="00B050"/>
                        </a:solidFill>
                        <a:latin typeface="SutonnyOMJ" pitchFamily="2" charset="0"/>
                        <a:cs typeface="SutonnyOMJ" pitchFamily="2" charset="0"/>
                      </a:endParaRPr>
                    </a:p>
                  </a:txBody>
                  <a:tcPr/>
                </a:tc>
                <a:tc>
                  <a:txBody>
                    <a:bodyPr/>
                    <a:lstStyle/>
                    <a:p>
                      <a:r>
                        <a:rPr lang="en-GB" sz="2400" dirty="0" err="1" smtClean="0">
                          <a:solidFill>
                            <a:srgbClr val="7030A0"/>
                          </a:solidFill>
                          <a:latin typeface="SutonnyOMJ" pitchFamily="2" charset="0"/>
                          <a:cs typeface="SutonnyOMJ" pitchFamily="2" charset="0"/>
                        </a:rPr>
                        <a:t>একটি</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মাত্র</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আত্মা</a:t>
                      </a:r>
                      <a:r>
                        <a:rPr lang="en-GB" sz="2400" baseline="0" dirty="0" smtClean="0">
                          <a:solidFill>
                            <a:srgbClr val="7030A0"/>
                          </a:solidFill>
                          <a:latin typeface="SutonnyOMJ" pitchFamily="2" charset="0"/>
                          <a:cs typeface="SutonnyOMJ" pitchFamily="2" charset="0"/>
                        </a:rPr>
                        <a:t> </a:t>
                      </a:r>
                      <a:r>
                        <a:rPr lang="en-GB" sz="2400" baseline="0" dirty="0" err="1" smtClean="0">
                          <a:solidFill>
                            <a:srgbClr val="7030A0"/>
                          </a:solidFill>
                          <a:latin typeface="SutonnyOMJ" pitchFamily="2" charset="0"/>
                          <a:cs typeface="SutonnyOMJ" pitchFamily="2" charset="0"/>
                        </a:rPr>
                        <a:t>থেকে</a:t>
                      </a:r>
                      <a:r>
                        <a:rPr lang="en-GB" sz="2400" baseline="0" dirty="0" smtClean="0">
                          <a:solidFill>
                            <a:srgbClr val="7030A0"/>
                          </a:solidFill>
                          <a:latin typeface="SutonnyOMJ" pitchFamily="2" charset="0"/>
                          <a:cs typeface="SutonnyOMJ" pitchFamily="2" charset="0"/>
                        </a:rPr>
                        <a:t> </a:t>
                      </a:r>
                      <a:endParaRPr lang="en-US" sz="2400" dirty="0">
                        <a:solidFill>
                          <a:srgbClr val="7030A0"/>
                        </a:solidFill>
                        <a:latin typeface="SutonnyOMJ" pitchFamily="2" charset="0"/>
                        <a:cs typeface="SutonnyOMJ" pitchFamily="2" charset="0"/>
                      </a:endParaRPr>
                    </a:p>
                  </a:txBody>
                  <a:tcPr/>
                </a:tc>
                <a:tc>
                  <a:txBody>
                    <a:bodyPr/>
                    <a:lstStyle/>
                    <a:p>
                      <a:pPr algn="r"/>
                      <a:r>
                        <a:rPr lang="ar-SA" sz="2800" b="1" dirty="0" smtClean="0">
                          <a:solidFill>
                            <a:srgbClr val="00B050"/>
                          </a:solidFill>
                          <a:latin typeface="SutonnyOMJ" pitchFamily="2" charset="0"/>
                        </a:rPr>
                        <a:t>الخبيث</a:t>
                      </a:r>
                      <a:endParaRPr lang="en-US" sz="2800" b="1" dirty="0">
                        <a:solidFill>
                          <a:srgbClr val="00B050"/>
                        </a:solidFill>
                        <a:latin typeface="SutonnyOMJ" pitchFamily="2" charset="0"/>
                        <a:cs typeface="SutonnyOMJ" pitchFamily="2" charset="0"/>
                      </a:endParaRPr>
                    </a:p>
                  </a:txBody>
                  <a:tcPr/>
                </a:tc>
                <a:tc>
                  <a:txBody>
                    <a:bodyPr/>
                    <a:lstStyle/>
                    <a:p>
                      <a:r>
                        <a:rPr lang="en-GB" sz="2800" dirty="0" err="1" smtClean="0">
                          <a:solidFill>
                            <a:srgbClr val="7030A0"/>
                          </a:solidFill>
                          <a:latin typeface="SutonnyOMJ" pitchFamily="2" charset="0"/>
                          <a:cs typeface="SutonnyOMJ" pitchFamily="2" charset="0"/>
                        </a:rPr>
                        <a:t>খারাপ</a:t>
                      </a:r>
                      <a:r>
                        <a:rPr lang="en-GB" sz="2800" baseline="0" dirty="0" smtClean="0">
                          <a:solidFill>
                            <a:srgbClr val="7030A0"/>
                          </a:solidFill>
                          <a:latin typeface="SutonnyOMJ" pitchFamily="2" charset="0"/>
                          <a:cs typeface="SutonnyOMJ" pitchFamily="2" charset="0"/>
                        </a:rPr>
                        <a:t> </a:t>
                      </a:r>
                      <a:r>
                        <a:rPr lang="en-GB" sz="2800" baseline="0" dirty="0" err="1" smtClean="0">
                          <a:solidFill>
                            <a:srgbClr val="7030A0"/>
                          </a:solidFill>
                          <a:latin typeface="SutonnyOMJ" pitchFamily="2" charset="0"/>
                          <a:cs typeface="SutonnyOMJ" pitchFamily="2" charset="0"/>
                        </a:rPr>
                        <a:t>সম্পদ</a:t>
                      </a:r>
                      <a:r>
                        <a:rPr lang="en-GB" sz="2800" baseline="0" dirty="0" smtClean="0">
                          <a:solidFill>
                            <a:srgbClr val="7030A0"/>
                          </a:solidFill>
                          <a:latin typeface="SutonnyOMJ" pitchFamily="2" charset="0"/>
                          <a:cs typeface="SutonnyOMJ" pitchFamily="2" charset="0"/>
                        </a:rPr>
                        <a:t> </a:t>
                      </a:r>
                      <a:endParaRPr lang="en-US" sz="2800" dirty="0">
                        <a:solidFill>
                          <a:srgbClr val="7030A0"/>
                        </a:solidFill>
                        <a:latin typeface="SutonnyOMJ" pitchFamily="2" charset="0"/>
                        <a:cs typeface="SutonnyOMJ" pitchFamily="2" charset="0"/>
                      </a:endParaRPr>
                    </a:p>
                  </a:txBody>
                  <a:tcPr/>
                </a:tc>
              </a:tr>
              <a:tr h="690263">
                <a:tc>
                  <a:txBody>
                    <a:bodyPr/>
                    <a:lstStyle/>
                    <a:p>
                      <a:pPr algn="r"/>
                      <a:r>
                        <a:rPr lang="ar-SA" sz="2400" b="1" dirty="0" smtClean="0">
                          <a:solidFill>
                            <a:srgbClr val="00B050"/>
                          </a:solidFill>
                          <a:latin typeface="SutonnyOMJ" pitchFamily="2" charset="0"/>
                        </a:rPr>
                        <a:t>زوجها</a:t>
                      </a:r>
                      <a:endParaRPr lang="en-US" sz="2400" b="1" dirty="0">
                        <a:solidFill>
                          <a:srgbClr val="00B050"/>
                        </a:solidFill>
                        <a:latin typeface="SutonnyOMJ" pitchFamily="2" charset="0"/>
                        <a:cs typeface="SutonnyOMJ" pitchFamily="2" charset="0"/>
                      </a:endParaRPr>
                    </a:p>
                  </a:txBody>
                  <a:tcPr/>
                </a:tc>
                <a:tc>
                  <a:txBody>
                    <a:bodyPr/>
                    <a:lstStyle/>
                    <a:p>
                      <a:r>
                        <a:rPr lang="en-GB" sz="2400" dirty="0" err="1" smtClean="0">
                          <a:solidFill>
                            <a:srgbClr val="7030A0"/>
                          </a:solidFill>
                          <a:latin typeface="SutonnyOMJ" pitchFamily="2" charset="0"/>
                          <a:cs typeface="SutonnyOMJ" pitchFamily="2" charset="0"/>
                        </a:rPr>
                        <a:t>তার</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সহধর্মিণী</a:t>
                      </a:r>
                      <a:r>
                        <a:rPr lang="en-GB" sz="2400" baseline="0" dirty="0" smtClean="0">
                          <a:solidFill>
                            <a:srgbClr val="7030A0"/>
                          </a:solidFill>
                          <a:latin typeface="SutonnyOMJ" pitchFamily="2" charset="0"/>
                          <a:cs typeface="SutonnyOMJ" pitchFamily="2" charset="0"/>
                        </a:rPr>
                        <a:t> </a:t>
                      </a:r>
                      <a:endParaRPr lang="en-US" sz="2400" dirty="0">
                        <a:solidFill>
                          <a:srgbClr val="7030A0"/>
                        </a:solidFill>
                        <a:latin typeface="SutonnyOMJ" pitchFamily="2" charset="0"/>
                        <a:cs typeface="SutonnyOMJ" pitchFamily="2" charset="0"/>
                      </a:endParaRPr>
                    </a:p>
                  </a:txBody>
                  <a:tcPr/>
                </a:tc>
                <a:tc>
                  <a:txBody>
                    <a:bodyPr/>
                    <a:lstStyle/>
                    <a:p>
                      <a:pPr algn="r"/>
                      <a:r>
                        <a:rPr lang="ar-SA" sz="2800" b="1" dirty="0" smtClean="0">
                          <a:solidFill>
                            <a:srgbClr val="00B050"/>
                          </a:solidFill>
                          <a:latin typeface="SutonnyOMJ" pitchFamily="2" charset="0"/>
                        </a:rPr>
                        <a:t>بالطيب</a:t>
                      </a:r>
                      <a:endParaRPr lang="en-US" sz="2800" b="1" dirty="0">
                        <a:solidFill>
                          <a:srgbClr val="00B050"/>
                        </a:solidFill>
                        <a:latin typeface="SutonnyOMJ" pitchFamily="2" charset="0"/>
                        <a:cs typeface="SutonnyOMJ" pitchFamily="2" charset="0"/>
                      </a:endParaRPr>
                    </a:p>
                  </a:txBody>
                  <a:tcPr/>
                </a:tc>
                <a:tc>
                  <a:txBody>
                    <a:bodyPr/>
                    <a:lstStyle/>
                    <a:p>
                      <a:r>
                        <a:rPr lang="en-GB" sz="2800" dirty="0" err="1" smtClean="0">
                          <a:solidFill>
                            <a:srgbClr val="7030A0"/>
                          </a:solidFill>
                          <a:latin typeface="SutonnyOMJ" pitchFamily="2" charset="0"/>
                          <a:cs typeface="SutonnyOMJ" pitchFamily="2" charset="0"/>
                        </a:rPr>
                        <a:t>ভাল</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সম্পদের</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বিনিময়</a:t>
                      </a:r>
                      <a:r>
                        <a:rPr lang="en-GB" sz="2800" dirty="0" smtClean="0">
                          <a:solidFill>
                            <a:srgbClr val="7030A0"/>
                          </a:solidFill>
                          <a:latin typeface="SutonnyOMJ" pitchFamily="2" charset="0"/>
                          <a:cs typeface="SutonnyOMJ" pitchFamily="2" charset="0"/>
                        </a:rPr>
                        <a:t> </a:t>
                      </a:r>
                      <a:endParaRPr lang="en-US" sz="2800" dirty="0">
                        <a:solidFill>
                          <a:srgbClr val="7030A0"/>
                        </a:solidFill>
                        <a:latin typeface="SutonnyOMJ" pitchFamily="2" charset="0"/>
                        <a:cs typeface="SutonnyOMJ" pitchFamily="2" charset="0"/>
                      </a:endParaRPr>
                    </a:p>
                  </a:txBody>
                  <a:tcPr/>
                </a:tc>
              </a:tr>
              <a:tr h="690263">
                <a:tc>
                  <a:txBody>
                    <a:bodyPr/>
                    <a:lstStyle/>
                    <a:p>
                      <a:pPr algn="r"/>
                      <a:r>
                        <a:rPr lang="ar-SA" sz="2400" b="1" dirty="0" smtClean="0">
                          <a:solidFill>
                            <a:srgbClr val="00B050"/>
                          </a:solidFill>
                          <a:latin typeface="SutonnyOMJ" pitchFamily="2" charset="0"/>
                        </a:rPr>
                        <a:t>وبث</a:t>
                      </a:r>
                      <a:endParaRPr lang="en-US" sz="2400" b="1" dirty="0">
                        <a:solidFill>
                          <a:srgbClr val="00B050"/>
                        </a:solidFill>
                        <a:latin typeface="SutonnyOMJ" pitchFamily="2" charset="0"/>
                        <a:cs typeface="SutonnyOMJ" pitchFamily="2" charset="0"/>
                      </a:endParaRPr>
                    </a:p>
                  </a:txBody>
                  <a:tcPr/>
                </a:tc>
                <a:tc>
                  <a:txBody>
                    <a:bodyPr/>
                    <a:lstStyle/>
                    <a:p>
                      <a:r>
                        <a:rPr lang="en-GB" sz="2400" dirty="0" err="1" smtClean="0">
                          <a:solidFill>
                            <a:srgbClr val="7030A0"/>
                          </a:solidFill>
                          <a:latin typeface="SutonnyOMJ" pitchFamily="2" charset="0"/>
                          <a:cs typeface="SutonnyOMJ" pitchFamily="2" charset="0"/>
                        </a:rPr>
                        <a:t>এবং</a:t>
                      </a:r>
                      <a:r>
                        <a:rPr lang="en-GB" sz="2400" baseline="0" dirty="0" smtClean="0">
                          <a:solidFill>
                            <a:srgbClr val="7030A0"/>
                          </a:solidFill>
                          <a:latin typeface="SutonnyOMJ" pitchFamily="2" charset="0"/>
                          <a:cs typeface="SutonnyOMJ" pitchFamily="2" charset="0"/>
                        </a:rPr>
                        <a:t> </a:t>
                      </a:r>
                      <a:r>
                        <a:rPr lang="en-GB" sz="2400" baseline="0" dirty="0" err="1" smtClean="0">
                          <a:solidFill>
                            <a:srgbClr val="7030A0"/>
                          </a:solidFill>
                          <a:latin typeface="SutonnyOMJ" pitchFamily="2" charset="0"/>
                          <a:cs typeface="SutonnyOMJ" pitchFamily="2" charset="0"/>
                        </a:rPr>
                        <a:t>ছড়িয়ে</a:t>
                      </a:r>
                      <a:r>
                        <a:rPr lang="en-GB" sz="2400" baseline="0" dirty="0" smtClean="0">
                          <a:solidFill>
                            <a:srgbClr val="7030A0"/>
                          </a:solidFill>
                          <a:latin typeface="SutonnyOMJ" pitchFamily="2" charset="0"/>
                          <a:cs typeface="SutonnyOMJ" pitchFamily="2" charset="0"/>
                        </a:rPr>
                        <a:t> </a:t>
                      </a:r>
                      <a:r>
                        <a:rPr lang="en-GB" sz="2400" baseline="0" dirty="0" err="1" smtClean="0">
                          <a:solidFill>
                            <a:srgbClr val="7030A0"/>
                          </a:solidFill>
                          <a:latin typeface="SutonnyOMJ" pitchFamily="2" charset="0"/>
                          <a:cs typeface="SutonnyOMJ" pitchFamily="2" charset="0"/>
                        </a:rPr>
                        <a:t>দিয়েছেন</a:t>
                      </a:r>
                      <a:r>
                        <a:rPr lang="en-GB" sz="2400" baseline="0" dirty="0" smtClean="0">
                          <a:solidFill>
                            <a:srgbClr val="7030A0"/>
                          </a:solidFill>
                          <a:latin typeface="SutonnyOMJ" pitchFamily="2" charset="0"/>
                          <a:cs typeface="SutonnyOMJ" pitchFamily="2" charset="0"/>
                        </a:rPr>
                        <a:t> </a:t>
                      </a:r>
                      <a:endParaRPr lang="en-US" sz="2400" dirty="0">
                        <a:solidFill>
                          <a:srgbClr val="7030A0"/>
                        </a:solidFill>
                        <a:latin typeface="SutonnyOMJ" pitchFamily="2" charset="0"/>
                        <a:cs typeface="SutonnyOMJ" pitchFamily="2" charset="0"/>
                      </a:endParaRPr>
                    </a:p>
                  </a:txBody>
                  <a:tcPr/>
                </a:tc>
                <a:tc>
                  <a:txBody>
                    <a:bodyPr/>
                    <a:lstStyle/>
                    <a:p>
                      <a:pPr algn="r"/>
                      <a:r>
                        <a:rPr lang="ar-SA" sz="2800" b="1" dirty="0" smtClean="0">
                          <a:solidFill>
                            <a:srgbClr val="00B050"/>
                          </a:solidFill>
                          <a:latin typeface="SutonnyOMJ" pitchFamily="2" charset="0"/>
                        </a:rPr>
                        <a:t>حوبا كبيرا</a:t>
                      </a:r>
                      <a:endParaRPr lang="en-US" sz="2800" b="1" dirty="0">
                        <a:solidFill>
                          <a:srgbClr val="00B050"/>
                        </a:solidFill>
                        <a:latin typeface="SutonnyOMJ" pitchFamily="2" charset="0"/>
                        <a:cs typeface="SutonnyOMJ" pitchFamily="2" charset="0"/>
                      </a:endParaRPr>
                    </a:p>
                  </a:txBody>
                  <a:tcPr/>
                </a:tc>
                <a:tc>
                  <a:txBody>
                    <a:bodyPr/>
                    <a:lstStyle/>
                    <a:p>
                      <a:r>
                        <a:rPr lang="en-GB" sz="2800" dirty="0" err="1" smtClean="0">
                          <a:solidFill>
                            <a:srgbClr val="7030A0"/>
                          </a:solidFill>
                          <a:latin typeface="SutonnyOMJ" pitchFamily="2" charset="0"/>
                          <a:cs typeface="SutonnyOMJ" pitchFamily="2" charset="0"/>
                        </a:rPr>
                        <a:t>গুরুতর</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অপরাধ</a:t>
                      </a:r>
                      <a:r>
                        <a:rPr lang="en-GB" sz="2800" baseline="0" dirty="0" smtClean="0">
                          <a:solidFill>
                            <a:srgbClr val="7030A0"/>
                          </a:solidFill>
                          <a:latin typeface="SutonnyOMJ" pitchFamily="2" charset="0"/>
                          <a:cs typeface="SutonnyOMJ" pitchFamily="2" charset="0"/>
                        </a:rPr>
                        <a:t> </a:t>
                      </a:r>
                      <a:endParaRPr lang="en-US" sz="2800" dirty="0">
                        <a:solidFill>
                          <a:srgbClr val="7030A0"/>
                        </a:solidFill>
                        <a:latin typeface="SutonnyOMJ" pitchFamily="2" charset="0"/>
                        <a:cs typeface="SutonnyOMJ" pitchFamily="2" charset="0"/>
                      </a:endParaRPr>
                    </a:p>
                  </a:txBody>
                  <a:tcPr/>
                </a:tc>
              </a:tr>
              <a:tr h="986092">
                <a:tc>
                  <a:txBody>
                    <a:bodyPr/>
                    <a:lstStyle/>
                    <a:p>
                      <a:pPr algn="r"/>
                      <a:r>
                        <a:rPr lang="ar-SA" sz="2400" b="1" dirty="0" smtClean="0">
                          <a:solidFill>
                            <a:srgbClr val="00B050"/>
                          </a:solidFill>
                          <a:latin typeface="SutonnyOMJ" pitchFamily="2" charset="0"/>
                        </a:rPr>
                        <a:t>تساءلون</a:t>
                      </a:r>
                      <a:endParaRPr lang="en-US" sz="2400" b="1" dirty="0">
                        <a:solidFill>
                          <a:srgbClr val="00B050"/>
                        </a:solidFill>
                        <a:latin typeface="SutonnyOMJ" pitchFamily="2" charset="0"/>
                        <a:cs typeface="SutonnyOMJ" pitchFamily="2" charset="0"/>
                      </a:endParaRPr>
                    </a:p>
                  </a:txBody>
                  <a:tcPr/>
                </a:tc>
                <a:tc>
                  <a:txBody>
                    <a:bodyPr/>
                    <a:lstStyle/>
                    <a:p>
                      <a:r>
                        <a:rPr lang="en-GB" sz="2400" dirty="0" err="1" smtClean="0">
                          <a:solidFill>
                            <a:srgbClr val="7030A0"/>
                          </a:solidFill>
                          <a:latin typeface="SutonnyOMJ" pitchFamily="2" charset="0"/>
                          <a:cs typeface="SutonnyOMJ" pitchFamily="2" charset="0"/>
                        </a:rPr>
                        <a:t>তোমরা</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পরস্পর</a:t>
                      </a:r>
                      <a:r>
                        <a:rPr lang="en-GB" sz="2400" dirty="0" smtClean="0">
                          <a:solidFill>
                            <a:srgbClr val="7030A0"/>
                          </a:solidFill>
                          <a:latin typeface="SutonnyOMJ" pitchFamily="2" charset="0"/>
                          <a:cs typeface="SutonnyOMJ" pitchFamily="2" charset="0"/>
                        </a:rPr>
                        <a:t> </a:t>
                      </a:r>
                      <a:r>
                        <a:rPr lang="en-GB" sz="2400" dirty="0" err="1" smtClean="0">
                          <a:solidFill>
                            <a:srgbClr val="7030A0"/>
                          </a:solidFill>
                          <a:latin typeface="SutonnyOMJ" pitchFamily="2" charset="0"/>
                          <a:cs typeface="SutonnyOMJ" pitchFamily="2" charset="0"/>
                        </a:rPr>
                        <a:t>তালাশ</a:t>
                      </a:r>
                      <a:r>
                        <a:rPr lang="en-GB" sz="2400" baseline="0" dirty="0" smtClean="0">
                          <a:solidFill>
                            <a:srgbClr val="7030A0"/>
                          </a:solidFill>
                          <a:latin typeface="SutonnyOMJ" pitchFamily="2" charset="0"/>
                          <a:cs typeface="SutonnyOMJ" pitchFamily="2" charset="0"/>
                        </a:rPr>
                        <a:t> </a:t>
                      </a:r>
                      <a:r>
                        <a:rPr lang="en-GB" sz="2400" baseline="0" dirty="0" err="1" smtClean="0">
                          <a:solidFill>
                            <a:srgbClr val="7030A0"/>
                          </a:solidFill>
                          <a:latin typeface="SutonnyOMJ" pitchFamily="2" charset="0"/>
                          <a:cs typeface="SutonnyOMJ" pitchFamily="2" charset="0"/>
                        </a:rPr>
                        <a:t>করো</a:t>
                      </a:r>
                      <a:r>
                        <a:rPr lang="en-GB" sz="2400" baseline="0" dirty="0" smtClean="0">
                          <a:solidFill>
                            <a:srgbClr val="7030A0"/>
                          </a:solidFill>
                          <a:latin typeface="SutonnyOMJ" pitchFamily="2" charset="0"/>
                          <a:cs typeface="SutonnyOMJ" pitchFamily="2" charset="0"/>
                        </a:rPr>
                        <a:t> </a:t>
                      </a:r>
                      <a:endParaRPr lang="en-US" sz="2400" dirty="0">
                        <a:solidFill>
                          <a:srgbClr val="7030A0"/>
                        </a:solidFill>
                        <a:latin typeface="SutonnyOMJ" pitchFamily="2" charset="0"/>
                        <a:cs typeface="SutonnyOMJ" pitchFamily="2" charset="0"/>
                      </a:endParaRPr>
                    </a:p>
                  </a:txBody>
                  <a:tcPr/>
                </a:tc>
                <a:tc>
                  <a:txBody>
                    <a:bodyPr/>
                    <a:lstStyle/>
                    <a:p>
                      <a:pPr algn="r"/>
                      <a:r>
                        <a:rPr lang="ar-SA" sz="2800" b="1" dirty="0" smtClean="0">
                          <a:solidFill>
                            <a:srgbClr val="00B050"/>
                          </a:solidFill>
                          <a:latin typeface="SutonnyOMJ" pitchFamily="2" charset="0"/>
                        </a:rPr>
                        <a:t>خفتم</a:t>
                      </a:r>
                      <a:endParaRPr lang="en-US" sz="2800" b="1" dirty="0">
                        <a:solidFill>
                          <a:srgbClr val="00B050"/>
                        </a:solidFill>
                        <a:latin typeface="SutonnyOMJ" pitchFamily="2" charset="0"/>
                        <a:cs typeface="SutonnyOMJ" pitchFamily="2" charset="0"/>
                      </a:endParaRPr>
                    </a:p>
                  </a:txBody>
                  <a:tcPr/>
                </a:tc>
                <a:tc>
                  <a:txBody>
                    <a:bodyPr/>
                    <a:lstStyle/>
                    <a:p>
                      <a:r>
                        <a:rPr lang="en-GB" sz="2800" dirty="0" err="1" smtClean="0">
                          <a:solidFill>
                            <a:srgbClr val="7030A0"/>
                          </a:solidFill>
                          <a:latin typeface="SutonnyOMJ" pitchFamily="2" charset="0"/>
                          <a:cs typeface="SutonnyOMJ" pitchFamily="2" charset="0"/>
                        </a:rPr>
                        <a:t>তোমরা</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আসঙ্খা</a:t>
                      </a:r>
                      <a:r>
                        <a:rPr lang="en-GB" sz="2800" baseline="0" dirty="0" smtClean="0">
                          <a:solidFill>
                            <a:srgbClr val="7030A0"/>
                          </a:solidFill>
                          <a:latin typeface="SutonnyOMJ" pitchFamily="2" charset="0"/>
                          <a:cs typeface="SutonnyOMJ" pitchFamily="2" charset="0"/>
                        </a:rPr>
                        <a:t> </a:t>
                      </a:r>
                      <a:r>
                        <a:rPr lang="en-GB" sz="2800" baseline="0" dirty="0" err="1" smtClean="0">
                          <a:solidFill>
                            <a:srgbClr val="7030A0"/>
                          </a:solidFill>
                          <a:latin typeface="SutonnyOMJ" pitchFamily="2" charset="0"/>
                          <a:cs typeface="SutonnyOMJ" pitchFamily="2" charset="0"/>
                        </a:rPr>
                        <a:t>কর</a:t>
                      </a:r>
                      <a:r>
                        <a:rPr lang="en-GB" sz="2800" baseline="0" dirty="0" smtClean="0">
                          <a:solidFill>
                            <a:srgbClr val="7030A0"/>
                          </a:solidFill>
                          <a:latin typeface="SutonnyOMJ" pitchFamily="2" charset="0"/>
                          <a:cs typeface="SutonnyOMJ" pitchFamily="2" charset="0"/>
                        </a:rPr>
                        <a:t> </a:t>
                      </a:r>
                      <a:endParaRPr lang="en-US" sz="2800" dirty="0">
                        <a:solidFill>
                          <a:srgbClr val="7030A0"/>
                        </a:solidFill>
                        <a:latin typeface="SutonnyOMJ" pitchFamily="2" charset="0"/>
                        <a:cs typeface="SutonnyOMJ" pitchFamily="2" charset="0"/>
                      </a:endParaRPr>
                    </a:p>
                  </a:txBody>
                  <a:tcPr/>
                </a:tc>
              </a:tr>
              <a:tr h="690263">
                <a:tc>
                  <a:txBody>
                    <a:bodyPr/>
                    <a:lstStyle/>
                    <a:p>
                      <a:pPr algn="r"/>
                      <a:r>
                        <a:rPr lang="ar-SA" sz="2400" b="1" dirty="0" smtClean="0">
                          <a:solidFill>
                            <a:srgbClr val="00B050"/>
                          </a:solidFill>
                          <a:latin typeface="SutonnyOMJ" pitchFamily="2" charset="0"/>
                        </a:rPr>
                        <a:t>رقيبا</a:t>
                      </a:r>
                      <a:endParaRPr lang="en-US" sz="2400" b="1" dirty="0">
                        <a:solidFill>
                          <a:srgbClr val="00B050"/>
                        </a:solidFill>
                        <a:latin typeface="SutonnyOMJ" pitchFamily="2" charset="0"/>
                        <a:cs typeface="SutonnyOMJ" pitchFamily="2" charset="0"/>
                      </a:endParaRPr>
                    </a:p>
                  </a:txBody>
                  <a:tcPr/>
                </a:tc>
                <a:tc>
                  <a:txBody>
                    <a:bodyPr/>
                    <a:lstStyle/>
                    <a:p>
                      <a:r>
                        <a:rPr lang="en-GB" sz="2400" dirty="0" err="1" smtClean="0">
                          <a:solidFill>
                            <a:srgbClr val="7030A0"/>
                          </a:solidFill>
                          <a:latin typeface="SutonnyOMJ" pitchFamily="2" charset="0"/>
                          <a:cs typeface="SutonnyOMJ" pitchFamily="2" charset="0"/>
                        </a:rPr>
                        <a:t>তীক্ষ্ণ</a:t>
                      </a:r>
                      <a:r>
                        <a:rPr lang="en-GB" sz="2400" baseline="0" dirty="0" smtClean="0">
                          <a:solidFill>
                            <a:srgbClr val="7030A0"/>
                          </a:solidFill>
                          <a:latin typeface="SutonnyOMJ" pitchFamily="2" charset="0"/>
                          <a:cs typeface="SutonnyOMJ" pitchFamily="2" charset="0"/>
                        </a:rPr>
                        <a:t> </a:t>
                      </a:r>
                      <a:r>
                        <a:rPr lang="en-GB" sz="2400" baseline="0" dirty="0" err="1" smtClean="0">
                          <a:solidFill>
                            <a:srgbClr val="7030A0"/>
                          </a:solidFill>
                          <a:latin typeface="SutonnyOMJ" pitchFamily="2" charset="0"/>
                          <a:cs typeface="SutonnyOMJ" pitchFamily="2" charset="0"/>
                        </a:rPr>
                        <a:t>দৃষ্টি</a:t>
                      </a:r>
                      <a:r>
                        <a:rPr lang="en-GB" sz="2400" baseline="0" dirty="0" smtClean="0">
                          <a:solidFill>
                            <a:srgbClr val="7030A0"/>
                          </a:solidFill>
                          <a:latin typeface="SutonnyOMJ" pitchFamily="2" charset="0"/>
                          <a:cs typeface="SutonnyOMJ" pitchFamily="2" charset="0"/>
                        </a:rPr>
                        <a:t> </a:t>
                      </a:r>
                      <a:r>
                        <a:rPr lang="en-GB" sz="2400" baseline="0" dirty="0" err="1" smtClean="0">
                          <a:solidFill>
                            <a:srgbClr val="7030A0"/>
                          </a:solidFill>
                          <a:latin typeface="SutonnyOMJ" pitchFamily="2" charset="0"/>
                          <a:cs typeface="SutonnyOMJ" pitchFamily="2" charset="0"/>
                        </a:rPr>
                        <a:t>রাখেন</a:t>
                      </a:r>
                      <a:r>
                        <a:rPr lang="en-GB" sz="2400" baseline="0" dirty="0" smtClean="0">
                          <a:solidFill>
                            <a:srgbClr val="7030A0"/>
                          </a:solidFill>
                          <a:latin typeface="SutonnyOMJ" pitchFamily="2" charset="0"/>
                          <a:cs typeface="SutonnyOMJ" pitchFamily="2" charset="0"/>
                        </a:rPr>
                        <a:t> </a:t>
                      </a:r>
                      <a:endParaRPr lang="en-US" sz="2400" dirty="0">
                        <a:solidFill>
                          <a:srgbClr val="7030A0"/>
                        </a:solidFill>
                        <a:latin typeface="SutonnyOMJ" pitchFamily="2" charset="0"/>
                        <a:cs typeface="SutonnyOMJ" pitchFamily="2" charset="0"/>
                      </a:endParaRPr>
                    </a:p>
                  </a:txBody>
                  <a:tcPr/>
                </a:tc>
                <a:tc>
                  <a:txBody>
                    <a:bodyPr/>
                    <a:lstStyle/>
                    <a:p>
                      <a:pPr algn="r"/>
                      <a:r>
                        <a:rPr lang="ar-SA" sz="2800" b="1" dirty="0" smtClean="0">
                          <a:solidFill>
                            <a:srgbClr val="00B050"/>
                          </a:solidFill>
                          <a:latin typeface="SutonnyOMJ" pitchFamily="2" charset="0"/>
                        </a:rPr>
                        <a:t>فانكحوا</a:t>
                      </a:r>
                      <a:endParaRPr lang="en-US" sz="2800" b="1" dirty="0">
                        <a:solidFill>
                          <a:srgbClr val="00B050"/>
                        </a:solidFill>
                        <a:latin typeface="SutonnyOMJ" pitchFamily="2" charset="0"/>
                        <a:cs typeface="SutonnyOMJ" pitchFamily="2" charset="0"/>
                      </a:endParaRPr>
                    </a:p>
                  </a:txBody>
                  <a:tcPr/>
                </a:tc>
                <a:tc>
                  <a:txBody>
                    <a:bodyPr/>
                    <a:lstStyle/>
                    <a:p>
                      <a:r>
                        <a:rPr lang="en-GB" sz="2800" dirty="0" err="1" smtClean="0">
                          <a:solidFill>
                            <a:srgbClr val="7030A0"/>
                          </a:solidFill>
                          <a:latin typeface="SutonnyOMJ" pitchFamily="2" charset="0"/>
                          <a:cs typeface="SutonnyOMJ" pitchFamily="2" charset="0"/>
                        </a:rPr>
                        <a:t>তোমরা</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বিবাহ</a:t>
                      </a:r>
                      <a:r>
                        <a:rPr lang="en-GB" sz="2800" dirty="0" smtClean="0">
                          <a:solidFill>
                            <a:srgbClr val="7030A0"/>
                          </a:solidFill>
                          <a:latin typeface="SutonnyOMJ" pitchFamily="2" charset="0"/>
                          <a:cs typeface="SutonnyOMJ" pitchFamily="2" charset="0"/>
                        </a:rPr>
                        <a:t> </a:t>
                      </a:r>
                      <a:r>
                        <a:rPr lang="en-GB" sz="2800" dirty="0" err="1" smtClean="0">
                          <a:solidFill>
                            <a:srgbClr val="7030A0"/>
                          </a:solidFill>
                          <a:latin typeface="SutonnyOMJ" pitchFamily="2" charset="0"/>
                          <a:cs typeface="SutonnyOMJ" pitchFamily="2" charset="0"/>
                        </a:rPr>
                        <a:t>কর</a:t>
                      </a:r>
                      <a:r>
                        <a:rPr lang="en-GB" sz="2800" dirty="0" smtClean="0">
                          <a:solidFill>
                            <a:srgbClr val="7030A0"/>
                          </a:solidFill>
                          <a:latin typeface="SutonnyOMJ" pitchFamily="2" charset="0"/>
                          <a:cs typeface="SutonnyOMJ" pitchFamily="2" charset="0"/>
                        </a:rPr>
                        <a:t> </a:t>
                      </a:r>
                      <a:endParaRPr lang="en-US" sz="2800" dirty="0">
                        <a:solidFill>
                          <a:srgbClr val="7030A0"/>
                        </a:solidFill>
                        <a:latin typeface="SutonnyOMJ" pitchFamily="2" charset="0"/>
                        <a:cs typeface="SutonnyOMJ" pitchFamily="2" charset="0"/>
                      </a:endParaRPr>
                    </a:p>
                  </a:txBody>
                  <a:tcPr/>
                </a:tc>
              </a:tr>
            </a:tbl>
          </a:graphicData>
        </a:graphic>
      </p:graphicFrame>
    </p:spTree>
    <p:extLst>
      <p:ext uri="{BB962C8B-B14F-4D97-AF65-F5344CB8AC3E}">
        <p14:creationId xmlns:p14="http://schemas.microsoft.com/office/powerpoint/2010/main" val="12724546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4145627412"/>
              </p:ext>
            </p:extLst>
          </p:nvPr>
        </p:nvGraphicFramePr>
        <p:xfrm>
          <a:off x="259307" y="864736"/>
          <a:ext cx="8625386" cy="5059680"/>
        </p:xfrm>
        <a:graphic>
          <a:graphicData uri="http://schemas.openxmlformats.org/drawingml/2006/table">
            <a:tbl>
              <a:tblPr firstRow="1" bandRow="1">
                <a:tableStyleId>{5940675A-B579-460E-94D1-54222C63F5DA}</a:tableStyleId>
              </a:tblPr>
              <a:tblGrid>
                <a:gridCol w="4312693"/>
                <a:gridCol w="4312693"/>
              </a:tblGrid>
              <a:tr h="5817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rgbClr val="FFC000"/>
                          </a:solidFill>
                          <a:latin typeface="Arial" pitchFamily="34" charset="0"/>
                          <a:ea typeface="+mn-ea"/>
                          <a:cs typeface="Arial" pitchFamily="34" charset="0"/>
                        </a:rPr>
                        <a:t>وَبَثَّ</a:t>
                      </a:r>
                      <a:endParaRPr lang="en-US" sz="3600" dirty="0" smtClean="0">
                        <a:solidFill>
                          <a:srgbClr val="FFC000"/>
                        </a:solidFill>
                        <a:latin typeface="Arial" pitchFamily="34" charset="0"/>
                        <a:cs typeface="Arial" pitchFamily="34" charset="0"/>
                      </a:endParaRPr>
                    </a:p>
                  </a:txBody>
                  <a:tcPr/>
                </a:tc>
                <a:tc>
                  <a:txBody>
                    <a:bodyPr/>
                    <a:lstStyle/>
                    <a:p>
                      <a:pPr algn="ctr"/>
                      <a:r>
                        <a:rPr lang="ar-SA" sz="3600" b="1" kern="1200" dirty="0" smtClean="0">
                          <a:solidFill>
                            <a:srgbClr val="FFC000"/>
                          </a:solidFill>
                          <a:latin typeface="Arial" pitchFamily="34" charset="0"/>
                          <a:ea typeface="+mn-ea"/>
                          <a:cs typeface="Arial" pitchFamily="34" charset="0"/>
                        </a:rPr>
                        <a:t>اتَّقُوا</a:t>
                      </a:r>
                      <a:endParaRPr lang="en-US" sz="3600" dirty="0">
                        <a:solidFill>
                          <a:srgbClr val="FFC000"/>
                        </a:solidFill>
                        <a:latin typeface="Arial" pitchFamily="34" charset="0"/>
                        <a:cs typeface="Arial" pitchFamily="34" charset="0"/>
                      </a:endParaRPr>
                    </a:p>
                  </a:txBody>
                  <a:tcPr/>
                </a:tc>
              </a:tr>
              <a:tr h="3806063">
                <a:tc>
                  <a:txBody>
                    <a:bodyPr/>
                    <a:lstStyle/>
                    <a:p>
                      <a:pPr algn="r" rtl="1"/>
                      <a:r>
                        <a:rPr lang="ar-SA" sz="3600" dirty="0" smtClean="0">
                          <a:solidFill>
                            <a:schemeClr val="bg1"/>
                          </a:solidFill>
                          <a:latin typeface="Arial" pitchFamily="34" charset="0"/>
                          <a:cs typeface="Arial" pitchFamily="34" charset="0"/>
                        </a:rPr>
                        <a:t>صيغة:</a:t>
                      </a:r>
                      <a:r>
                        <a:rPr lang="ar-SA" sz="3600" baseline="0" dirty="0" smtClean="0">
                          <a:solidFill>
                            <a:schemeClr val="bg1"/>
                          </a:solidFill>
                          <a:latin typeface="Arial" pitchFamily="34" charset="0"/>
                          <a:cs typeface="Arial" pitchFamily="34" charset="0"/>
                        </a:rPr>
                        <a:t> واحد مذكر غائب</a:t>
                      </a:r>
                    </a:p>
                    <a:p>
                      <a:pPr algn="r" rtl="1"/>
                      <a:r>
                        <a:rPr lang="ar-SA" sz="3600" baseline="0" dirty="0" smtClean="0">
                          <a:solidFill>
                            <a:schemeClr val="bg1"/>
                          </a:solidFill>
                          <a:latin typeface="Arial" pitchFamily="34" charset="0"/>
                          <a:cs typeface="Arial" pitchFamily="34" charset="0"/>
                        </a:rPr>
                        <a:t>بحث: </a:t>
                      </a:r>
                      <a:r>
                        <a:rPr lang="ar-SA" sz="3200" baseline="0" dirty="0" smtClean="0">
                          <a:solidFill>
                            <a:schemeClr val="bg1"/>
                          </a:solidFill>
                          <a:latin typeface="Arial" pitchFamily="34" charset="0"/>
                          <a:cs typeface="Arial" pitchFamily="34" charset="0"/>
                        </a:rPr>
                        <a:t>إثبات فعل ماضى معروف</a:t>
                      </a:r>
                    </a:p>
                    <a:p>
                      <a:pPr algn="r" rtl="1"/>
                      <a:r>
                        <a:rPr lang="ar-SA" sz="3600" baseline="0" dirty="0" smtClean="0">
                          <a:solidFill>
                            <a:schemeClr val="bg1"/>
                          </a:solidFill>
                          <a:latin typeface="Arial" pitchFamily="34" charset="0"/>
                          <a:cs typeface="Arial" pitchFamily="34" charset="0"/>
                        </a:rPr>
                        <a:t>باب: نصر- ينصر   </a:t>
                      </a:r>
                      <a:endParaRPr lang="en-US" sz="3600" baseline="0" dirty="0" smtClean="0">
                        <a:solidFill>
                          <a:schemeClr val="bg1"/>
                        </a:solidFill>
                        <a:latin typeface="Arial" pitchFamily="34" charset="0"/>
                        <a:cs typeface="Arial" pitchFamily="34" charset="0"/>
                      </a:endParaRPr>
                    </a:p>
                    <a:p>
                      <a:pPr algn="r" rtl="1"/>
                      <a:r>
                        <a:rPr lang="ar-SA" sz="3600" baseline="0" dirty="0" smtClean="0">
                          <a:solidFill>
                            <a:schemeClr val="bg1"/>
                          </a:solidFill>
                          <a:latin typeface="Arial" pitchFamily="34" charset="0"/>
                          <a:cs typeface="Arial" pitchFamily="34" charset="0"/>
                        </a:rPr>
                        <a:t>مصدر: البثُّ</a:t>
                      </a:r>
                    </a:p>
                    <a:p>
                      <a:pPr algn="r" rtl="1"/>
                      <a:r>
                        <a:rPr lang="ar-SA" sz="3600" baseline="0" dirty="0" smtClean="0">
                          <a:solidFill>
                            <a:schemeClr val="bg1"/>
                          </a:solidFill>
                          <a:latin typeface="Arial" pitchFamily="34" charset="0"/>
                          <a:cs typeface="Arial" pitchFamily="34" charset="0"/>
                        </a:rPr>
                        <a:t>مادة: ب+ث+ث</a:t>
                      </a:r>
                    </a:p>
                    <a:p>
                      <a:pPr algn="r" rtl="1"/>
                      <a:r>
                        <a:rPr lang="ar-SA" sz="3600" baseline="0" dirty="0" smtClean="0">
                          <a:solidFill>
                            <a:schemeClr val="bg1"/>
                          </a:solidFill>
                          <a:latin typeface="Arial" pitchFamily="34" charset="0"/>
                          <a:cs typeface="Arial" pitchFamily="34" charset="0"/>
                        </a:rPr>
                        <a:t>جنس: مضاعف ثلاثى</a:t>
                      </a:r>
                    </a:p>
                    <a:p>
                      <a:pPr algn="r" rtl="1"/>
                      <a:r>
                        <a:rPr lang="ar-SA" sz="3600" baseline="0" dirty="0" smtClean="0">
                          <a:solidFill>
                            <a:schemeClr val="bg1"/>
                          </a:solidFill>
                          <a:latin typeface="Arial" pitchFamily="34" charset="0"/>
                          <a:cs typeface="Arial" pitchFamily="34" charset="0"/>
                        </a:rPr>
                        <a:t>معنى: </a:t>
                      </a:r>
                      <a:r>
                        <a:rPr lang="en-US" sz="3600" baseline="0" dirty="0" err="1" smtClean="0">
                          <a:solidFill>
                            <a:schemeClr val="bg1"/>
                          </a:solidFill>
                          <a:latin typeface="SutonnyOMJ" pitchFamily="2" charset="0"/>
                          <a:cs typeface="SutonnyOMJ" pitchFamily="2" charset="0"/>
                        </a:rPr>
                        <a:t>ছড়িয়ে</a:t>
                      </a:r>
                      <a:r>
                        <a:rPr lang="en-US" sz="3600" baseline="0" dirty="0" smtClean="0">
                          <a:solidFill>
                            <a:schemeClr val="bg1"/>
                          </a:solidFill>
                          <a:latin typeface="SutonnyOMJ" pitchFamily="2" charset="0"/>
                          <a:cs typeface="SutonnyOMJ" pitchFamily="2" charset="0"/>
                        </a:rPr>
                        <a:t> </a:t>
                      </a:r>
                      <a:r>
                        <a:rPr lang="en-US" sz="3600" baseline="0" dirty="0" err="1" smtClean="0">
                          <a:solidFill>
                            <a:schemeClr val="bg1"/>
                          </a:solidFill>
                          <a:latin typeface="SutonnyOMJ" pitchFamily="2" charset="0"/>
                          <a:cs typeface="SutonnyOMJ" pitchFamily="2" charset="0"/>
                        </a:rPr>
                        <a:t>দিয়েছেন</a:t>
                      </a:r>
                      <a:r>
                        <a:rPr lang="en-US" sz="3600" baseline="0" dirty="0" smtClean="0">
                          <a:solidFill>
                            <a:schemeClr val="bg1"/>
                          </a:solidFill>
                          <a:latin typeface="SutonnyOMJ" pitchFamily="2" charset="0"/>
                          <a:cs typeface="SutonnyOMJ" pitchFamily="2" charset="0"/>
                        </a:rPr>
                        <a:t> </a:t>
                      </a:r>
                      <a:endParaRPr lang="en-US" sz="4000" dirty="0">
                        <a:solidFill>
                          <a:schemeClr val="bg1"/>
                        </a:solidFill>
                        <a:latin typeface="SutonnyOMJ" pitchFamily="2" charset="0"/>
                        <a:cs typeface="SutonnyOMJ" pitchFamily="2" charset="0"/>
                      </a:endParaRPr>
                    </a:p>
                  </a:txBody>
                  <a:tcPr/>
                </a:tc>
                <a:tc>
                  <a:txBody>
                    <a:bodyPr/>
                    <a:lstStyle/>
                    <a:p>
                      <a:pPr algn="r" rtl="1"/>
                      <a:r>
                        <a:rPr lang="ar-SA" sz="3600" dirty="0" smtClean="0">
                          <a:solidFill>
                            <a:schemeClr val="bg1"/>
                          </a:solidFill>
                          <a:latin typeface="Arial" pitchFamily="34" charset="0"/>
                          <a:cs typeface="Arial" pitchFamily="34" charset="0"/>
                        </a:rPr>
                        <a:t>صيغة:</a:t>
                      </a:r>
                      <a:r>
                        <a:rPr lang="ar-SA" sz="3600" baseline="0" dirty="0" smtClean="0">
                          <a:solidFill>
                            <a:schemeClr val="bg1"/>
                          </a:solidFill>
                          <a:latin typeface="Arial" pitchFamily="34" charset="0"/>
                          <a:cs typeface="Arial" pitchFamily="34" charset="0"/>
                        </a:rPr>
                        <a:t> جمع مذكر حاضر</a:t>
                      </a:r>
                    </a:p>
                    <a:p>
                      <a:pPr algn="r" rtl="1"/>
                      <a:r>
                        <a:rPr lang="ar-SA" sz="3600" baseline="0" dirty="0" smtClean="0">
                          <a:solidFill>
                            <a:schemeClr val="bg1"/>
                          </a:solidFill>
                          <a:latin typeface="Arial" pitchFamily="34" charset="0"/>
                          <a:cs typeface="Arial" pitchFamily="34" charset="0"/>
                        </a:rPr>
                        <a:t>بحث: أمر حاضر معروف</a:t>
                      </a:r>
                    </a:p>
                    <a:p>
                      <a:pPr algn="r" rtl="1"/>
                      <a:r>
                        <a:rPr lang="ar-SA" sz="3600" baseline="0" dirty="0" smtClean="0">
                          <a:solidFill>
                            <a:schemeClr val="bg1"/>
                          </a:solidFill>
                          <a:latin typeface="Arial" pitchFamily="34" charset="0"/>
                          <a:cs typeface="Arial" pitchFamily="34" charset="0"/>
                        </a:rPr>
                        <a:t>باب: إفتعال، </a:t>
                      </a:r>
                      <a:endParaRPr lang="en-US" sz="3600" baseline="0" dirty="0" smtClean="0">
                        <a:solidFill>
                          <a:schemeClr val="bg1"/>
                        </a:solidFill>
                        <a:latin typeface="Arial" pitchFamily="34" charset="0"/>
                        <a:cs typeface="Arial" pitchFamily="34" charset="0"/>
                      </a:endParaRPr>
                    </a:p>
                    <a:p>
                      <a:pPr algn="r" rtl="1"/>
                      <a:r>
                        <a:rPr lang="ar-SA" sz="3600" baseline="0" dirty="0" smtClean="0">
                          <a:solidFill>
                            <a:schemeClr val="bg1"/>
                          </a:solidFill>
                          <a:latin typeface="Arial" pitchFamily="34" charset="0"/>
                          <a:cs typeface="Arial" pitchFamily="34" charset="0"/>
                        </a:rPr>
                        <a:t>مصدر: الإتقاء</a:t>
                      </a:r>
                    </a:p>
                    <a:p>
                      <a:pPr algn="r" rtl="1"/>
                      <a:r>
                        <a:rPr lang="ar-SA" sz="3600" baseline="0" dirty="0" smtClean="0">
                          <a:solidFill>
                            <a:schemeClr val="bg1"/>
                          </a:solidFill>
                          <a:latin typeface="Arial" pitchFamily="34" charset="0"/>
                          <a:cs typeface="Arial" pitchFamily="34" charset="0"/>
                        </a:rPr>
                        <a:t>ماده: و+ق+ي، </a:t>
                      </a:r>
                    </a:p>
                    <a:p>
                      <a:pPr algn="r" rtl="1"/>
                      <a:r>
                        <a:rPr lang="ar-SA" sz="3600" baseline="0" dirty="0" smtClean="0">
                          <a:solidFill>
                            <a:schemeClr val="bg1"/>
                          </a:solidFill>
                          <a:latin typeface="Arial" pitchFamily="34" charset="0"/>
                          <a:cs typeface="Arial" pitchFamily="34" charset="0"/>
                        </a:rPr>
                        <a:t>جنس: لفيف مفروق</a:t>
                      </a:r>
                    </a:p>
                    <a:p>
                      <a:pPr algn="r" rtl="1"/>
                      <a:r>
                        <a:rPr lang="ar-SA" sz="3600" baseline="0" dirty="0" smtClean="0">
                          <a:solidFill>
                            <a:schemeClr val="bg1"/>
                          </a:solidFill>
                          <a:latin typeface="Arial" pitchFamily="34" charset="0"/>
                          <a:cs typeface="Arial" pitchFamily="34" charset="0"/>
                        </a:rPr>
                        <a:t>معنى: </a:t>
                      </a:r>
                      <a:r>
                        <a:rPr lang="bn-BD" sz="3600" baseline="0" dirty="0" smtClean="0">
                          <a:solidFill>
                            <a:schemeClr val="bg1"/>
                          </a:solidFill>
                          <a:latin typeface="SutonnyOMJ" pitchFamily="2" charset="0"/>
                          <a:cs typeface="SutonnyOMJ" pitchFamily="2" charset="0"/>
                        </a:rPr>
                        <a:t>তোমরা ভয় করো</a:t>
                      </a:r>
                      <a:r>
                        <a:rPr lang="bn-BD" sz="3600" baseline="0" dirty="0" smtClean="0">
                          <a:solidFill>
                            <a:schemeClr val="bg1"/>
                          </a:solidFill>
                          <a:latin typeface="Arial" pitchFamily="34" charset="0"/>
                          <a:cs typeface="NikoshBAN" panose="02000000000000000000" pitchFamily="2" charset="0"/>
                        </a:rPr>
                        <a:t> </a:t>
                      </a:r>
                      <a:endParaRPr lang="ur-PK" sz="3600" dirty="0" smtClean="0">
                        <a:solidFill>
                          <a:schemeClr val="bg1"/>
                        </a:solidFill>
                        <a:latin typeface="Arial" pitchFamily="34" charset="0"/>
                        <a:cs typeface="Arial" pitchFamily="34" charset="0"/>
                      </a:endParaRPr>
                    </a:p>
                  </a:txBody>
                  <a:tcPr/>
                </a:tc>
              </a:tr>
            </a:tbl>
          </a:graphicData>
        </a:graphic>
      </p:graphicFrame>
      <p:sp>
        <p:nvSpPr>
          <p:cNvPr id="2" name="TextBox 1"/>
          <p:cNvSpPr txBox="1"/>
          <p:nvPr/>
        </p:nvSpPr>
        <p:spPr>
          <a:xfrm>
            <a:off x="2833392" y="-61272"/>
            <a:ext cx="2828018" cy="830997"/>
          </a:xfrm>
          <a:prstGeom prst="rect">
            <a:avLst/>
          </a:prstGeom>
          <a:noFill/>
        </p:spPr>
        <p:txBody>
          <a:bodyPr wrap="none" rtlCol="0">
            <a:spAutoFit/>
          </a:bodyPr>
          <a:lstStyle/>
          <a:p>
            <a:pPr algn="ctr"/>
            <a:r>
              <a:rPr lang="en-GB" sz="4800" b="1" dirty="0" err="1" smtClean="0">
                <a:solidFill>
                  <a:srgbClr val="C00000"/>
                </a:solidFill>
              </a:rPr>
              <a:t>তাহকিক</a:t>
            </a:r>
            <a:r>
              <a:rPr lang="en-GB" sz="4800" b="1" dirty="0" smtClean="0">
                <a:solidFill>
                  <a:srgbClr val="C00000"/>
                </a:solidFill>
              </a:rPr>
              <a:t> </a:t>
            </a:r>
            <a:endParaRPr lang="en-US" sz="4800" b="1" dirty="0">
              <a:solidFill>
                <a:srgbClr val="C00000"/>
              </a:solidFill>
            </a:endParaRPr>
          </a:p>
        </p:txBody>
      </p:sp>
    </p:spTree>
    <p:extLst>
      <p:ext uri="{BB962C8B-B14F-4D97-AF65-F5344CB8AC3E}">
        <p14:creationId xmlns:p14="http://schemas.microsoft.com/office/powerpoint/2010/main" val="8354066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5" name="Rectangle 4"/>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700717959"/>
              </p:ext>
            </p:extLst>
          </p:nvPr>
        </p:nvGraphicFramePr>
        <p:xfrm>
          <a:off x="259307" y="864736"/>
          <a:ext cx="8557147" cy="5200626"/>
        </p:xfrm>
        <a:graphic>
          <a:graphicData uri="http://schemas.openxmlformats.org/drawingml/2006/table">
            <a:tbl>
              <a:tblPr firstRow="1" bandRow="1">
                <a:tableStyleId>{5940675A-B579-460E-94D1-54222C63F5DA}</a:tableStyleId>
              </a:tblPr>
              <a:tblGrid>
                <a:gridCol w="4312693"/>
                <a:gridCol w="4244454"/>
              </a:tblGrid>
              <a:tr h="7200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rgbClr val="FFC000"/>
                          </a:solidFill>
                          <a:latin typeface="Arial" pitchFamily="34" charset="0"/>
                          <a:ea typeface="+mn-ea"/>
                          <a:cs typeface="Arial" pitchFamily="34" charset="0"/>
                        </a:rPr>
                        <a:t>آتُوْا</a:t>
                      </a:r>
                      <a:endParaRPr lang="en-US" sz="3600" dirty="0" smtClean="0">
                        <a:solidFill>
                          <a:srgbClr val="FFC000"/>
                        </a:solidFill>
                        <a:latin typeface="Arial" pitchFamily="34" charset="0"/>
                        <a:cs typeface="Arial" pitchFamily="34" charset="0"/>
                      </a:endParaRPr>
                    </a:p>
                  </a:txBody>
                  <a:tcPr/>
                </a:tc>
                <a:tc>
                  <a:txBody>
                    <a:bodyPr/>
                    <a:lstStyle/>
                    <a:p>
                      <a:pPr algn="ctr"/>
                      <a:r>
                        <a:rPr lang="ar-SA" sz="3600" b="1" kern="1200" dirty="0" smtClean="0">
                          <a:solidFill>
                            <a:srgbClr val="FFC000"/>
                          </a:solidFill>
                          <a:latin typeface="Arial" pitchFamily="34" charset="0"/>
                          <a:ea typeface="+mn-ea"/>
                          <a:cs typeface="Arial" pitchFamily="34" charset="0"/>
                        </a:rPr>
                        <a:t>تَسَاءَلُوْنَ</a:t>
                      </a:r>
                      <a:endParaRPr lang="en-US" sz="3600" dirty="0">
                        <a:solidFill>
                          <a:srgbClr val="FFC000"/>
                        </a:solidFill>
                        <a:latin typeface="Arial" pitchFamily="34" charset="0"/>
                        <a:cs typeface="Arial" pitchFamily="34" charset="0"/>
                      </a:endParaRPr>
                    </a:p>
                  </a:txBody>
                  <a:tcPr/>
                </a:tc>
              </a:tr>
              <a:tr h="3806063">
                <a:tc>
                  <a:txBody>
                    <a:bodyPr/>
                    <a:lstStyle/>
                    <a:p>
                      <a:pPr algn="r" rtl="1"/>
                      <a:r>
                        <a:rPr lang="ar-SA" sz="3600" dirty="0" smtClean="0">
                          <a:solidFill>
                            <a:schemeClr val="bg1"/>
                          </a:solidFill>
                          <a:latin typeface="Arial" pitchFamily="34" charset="0"/>
                          <a:cs typeface="Arial" pitchFamily="34" charset="0"/>
                        </a:rPr>
                        <a:t>صيغة:</a:t>
                      </a:r>
                      <a:r>
                        <a:rPr lang="ar-SA" sz="3600" baseline="0" dirty="0" smtClean="0">
                          <a:solidFill>
                            <a:schemeClr val="bg1"/>
                          </a:solidFill>
                          <a:latin typeface="Arial" pitchFamily="34" charset="0"/>
                          <a:cs typeface="Arial" pitchFamily="34" charset="0"/>
                        </a:rPr>
                        <a:t> جمع مذكر حاضر</a:t>
                      </a:r>
                    </a:p>
                    <a:p>
                      <a:pPr algn="r" rtl="1"/>
                      <a:r>
                        <a:rPr lang="ar-SA" sz="3600" baseline="0" dirty="0" smtClean="0">
                          <a:solidFill>
                            <a:schemeClr val="bg1"/>
                          </a:solidFill>
                          <a:latin typeface="Arial" pitchFamily="34" charset="0"/>
                          <a:cs typeface="Arial" pitchFamily="34" charset="0"/>
                        </a:rPr>
                        <a:t>بحث: أمر حضر معروف</a:t>
                      </a:r>
                    </a:p>
                    <a:p>
                      <a:pPr algn="r" rtl="1"/>
                      <a:r>
                        <a:rPr lang="ar-SA" sz="3600" baseline="0" dirty="0" smtClean="0">
                          <a:solidFill>
                            <a:schemeClr val="bg1"/>
                          </a:solidFill>
                          <a:latin typeface="Arial" pitchFamily="34" charset="0"/>
                          <a:cs typeface="Arial" pitchFamily="34" charset="0"/>
                        </a:rPr>
                        <a:t>باب: إفعال  </a:t>
                      </a:r>
                      <a:endParaRPr lang="en-US" sz="3600" baseline="0" dirty="0" smtClean="0">
                        <a:solidFill>
                          <a:schemeClr val="bg1"/>
                        </a:solidFill>
                        <a:latin typeface="Arial" pitchFamily="34" charset="0"/>
                        <a:cs typeface="Arial" pitchFamily="34" charset="0"/>
                      </a:endParaRPr>
                    </a:p>
                    <a:p>
                      <a:pPr algn="r" rtl="1"/>
                      <a:r>
                        <a:rPr lang="ar-SA" sz="3600" baseline="0" dirty="0" smtClean="0">
                          <a:solidFill>
                            <a:schemeClr val="bg1"/>
                          </a:solidFill>
                          <a:latin typeface="Arial" pitchFamily="34" charset="0"/>
                          <a:cs typeface="Arial" pitchFamily="34" charset="0"/>
                        </a:rPr>
                        <a:t>مصدر: الإيْتَاءُ</a:t>
                      </a:r>
                    </a:p>
                    <a:p>
                      <a:pPr algn="r" rtl="1"/>
                      <a:r>
                        <a:rPr lang="ar-SA" sz="3600" baseline="0" dirty="0" smtClean="0">
                          <a:solidFill>
                            <a:schemeClr val="bg1"/>
                          </a:solidFill>
                          <a:latin typeface="Arial" pitchFamily="34" charset="0"/>
                          <a:cs typeface="Arial" pitchFamily="34" charset="0"/>
                        </a:rPr>
                        <a:t>مادة: أ+ت+ى</a:t>
                      </a:r>
                    </a:p>
                    <a:p>
                      <a:pPr algn="r" rtl="1"/>
                      <a:r>
                        <a:rPr lang="ar-SA" sz="3600" baseline="0" dirty="0" smtClean="0">
                          <a:solidFill>
                            <a:schemeClr val="bg1"/>
                          </a:solidFill>
                          <a:latin typeface="Arial" pitchFamily="34" charset="0"/>
                          <a:cs typeface="Arial" pitchFamily="34" charset="0"/>
                        </a:rPr>
                        <a:t>جنس: مركب (مهموز+ناقص</a:t>
                      </a:r>
                    </a:p>
                    <a:p>
                      <a:pPr algn="r" rtl="1"/>
                      <a:r>
                        <a:rPr lang="ar-SA" sz="3600" baseline="0" dirty="0" smtClean="0">
                          <a:solidFill>
                            <a:schemeClr val="bg1"/>
                          </a:solidFill>
                          <a:latin typeface="Arial" pitchFamily="34" charset="0"/>
                          <a:cs typeface="Arial" pitchFamily="34" charset="0"/>
                        </a:rPr>
                        <a:t>معنى: </a:t>
                      </a:r>
                      <a:r>
                        <a:rPr lang="bn-BD" sz="3600" baseline="0" dirty="0" smtClean="0">
                          <a:solidFill>
                            <a:schemeClr val="bg1"/>
                          </a:solidFill>
                          <a:latin typeface="SutonnyOMJ" pitchFamily="2" charset="0"/>
                          <a:cs typeface="SutonnyOMJ" pitchFamily="2" charset="0"/>
                        </a:rPr>
                        <a:t>তোমরা প্রদান করা</a:t>
                      </a:r>
                      <a:endParaRPr lang="en-US" sz="4000" dirty="0">
                        <a:solidFill>
                          <a:schemeClr val="bg1"/>
                        </a:solidFill>
                        <a:latin typeface="SutonnyOMJ" pitchFamily="2" charset="0"/>
                        <a:cs typeface="SutonnyOMJ" pitchFamily="2" charset="0"/>
                      </a:endParaRPr>
                    </a:p>
                  </a:txBody>
                  <a:tcPr/>
                </a:tc>
                <a:tc>
                  <a:txBody>
                    <a:bodyPr/>
                    <a:lstStyle/>
                    <a:p>
                      <a:pPr algn="r" rtl="1"/>
                      <a:r>
                        <a:rPr lang="ar-SA" sz="3600" dirty="0" smtClean="0">
                          <a:solidFill>
                            <a:schemeClr val="bg1"/>
                          </a:solidFill>
                          <a:latin typeface="Arial" pitchFamily="34" charset="0"/>
                          <a:cs typeface="Arial" pitchFamily="34" charset="0"/>
                        </a:rPr>
                        <a:t>صيغة:</a:t>
                      </a:r>
                      <a:r>
                        <a:rPr lang="ar-SA" sz="3600" baseline="0" dirty="0" smtClean="0">
                          <a:solidFill>
                            <a:schemeClr val="bg1"/>
                          </a:solidFill>
                          <a:latin typeface="Arial" pitchFamily="34" charset="0"/>
                          <a:cs typeface="Arial" pitchFamily="34" charset="0"/>
                        </a:rPr>
                        <a:t> جمع مذكر حاضر</a:t>
                      </a:r>
                    </a:p>
                    <a:p>
                      <a:pPr algn="r" rtl="1"/>
                      <a:r>
                        <a:rPr lang="ar-SA" sz="3200" baseline="0" dirty="0" smtClean="0">
                          <a:solidFill>
                            <a:schemeClr val="bg1"/>
                          </a:solidFill>
                          <a:latin typeface="Arial" pitchFamily="34" charset="0"/>
                          <a:cs typeface="Arial" pitchFamily="34" charset="0"/>
                        </a:rPr>
                        <a:t>بحث: إثبات فعل مضارع معروف</a:t>
                      </a:r>
                    </a:p>
                    <a:p>
                      <a:pPr algn="r" rtl="1"/>
                      <a:r>
                        <a:rPr lang="ar-SA" sz="3600" baseline="0" dirty="0" smtClean="0">
                          <a:solidFill>
                            <a:schemeClr val="bg1"/>
                          </a:solidFill>
                          <a:latin typeface="Arial" pitchFamily="34" charset="0"/>
                          <a:cs typeface="Arial" pitchFamily="34" charset="0"/>
                        </a:rPr>
                        <a:t>باب: تَفَاعُلٌ، </a:t>
                      </a:r>
                      <a:endParaRPr lang="en-US" sz="3600" baseline="0" dirty="0" smtClean="0">
                        <a:solidFill>
                          <a:schemeClr val="bg1"/>
                        </a:solidFill>
                        <a:latin typeface="Arial" pitchFamily="34" charset="0"/>
                        <a:cs typeface="Arial" pitchFamily="34" charset="0"/>
                      </a:endParaRPr>
                    </a:p>
                    <a:p>
                      <a:pPr algn="r" rtl="1"/>
                      <a:r>
                        <a:rPr lang="ar-SA" sz="3600" baseline="0" dirty="0" smtClean="0">
                          <a:solidFill>
                            <a:schemeClr val="bg1"/>
                          </a:solidFill>
                          <a:latin typeface="Arial" pitchFamily="34" charset="0"/>
                          <a:cs typeface="Arial" pitchFamily="34" charset="0"/>
                        </a:rPr>
                        <a:t>مصدر: التَّسَائُلُ</a:t>
                      </a:r>
                    </a:p>
                    <a:p>
                      <a:pPr algn="r" rtl="1"/>
                      <a:r>
                        <a:rPr lang="ar-SA" sz="3600" baseline="0" dirty="0" smtClean="0">
                          <a:solidFill>
                            <a:schemeClr val="bg1"/>
                          </a:solidFill>
                          <a:latin typeface="Arial" pitchFamily="34" charset="0"/>
                          <a:cs typeface="Arial" pitchFamily="34" charset="0"/>
                        </a:rPr>
                        <a:t>ماده: س+ء+ل</a:t>
                      </a:r>
                    </a:p>
                    <a:p>
                      <a:pPr algn="r" rtl="1"/>
                      <a:r>
                        <a:rPr lang="ar-SA" sz="3600" baseline="0" dirty="0" smtClean="0">
                          <a:solidFill>
                            <a:schemeClr val="bg1"/>
                          </a:solidFill>
                          <a:latin typeface="Arial" pitchFamily="34" charset="0"/>
                          <a:cs typeface="Arial" pitchFamily="34" charset="0"/>
                        </a:rPr>
                        <a:t>جنس: مهموز عين</a:t>
                      </a:r>
                    </a:p>
                    <a:p>
                      <a:pPr algn="r" rtl="1"/>
                      <a:r>
                        <a:rPr lang="ar-SA" sz="3600" baseline="0" dirty="0" smtClean="0">
                          <a:solidFill>
                            <a:schemeClr val="bg1"/>
                          </a:solidFill>
                          <a:latin typeface="Arial" pitchFamily="34" charset="0"/>
                          <a:cs typeface="Arial" pitchFamily="34" charset="0"/>
                        </a:rPr>
                        <a:t>معنى:</a:t>
                      </a:r>
                      <a:r>
                        <a:rPr lang="bn-BD" sz="3200" baseline="0" dirty="0" smtClean="0">
                          <a:solidFill>
                            <a:schemeClr val="bg1"/>
                          </a:solidFill>
                          <a:latin typeface="Arial" pitchFamily="34" charset="0"/>
                          <a:cs typeface="NikoshBAN" panose="02000000000000000000" pitchFamily="2" charset="0"/>
                        </a:rPr>
                        <a:t> </a:t>
                      </a:r>
                      <a:r>
                        <a:rPr lang="bn-BD" sz="3200" baseline="0" dirty="0" smtClean="0">
                          <a:solidFill>
                            <a:schemeClr val="bg1"/>
                          </a:solidFill>
                          <a:latin typeface="SutonnyOMJ" pitchFamily="2" charset="0"/>
                          <a:cs typeface="SutonnyOMJ" pitchFamily="2" charset="0"/>
                        </a:rPr>
                        <a:t>পরস্পর জিজ্ঞাসাবাদ কর</a:t>
                      </a:r>
                      <a:endParaRPr lang="ur-PK" sz="3200" dirty="0" smtClean="0">
                        <a:solidFill>
                          <a:schemeClr val="bg1"/>
                        </a:solidFill>
                        <a:latin typeface="SutonnyOMJ" pitchFamily="2" charset="0"/>
                        <a:cs typeface="Arial" pitchFamily="34" charset="0"/>
                      </a:endParaRPr>
                    </a:p>
                  </a:txBody>
                  <a:tcPr/>
                </a:tc>
              </a:tr>
            </a:tbl>
          </a:graphicData>
        </a:graphic>
      </p:graphicFrame>
      <p:sp>
        <p:nvSpPr>
          <p:cNvPr id="8" name="TextBox 7"/>
          <p:cNvSpPr txBox="1"/>
          <p:nvPr/>
        </p:nvSpPr>
        <p:spPr>
          <a:xfrm>
            <a:off x="2833392" y="-61272"/>
            <a:ext cx="2828018" cy="830997"/>
          </a:xfrm>
          <a:prstGeom prst="rect">
            <a:avLst/>
          </a:prstGeom>
          <a:noFill/>
        </p:spPr>
        <p:txBody>
          <a:bodyPr wrap="none" rtlCol="0">
            <a:spAutoFit/>
          </a:bodyPr>
          <a:lstStyle/>
          <a:p>
            <a:pPr algn="ctr"/>
            <a:r>
              <a:rPr lang="en-GB" sz="4800" b="1" dirty="0" err="1" smtClean="0">
                <a:solidFill>
                  <a:srgbClr val="C00000"/>
                </a:solidFill>
              </a:rPr>
              <a:t>তাহকিক</a:t>
            </a:r>
            <a:r>
              <a:rPr lang="en-GB" sz="4800" b="1" dirty="0" smtClean="0">
                <a:solidFill>
                  <a:srgbClr val="C00000"/>
                </a:solidFill>
              </a:rPr>
              <a:t> </a:t>
            </a:r>
            <a:endParaRPr lang="en-US" sz="4800" b="1" dirty="0">
              <a:solidFill>
                <a:srgbClr val="C00000"/>
              </a:solidFill>
            </a:endParaRPr>
          </a:p>
        </p:txBody>
      </p:sp>
    </p:spTree>
    <p:extLst>
      <p:ext uri="{BB962C8B-B14F-4D97-AF65-F5344CB8AC3E}">
        <p14:creationId xmlns:p14="http://schemas.microsoft.com/office/powerpoint/2010/main" val="41020083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1" name="Rectangle 10"/>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12" name="Table 11"/>
          <p:cNvGraphicFramePr>
            <a:graphicFrameLocks noGrp="1"/>
          </p:cNvGraphicFramePr>
          <p:nvPr>
            <p:extLst>
              <p:ext uri="{D42A27DB-BD31-4B8C-83A1-F6EECF244321}">
                <p14:modId xmlns:p14="http://schemas.microsoft.com/office/powerpoint/2010/main" val="3005275613"/>
              </p:ext>
            </p:extLst>
          </p:nvPr>
        </p:nvGraphicFramePr>
        <p:xfrm>
          <a:off x="218363" y="864736"/>
          <a:ext cx="8789158" cy="4651986"/>
        </p:xfrm>
        <a:graphic>
          <a:graphicData uri="http://schemas.openxmlformats.org/drawingml/2006/table">
            <a:tbl>
              <a:tblPr firstRow="1" bandRow="1">
                <a:tableStyleId>{5940675A-B579-460E-94D1-54222C63F5DA}</a:tableStyleId>
              </a:tblPr>
              <a:tblGrid>
                <a:gridCol w="4394579"/>
                <a:gridCol w="4394579"/>
              </a:tblGrid>
              <a:tr h="7200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smtClean="0">
                          <a:solidFill>
                            <a:srgbClr val="FFC000"/>
                          </a:solidFill>
                          <a:latin typeface="KFGQPC Uthman Taha Naskh" panose="02000000000000000000" pitchFamily="2" charset="-78"/>
                          <a:ea typeface="+mn-ea"/>
                          <a:cs typeface="+mn-cs"/>
                        </a:rPr>
                        <a:t> وَلَا تَأْكُلُوا</a:t>
                      </a:r>
                      <a:endParaRPr lang="en-US" sz="3600" dirty="0" smtClean="0">
                        <a:solidFill>
                          <a:srgbClr val="FFC000"/>
                        </a:solidFill>
                        <a:latin typeface="NikoshBAN" panose="02000000000000000000" pitchFamily="2" charset="0"/>
                        <a:cs typeface="+mn-cs"/>
                      </a:endParaRPr>
                    </a:p>
                  </a:txBody>
                  <a:tcPr/>
                </a:tc>
                <a:tc>
                  <a:txBody>
                    <a:bodyPr/>
                    <a:lstStyle/>
                    <a:p>
                      <a:pPr algn="ctr"/>
                      <a:r>
                        <a:rPr lang="ar-SA" sz="3600" b="1" kern="1200" dirty="0" smtClean="0">
                          <a:solidFill>
                            <a:srgbClr val="FFC000"/>
                          </a:solidFill>
                          <a:latin typeface="KFGQPC Uthman Taha Naskh" panose="02000000000000000000" pitchFamily="2" charset="-78"/>
                          <a:ea typeface="+mn-ea"/>
                          <a:cs typeface="+mn-cs"/>
                        </a:rPr>
                        <a:t>وَلَا تَتَبَدَّلُوا</a:t>
                      </a:r>
                      <a:endParaRPr lang="en-US" sz="3600" dirty="0">
                        <a:solidFill>
                          <a:srgbClr val="FFC000"/>
                        </a:solidFill>
                        <a:latin typeface="NikoshBAN" panose="02000000000000000000" pitchFamily="2" charset="0"/>
                        <a:cs typeface="+mn-cs"/>
                      </a:endParaRPr>
                    </a:p>
                  </a:txBody>
                  <a:tcPr/>
                </a:tc>
              </a:tr>
              <a:tr h="3806063">
                <a:tc>
                  <a:txBody>
                    <a:bodyPr/>
                    <a:lstStyle/>
                    <a:p>
                      <a:pPr algn="r" rtl="1"/>
                      <a:r>
                        <a:rPr lang="ar-SA" sz="3600" dirty="0" smtClean="0">
                          <a:solidFill>
                            <a:schemeClr val="bg1"/>
                          </a:solidFill>
                          <a:latin typeface="NikoshBAN" panose="02000000000000000000" pitchFamily="2" charset="0"/>
                          <a:cs typeface="+mn-cs"/>
                        </a:rPr>
                        <a:t>صيغة:</a:t>
                      </a:r>
                      <a:r>
                        <a:rPr lang="ar-SA" sz="3600" baseline="0" dirty="0" smtClean="0">
                          <a:solidFill>
                            <a:schemeClr val="bg1"/>
                          </a:solidFill>
                          <a:latin typeface="NikoshBAN" panose="02000000000000000000" pitchFamily="2" charset="0"/>
                          <a:cs typeface="+mn-cs"/>
                        </a:rPr>
                        <a:t> </a:t>
                      </a:r>
                      <a:r>
                        <a:rPr lang="ar-SA" sz="3600" baseline="0" dirty="0" smtClean="0">
                          <a:solidFill>
                            <a:schemeClr val="bg1"/>
                          </a:solidFill>
                          <a:latin typeface="KFGQPC Uthman Taha Naskh" panose="02000000000000000000" pitchFamily="2" charset="-78"/>
                          <a:cs typeface="+mn-cs"/>
                        </a:rPr>
                        <a:t>جمع مذكر حاضر</a:t>
                      </a:r>
                      <a:endParaRPr lang="ar-SA" sz="3600" baseline="0" dirty="0" smtClean="0">
                        <a:solidFill>
                          <a:schemeClr val="bg1"/>
                        </a:solidFill>
                        <a:latin typeface="NikoshBAN" panose="02000000000000000000" pitchFamily="2" charset="0"/>
                        <a:cs typeface="+mn-cs"/>
                      </a:endParaRPr>
                    </a:p>
                    <a:p>
                      <a:pPr algn="r" rtl="1"/>
                      <a:r>
                        <a:rPr lang="ar-SA" sz="3600" baseline="0" dirty="0" smtClean="0">
                          <a:solidFill>
                            <a:schemeClr val="bg1"/>
                          </a:solidFill>
                          <a:latin typeface="NikoshBAN" panose="02000000000000000000" pitchFamily="2" charset="0"/>
                          <a:cs typeface="+mn-cs"/>
                        </a:rPr>
                        <a:t>بحث: نهى حاضر معروف</a:t>
                      </a:r>
                    </a:p>
                    <a:p>
                      <a:pPr algn="r" rtl="1"/>
                      <a:r>
                        <a:rPr lang="ar-SA" sz="3600" baseline="0" dirty="0" smtClean="0">
                          <a:solidFill>
                            <a:schemeClr val="bg1"/>
                          </a:solidFill>
                          <a:latin typeface="NikoshBAN" panose="02000000000000000000" pitchFamily="2" charset="0"/>
                          <a:cs typeface="+mn-cs"/>
                        </a:rPr>
                        <a:t>باب: نصر - ينصر</a:t>
                      </a:r>
                      <a:endParaRPr lang="en-US" sz="3600" baseline="0" dirty="0" smtClean="0">
                        <a:solidFill>
                          <a:schemeClr val="bg1"/>
                        </a:solidFill>
                        <a:latin typeface="NikoshBAN" panose="02000000000000000000" pitchFamily="2" charset="0"/>
                        <a:cs typeface="+mn-cs"/>
                      </a:endParaRPr>
                    </a:p>
                    <a:p>
                      <a:pPr algn="r" rtl="1"/>
                      <a:r>
                        <a:rPr lang="ar-SA" sz="3600" baseline="0" dirty="0" smtClean="0">
                          <a:solidFill>
                            <a:schemeClr val="bg1"/>
                          </a:solidFill>
                          <a:latin typeface="NikoshBAN" panose="02000000000000000000" pitchFamily="2" charset="0"/>
                          <a:cs typeface="+mn-cs"/>
                        </a:rPr>
                        <a:t>مصدر: الأَكْلُ</a:t>
                      </a:r>
                    </a:p>
                    <a:p>
                      <a:pPr algn="r" rtl="1"/>
                      <a:r>
                        <a:rPr lang="ar-SA" sz="3600" baseline="0" dirty="0" smtClean="0">
                          <a:solidFill>
                            <a:schemeClr val="bg1"/>
                          </a:solidFill>
                          <a:latin typeface="NikoshBAN" panose="02000000000000000000" pitchFamily="2" charset="0"/>
                          <a:cs typeface="+mn-cs"/>
                        </a:rPr>
                        <a:t>مادة: أ+ك+ل</a:t>
                      </a:r>
                    </a:p>
                    <a:p>
                      <a:pPr algn="r" rtl="1"/>
                      <a:r>
                        <a:rPr lang="ar-SA" sz="3600" baseline="0" dirty="0" smtClean="0">
                          <a:solidFill>
                            <a:schemeClr val="bg1"/>
                          </a:solidFill>
                          <a:latin typeface="NikoshBAN" panose="02000000000000000000" pitchFamily="2" charset="0"/>
                          <a:cs typeface="+mn-cs"/>
                        </a:rPr>
                        <a:t>جنس: مهموز فاء</a:t>
                      </a:r>
                    </a:p>
                    <a:p>
                      <a:pPr algn="r" rtl="1"/>
                      <a:r>
                        <a:rPr lang="ar-SA" sz="3600" baseline="0" dirty="0" smtClean="0">
                          <a:solidFill>
                            <a:schemeClr val="bg1"/>
                          </a:solidFill>
                          <a:latin typeface="NikoshBAN" panose="02000000000000000000" pitchFamily="2" charset="0"/>
                          <a:cs typeface="+mn-cs"/>
                        </a:rPr>
                        <a:t>معنى: </a:t>
                      </a:r>
                      <a:r>
                        <a:rPr lang="bn-BD" sz="3600" baseline="0" dirty="0" smtClean="0">
                          <a:solidFill>
                            <a:schemeClr val="bg1"/>
                          </a:solidFill>
                          <a:latin typeface="SutonnyOMJ" pitchFamily="2" charset="0"/>
                          <a:cs typeface="SutonnyOMJ" pitchFamily="2" charset="0"/>
                        </a:rPr>
                        <a:t>তোমরা ভক্ষণ করো না</a:t>
                      </a:r>
                      <a:endParaRPr lang="en-US" sz="4000" dirty="0">
                        <a:solidFill>
                          <a:schemeClr val="bg1"/>
                        </a:solidFill>
                        <a:latin typeface="SutonnyOMJ" pitchFamily="2" charset="0"/>
                        <a:cs typeface="SutonnyOMJ" pitchFamily="2" charset="0"/>
                      </a:endParaRPr>
                    </a:p>
                  </a:txBody>
                  <a:tcPr/>
                </a:tc>
                <a:tc>
                  <a:txBody>
                    <a:bodyPr/>
                    <a:lstStyle/>
                    <a:p>
                      <a:pPr algn="r" rtl="1"/>
                      <a:r>
                        <a:rPr lang="ar-SA" sz="3600" dirty="0" smtClean="0">
                          <a:solidFill>
                            <a:schemeClr val="bg1"/>
                          </a:solidFill>
                          <a:latin typeface="KFGQPC Uthman Taha Naskh" panose="02000000000000000000" pitchFamily="2" charset="-78"/>
                          <a:cs typeface="+mn-cs"/>
                        </a:rPr>
                        <a:t>صيغة:</a:t>
                      </a:r>
                      <a:r>
                        <a:rPr lang="ar-SA" sz="3600" baseline="0" dirty="0" smtClean="0">
                          <a:solidFill>
                            <a:schemeClr val="bg1"/>
                          </a:solidFill>
                          <a:latin typeface="KFGQPC Uthman Taha Naskh" panose="02000000000000000000" pitchFamily="2" charset="-78"/>
                          <a:cs typeface="+mn-cs"/>
                        </a:rPr>
                        <a:t> جمع مذكر حاضر</a:t>
                      </a:r>
                    </a:p>
                    <a:p>
                      <a:pPr algn="r" rtl="1"/>
                      <a:r>
                        <a:rPr lang="ar-SA" sz="3600" baseline="0" dirty="0" smtClean="0">
                          <a:solidFill>
                            <a:schemeClr val="bg1"/>
                          </a:solidFill>
                          <a:latin typeface="KFGQPC Uthman Taha Naskh" panose="02000000000000000000" pitchFamily="2" charset="-78"/>
                          <a:cs typeface="+mn-cs"/>
                        </a:rPr>
                        <a:t>بحث: نهى حاضر معروف</a:t>
                      </a:r>
                    </a:p>
                    <a:p>
                      <a:pPr algn="r" rtl="1"/>
                      <a:r>
                        <a:rPr lang="ar-SA" sz="3600" baseline="0" dirty="0" smtClean="0">
                          <a:solidFill>
                            <a:schemeClr val="bg1"/>
                          </a:solidFill>
                          <a:latin typeface="KFGQPC Uthman Taha Naskh" panose="02000000000000000000" pitchFamily="2" charset="-78"/>
                          <a:cs typeface="+mn-cs"/>
                        </a:rPr>
                        <a:t>باب: تفعل، </a:t>
                      </a:r>
                      <a:endParaRPr lang="en-US" sz="3600" baseline="0" dirty="0" smtClean="0">
                        <a:solidFill>
                          <a:schemeClr val="bg1"/>
                        </a:solidFill>
                        <a:latin typeface="KFGQPC Uthman Taha Naskh" panose="02000000000000000000" pitchFamily="2" charset="-78"/>
                        <a:cs typeface="+mn-cs"/>
                      </a:endParaRPr>
                    </a:p>
                    <a:p>
                      <a:pPr algn="r" rtl="1"/>
                      <a:r>
                        <a:rPr lang="ar-SA" sz="3600" baseline="0" dirty="0" smtClean="0">
                          <a:solidFill>
                            <a:schemeClr val="bg1"/>
                          </a:solidFill>
                          <a:latin typeface="KFGQPC Uthman Taha Naskh" panose="02000000000000000000" pitchFamily="2" charset="-78"/>
                          <a:cs typeface="+mn-cs"/>
                        </a:rPr>
                        <a:t>مصدر: التَّبَدُّلُ</a:t>
                      </a:r>
                    </a:p>
                    <a:p>
                      <a:pPr algn="r" rtl="1"/>
                      <a:r>
                        <a:rPr lang="ar-SA" sz="3600" baseline="0" dirty="0" smtClean="0">
                          <a:solidFill>
                            <a:schemeClr val="bg1"/>
                          </a:solidFill>
                          <a:latin typeface="KFGQPC Uthman Taha Naskh" panose="02000000000000000000" pitchFamily="2" charset="-78"/>
                          <a:cs typeface="+mn-cs"/>
                        </a:rPr>
                        <a:t>ماده: ب+د+ل</a:t>
                      </a:r>
                    </a:p>
                    <a:p>
                      <a:pPr algn="r" rtl="1"/>
                      <a:r>
                        <a:rPr lang="ar-SA" sz="3600" baseline="0" dirty="0" smtClean="0">
                          <a:solidFill>
                            <a:schemeClr val="bg1"/>
                          </a:solidFill>
                          <a:latin typeface="KFGQPC Uthman Taha Naskh" panose="02000000000000000000" pitchFamily="2" charset="-78"/>
                          <a:cs typeface="+mn-cs"/>
                        </a:rPr>
                        <a:t>جنس: صحيح</a:t>
                      </a:r>
                    </a:p>
                    <a:p>
                      <a:pPr algn="r" rtl="1"/>
                      <a:r>
                        <a:rPr lang="ar-SA" sz="3600" baseline="0" dirty="0" smtClean="0">
                          <a:solidFill>
                            <a:schemeClr val="bg1"/>
                          </a:solidFill>
                          <a:latin typeface="KFGQPC Uthman Taha Naskh" panose="02000000000000000000" pitchFamily="2" charset="-78"/>
                          <a:cs typeface="+mn-cs"/>
                        </a:rPr>
                        <a:t>معنى: </a:t>
                      </a:r>
                      <a:r>
                        <a:rPr lang="bn-BD" sz="3200" baseline="0" dirty="0" smtClean="0">
                          <a:solidFill>
                            <a:schemeClr val="bg1"/>
                          </a:solidFill>
                          <a:latin typeface="SutonnyOMJ" pitchFamily="2" charset="0"/>
                          <a:cs typeface="SutonnyOMJ" pitchFamily="2" charset="0"/>
                        </a:rPr>
                        <a:t>তোমরা পরিবর্তন করো না </a:t>
                      </a:r>
                      <a:endParaRPr lang="ur-PK" sz="3200" dirty="0" smtClean="0">
                        <a:solidFill>
                          <a:schemeClr val="bg1"/>
                        </a:solidFill>
                        <a:latin typeface="SutonnyOMJ" pitchFamily="2" charset="0"/>
                        <a:cs typeface="+mn-cs"/>
                      </a:endParaRPr>
                    </a:p>
                  </a:txBody>
                  <a:tcPr/>
                </a:tc>
              </a:tr>
            </a:tbl>
          </a:graphicData>
        </a:graphic>
      </p:graphicFrame>
      <p:sp>
        <p:nvSpPr>
          <p:cNvPr id="7" name="TextBox 6"/>
          <p:cNvSpPr txBox="1"/>
          <p:nvPr/>
        </p:nvSpPr>
        <p:spPr>
          <a:xfrm>
            <a:off x="2833392" y="-61272"/>
            <a:ext cx="2828018" cy="830997"/>
          </a:xfrm>
          <a:prstGeom prst="rect">
            <a:avLst/>
          </a:prstGeom>
          <a:noFill/>
        </p:spPr>
        <p:txBody>
          <a:bodyPr wrap="none" rtlCol="0">
            <a:spAutoFit/>
          </a:bodyPr>
          <a:lstStyle/>
          <a:p>
            <a:pPr algn="ctr"/>
            <a:r>
              <a:rPr lang="en-GB" sz="4800" b="1" dirty="0" err="1" smtClean="0">
                <a:solidFill>
                  <a:srgbClr val="C00000"/>
                </a:solidFill>
              </a:rPr>
              <a:t>তাহকিক</a:t>
            </a:r>
            <a:r>
              <a:rPr lang="en-GB" sz="4800" b="1" dirty="0" smtClean="0">
                <a:solidFill>
                  <a:srgbClr val="C00000"/>
                </a:solidFill>
              </a:rPr>
              <a:t> </a:t>
            </a:r>
            <a:endParaRPr lang="en-US" sz="4800" b="1" dirty="0">
              <a:solidFill>
                <a:srgbClr val="C00000"/>
              </a:solidFill>
            </a:endParaRPr>
          </a:p>
        </p:txBody>
      </p:sp>
    </p:spTree>
    <p:extLst>
      <p:ext uri="{BB962C8B-B14F-4D97-AF65-F5344CB8AC3E}">
        <p14:creationId xmlns:p14="http://schemas.microsoft.com/office/powerpoint/2010/main" val="2944772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5" name="Rectangle 4"/>
          <p:cNvSpPr/>
          <p:nvPr/>
        </p:nvSpPr>
        <p:spPr>
          <a:xfrm>
            <a:off x="4479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1025661560"/>
              </p:ext>
            </p:extLst>
          </p:nvPr>
        </p:nvGraphicFramePr>
        <p:xfrm>
          <a:off x="115330" y="1037731"/>
          <a:ext cx="8943613" cy="5139666"/>
        </p:xfrm>
        <a:graphic>
          <a:graphicData uri="http://schemas.openxmlformats.org/drawingml/2006/table">
            <a:tbl>
              <a:tblPr firstRow="1" bandRow="1">
                <a:tableStyleId>{5940675A-B579-460E-94D1-54222C63F5DA}</a:tableStyleId>
              </a:tblPr>
              <a:tblGrid>
                <a:gridCol w="4740301"/>
                <a:gridCol w="4203312"/>
              </a:tblGrid>
              <a:tr h="7200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kern="1200" dirty="0" smtClean="0">
                          <a:solidFill>
                            <a:srgbClr val="FFC000"/>
                          </a:solidFill>
                          <a:latin typeface="Arial" pitchFamily="34" charset="0"/>
                          <a:ea typeface="+mn-ea"/>
                          <a:cs typeface="Arial" pitchFamily="34" charset="0"/>
                        </a:rPr>
                        <a:t> </a:t>
                      </a:r>
                      <a:r>
                        <a:rPr lang="ar-SA" sz="3200" b="1" kern="1200" dirty="0" smtClean="0">
                          <a:solidFill>
                            <a:srgbClr val="FFC000"/>
                          </a:solidFill>
                          <a:latin typeface="Arial" pitchFamily="34" charset="0"/>
                          <a:ea typeface="+mn-ea"/>
                          <a:cs typeface="Arial" pitchFamily="34" charset="0"/>
                        </a:rPr>
                        <a:t>أَلَّا تَعْدِلُوا</a:t>
                      </a:r>
                      <a:r>
                        <a:rPr lang="en-US" sz="3200" b="1" kern="1200" dirty="0" smtClean="0">
                          <a:solidFill>
                            <a:srgbClr val="FFC000"/>
                          </a:solidFill>
                          <a:latin typeface="Arial" pitchFamily="34" charset="0"/>
                          <a:ea typeface="+mn-ea"/>
                          <a:cs typeface="Arial" pitchFamily="34" charset="0"/>
                        </a:rPr>
                        <a:t> -</a:t>
                      </a:r>
                      <a:r>
                        <a:rPr lang="en-US" sz="3200" b="1" kern="1200" baseline="0" dirty="0" smtClean="0">
                          <a:solidFill>
                            <a:srgbClr val="FFC000"/>
                          </a:solidFill>
                          <a:latin typeface="Arial" pitchFamily="34" charset="0"/>
                          <a:ea typeface="+mn-ea"/>
                          <a:cs typeface="Arial" pitchFamily="34" charset="0"/>
                        </a:rPr>
                        <a:t> </a:t>
                      </a:r>
                      <a:r>
                        <a:rPr lang="ar-SA" sz="3200" b="1" kern="1200" dirty="0" smtClean="0">
                          <a:solidFill>
                            <a:srgbClr val="FFC000"/>
                          </a:solidFill>
                          <a:latin typeface="Arial" pitchFamily="34" charset="0"/>
                          <a:ea typeface="+mn-ea"/>
                          <a:cs typeface="Arial" pitchFamily="34" charset="0"/>
                        </a:rPr>
                        <a:t> أَلَّا تُقْسِطُوا</a:t>
                      </a:r>
                      <a:endParaRPr lang="en-US" sz="3200" dirty="0" smtClean="0">
                        <a:solidFill>
                          <a:srgbClr val="FFC000"/>
                        </a:solidFill>
                        <a:latin typeface="Arial" pitchFamily="34" charset="0"/>
                        <a:cs typeface="Arial" pitchFamily="34" charset="0"/>
                      </a:endParaRPr>
                    </a:p>
                  </a:txBody>
                  <a:tcPr/>
                </a:tc>
                <a:tc>
                  <a:txBody>
                    <a:bodyPr/>
                    <a:lstStyle/>
                    <a:p>
                      <a:pPr algn="ctr"/>
                      <a:r>
                        <a:rPr lang="ar-SA" sz="3200" b="1" kern="1200" dirty="0" smtClean="0">
                          <a:solidFill>
                            <a:srgbClr val="FFC000"/>
                          </a:solidFill>
                          <a:latin typeface="Arial" pitchFamily="34" charset="0"/>
                          <a:ea typeface="+mn-ea"/>
                          <a:cs typeface="Arial" pitchFamily="34" charset="0"/>
                        </a:rPr>
                        <a:t>خِفْتُمْ </a:t>
                      </a:r>
                      <a:endParaRPr lang="en-US" sz="3200" dirty="0">
                        <a:solidFill>
                          <a:srgbClr val="FFC000"/>
                        </a:solidFill>
                        <a:latin typeface="Arial" pitchFamily="34" charset="0"/>
                        <a:cs typeface="Arial" pitchFamily="34" charset="0"/>
                      </a:endParaRPr>
                    </a:p>
                  </a:txBody>
                  <a:tcPr/>
                </a:tc>
              </a:tr>
              <a:tr h="3806063">
                <a:tc>
                  <a:txBody>
                    <a:bodyPr/>
                    <a:lstStyle/>
                    <a:p>
                      <a:pPr algn="r" rtl="1"/>
                      <a:r>
                        <a:rPr lang="ar-SA" sz="3600" dirty="0" smtClean="0">
                          <a:solidFill>
                            <a:schemeClr val="bg1"/>
                          </a:solidFill>
                          <a:latin typeface="Arial" pitchFamily="34" charset="0"/>
                          <a:cs typeface="Arial" pitchFamily="34" charset="0"/>
                        </a:rPr>
                        <a:t>صيغة:</a:t>
                      </a:r>
                      <a:r>
                        <a:rPr lang="ar-SA" sz="3600" baseline="0" dirty="0" smtClean="0">
                          <a:solidFill>
                            <a:schemeClr val="bg1"/>
                          </a:solidFill>
                          <a:latin typeface="Arial" pitchFamily="34" charset="0"/>
                          <a:cs typeface="Arial" pitchFamily="34" charset="0"/>
                        </a:rPr>
                        <a:t> جمع مذكر حاضر</a:t>
                      </a:r>
                    </a:p>
                    <a:p>
                      <a:pPr algn="r" rtl="1"/>
                      <a:r>
                        <a:rPr lang="ar-SA" sz="3600" baseline="0" dirty="0" smtClean="0">
                          <a:solidFill>
                            <a:schemeClr val="bg1"/>
                          </a:solidFill>
                          <a:latin typeface="Arial" pitchFamily="34" charset="0"/>
                          <a:cs typeface="Arial" pitchFamily="34" charset="0"/>
                        </a:rPr>
                        <a:t>بحث: </a:t>
                      </a:r>
                      <a:r>
                        <a:rPr lang="ar-SA" sz="3200" baseline="0" dirty="0" smtClean="0">
                          <a:solidFill>
                            <a:schemeClr val="bg1"/>
                          </a:solidFill>
                          <a:latin typeface="Arial" pitchFamily="34" charset="0"/>
                          <a:cs typeface="Arial" pitchFamily="34" charset="0"/>
                        </a:rPr>
                        <a:t>نفى فعل مضارع معروف</a:t>
                      </a:r>
                    </a:p>
                    <a:p>
                      <a:pPr algn="r" rtl="1"/>
                      <a:r>
                        <a:rPr lang="ar-SA" sz="3600" baseline="0" dirty="0" smtClean="0">
                          <a:solidFill>
                            <a:schemeClr val="bg1"/>
                          </a:solidFill>
                          <a:latin typeface="Arial" pitchFamily="34" charset="0"/>
                          <a:cs typeface="Arial" pitchFamily="34" charset="0"/>
                        </a:rPr>
                        <a:t>باب: إفعال| ضرب</a:t>
                      </a:r>
                      <a:endParaRPr lang="en-US" sz="3600" baseline="0" dirty="0" smtClean="0">
                        <a:solidFill>
                          <a:schemeClr val="bg1"/>
                        </a:solidFill>
                        <a:latin typeface="Arial" pitchFamily="34" charset="0"/>
                        <a:cs typeface="Arial" pitchFamily="34" charset="0"/>
                      </a:endParaRPr>
                    </a:p>
                    <a:p>
                      <a:pPr algn="r" rtl="1"/>
                      <a:r>
                        <a:rPr lang="ar-SA" sz="3600" baseline="0" dirty="0" smtClean="0">
                          <a:solidFill>
                            <a:schemeClr val="bg1"/>
                          </a:solidFill>
                          <a:latin typeface="Arial" pitchFamily="34" charset="0"/>
                          <a:cs typeface="Arial" pitchFamily="34" charset="0"/>
                        </a:rPr>
                        <a:t>مصدر: الإقساط | العدلُ</a:t>
                      </a:r>
                    </a:p>
                    <a:p>
                      <a:pPr algn="r" rtl="1"/>
                      <a:r>
                        <a:rPr lang="ar-SA" sz="3600" baseline="0" dirty="0" smtClean="0">
                          <a:solidFill>
                            <a:schemeClr val="bg1"/>
                          </a:solidFill>
                          <a:latin typeface="Arial" pitchFamily="34" charset="0"/>
                          <a:cs typeface="Arial" pitchFamily="34" charset="0"/>
                        </a:rPr>
                        <a:t>مادة: ق+س+ط| ع+د+ل</a:t>
                      </a:r>
                    </a:p>
                    <a:p>
                      <a:pPr algn="r" rtl="1"/>
                      <a:r>
                        <a:rPr lang="ar-SA" sz="3600" baseline="0" dirty="0" smtClean="0">
                          <a:solidFill>
                            <a:schemeClr val="bg1"/>
                          </a:solidFill>
                          <a:latin typeface="Arial" pitchFamily="34" charset="0"/>
                          <a:cs typeface="Arial" pitchFamily="34" charset="0"/>
                        </a:rPr>
                        <a:t>جنس: صحيح</a:t>
                      </a:r>
                    </a:p>
                    <a:p>
                      <a:pPr algn="r" rtl="1"/>
                      <a:r>
                        <a:rPr lang="ar-SA" sz="3600" baseline="0" dirty="0" smtClean="0">
                          <a:solidFill>
                            <a:schemeClr val="bg1"/>
                          </a:solidFill>
                          <a:latin typeface="Arial" pitchFamily="34" charset="0"/>
                          <a:cs typeface="Arial" pitchFamily="34" charset="0"/>
                        </a:rPr>
                        <a:t>معنى: </a:t>
                      </a:r>
                      <a:r>
                        <a:rPr lang="bn-BD" sz="2800" baseline="0" dirty="0" smtClean="0">
                          <a:solidFill>
                            <a:schemeClr val="bg1"/>
                          </a:solidFill>
                          <a:latin typeface="SutonnyOMJ" pitchFamily="2" charset="0"/>
                          <a:cs typeface="SutonnyOMJ" pitchFamily="2" charset="0"/>
                        </a:rPr>
                        <a:t>তোমরা সবিচার করতে পারবে না</a:t>
                      </a:r>
                      <a:endParaRPr lang="en-US" sz="2800" dirty="0">
                        <a:solidFill>
                          <a:schemeClr val="bg1"/>
                        </a:solidFill>
                        <a:latin typeface="SutonnyOMJ" pitchFamily="2" charset="0"/>
                        <a:cs typeface="SutonnyOMJ" pitchFamily="2" charset="0"/>
                      </a:endParaRPr>
                    </a:p>
                  </a:txBody>
                  <a:tcPr/>
                </a:tc>
                <a:tc>
                  <a:txBody>
                    <a:bodyPr/>
                    <a:lstStyle/>
                    <a:p>
                      <a:pPr algn="r" rtl="1"/>
                      <a:r>
                        <a:rPr lang="ar-SA" sz="3600" dirty="0" smtClean="0">
                          <a:solidFill>
                            <a:schemeClr val="bg1"/>
                          </a:solidFill>
                          <a:latin typeface="Arial" pitchFamily="34" charset="0"/>
                          <a:cs typeface="Arial" pitchFamily="34" charset="0"/>
                        </a:rPr>
                        <a:t>صيغة:</a:t>
                      </a:r>
                      <a:r>
                        <a:rPr lang="ar-SA" sz="3600" baseline="0" dirty="0" smtClean="0">
                          <a:solidFill>
                            <a:schemeClr val="bg1"/>
                          </a:solidFill>
                          <a:latin typeface="Arial" pitchFamily="34" charset="0"/>
                          <a:cs typeface="Arial" pitchFamily="34" charset="0"/>
                        </a:rPr>
                        <a:t> جمع مذكر حاضر</a:t>
                      </a:r>
                    </a:p>
                    <a:p>
                      <a:pPr algn="r" rtl="1"/>
                      <a:r>
                        <a:rPr lang="ar-SA" sz="3600" baseline="0" dirty="0" smtClean="0">
                          <a:solidFill>
                            <a:schemeClr val="bg1"/>
                          </a:solidFill>
                          <a:latin typeface="Arial" pitchFamily="34" charset="0"/>
                          <a:cs typeface="Arial" pitchFamily="34" charset="0"/>
                        </a:rPr>
                        <a:t>بحث: </a:t>
                      </a:r>
                      <a:r>
                        <a:rPr lang="ar-SA" sz="3200" baseline="0" dirty="0" smtClean="0">
                          <a:solidFill>
                            <a:schemeClr val="bg1"/>
                          </a:solidFill>
                          <a:latin typeface="Arial" pitchFamily="34" charset="0"/>
                          <a:cs typeface="Arial" pitchFamily="34" charset="0"/>
                        </a:rPr>
                        <a:t>إثبات فعل ماضى معروف</a:t>
                      </a:r>
                    </a:p>
                    <a:p>
                      <a:pPr algn="r" rtl="1"/>
                      <a:r>
                        <a:rPr lang="ar-SA" sz="3600" baseline="0" dirty="0" smtClean="0">
                          <a:solidFill>
                            <a:schemeClr val="bg1"/>
                          </a:solidFill>
                          <a:latin typeface="Arial" pitchFamily="34" charset="0"/>
                          <a:cs typeface="Arial" pitchFamily="34" charset="0"/>
                        </a:rPr>
                        <a:t>باب: سمع – يسمع  </a:t>
                      </a:r>
                      <a:endParaRPr lang="en-US" sz="3600" baseline="0" dirty="0" smtClean="0">
                        <a:solidFill>
                          <a:schemeClr val="bg1"/>
                        </a:solidFill>
                        <a:latin typeface="Arial" pitchFamily="34" charset="0"/>
                        <a:cs typeface="Arial" pitchFamily="34" charset="0"/>
                      </a:endParaRPr>
                    </a:p>
                    <a:p>
                      <a:pPr algn="r" rtl="1"/>
                      <a:r>
                        <a:rPr lang="ar-SA" sz="3600" baseline="0" dirty="0" smtClean="0">
                          <a:solidFill>
                            <a:schemeClr val="bg1"/>
                          </a:solidFill>
                          <a:latin typeface="Arial" pitchFamily="34" charset="0"/>
                          <a:cs typeface="Arial" pitchFamily="34" charset="0"/>
                        </a:rPr>
                        <a:t>مصدر: الْخَوْفُ</a:t>
                      </a:r>
                    </a:p>
                    <a:p>
                      <a:pPr algn="r" rtl="1"/>
                      <a:r>
                        <a:rPr lang="ar-SA" sz="3600" baseline="0" dirty="0" smtClean="0">
                          <a:solidFill>
                            <a:schemeClr val="bg1"/>
                          </a:solidFill>
                          <a:latin typeface="Arial" pitchFamily="34" charset="0"/>
                          <a:cs typeface="Arial" pitchFamily="34" charset="0"/>
                        </a:rPr>
                        <a:t>ماده: خ+و+ف</a:t>
                      </a:r>
                    </a:p>
                    <a:p>
                      <a:pPr algn="r" rtl="1"/>
                      <a:r>
                        <a:rPr lang="ar-SA" sz="3600" baseline="0" dirty="0" smtClean="0">
                          <a:solidFill>
                            <a:schemeClr val="bg1"/>
                          </a:solidFill>
                          <a:latin typeface="Arial" pitchFamily="34" charset="0"/>
                          <a:cs typeface="Arial" pitchFamily="34" charset="0"/>
                        </a:rPr>
                        <a:t>جنس: أَجْوَف واوى</a:t>
                      </a:r>
                    </a:p>
                    <a:p>
                      <a:pPr algn="r" rtl="1"/>
                      <a:r>
                        <a:rPr lang="ar-SA" sz="3600" baseline="0" dirty="0" smtClean="0">
                          <a:solidFill>
                            <a:schemeClr val="bg1"/>
                          </a:solidFill>
                          <a:latin typeface="Arial" pitchFamily="34" charset="0"/>
                          <a:cs typeface="Arial" pitchFamily="34" charset="0"/>
                        </a:rPr>
                        <a:t>معنى: </a:t>
                      </a:r>
                      <a:r>
                        <a:rPr lang="bn-BD" sz="3600" baseline="0" dirty="0" smtClean="0">
                          <a:solidFill>
                            <a:schemeClr val="bg1"/>
                          </a:solidFill>
                          <a:latin typeface="SutonnyOMJ" pitchFamily="2" charset="0"/>
                          <a:cs typeface="SutonnyOMJ" pitchFamily="2" charset="0"/>
                        </a:rPr>
                        <a:t>তোমরা আশঙ্কা করো</a:t>
                      </a:r>
                      <a:endParaRPr lang="ur-PK" sz="3600" dirty="0" smtClean="0">
                        <a:solidFill>
                          <a:schemeClr val="bg1"/>
                        </a:solidFill>
                        <a:latin typeface="SutonnyOMJ" pitchFamily="2" charset="0"/>
                        <a:cs typeface="Arial" pitchFamily="34" charset="0"/>
                      </a:endParaRPr>
                    </a:p>
                  </a:txBody>
                  <a:tcPr/>
                </a:tc>
              </a:tr>
            </a:tbl>
          </a:graphicData>
        </a:graphic>
      </p:graphicFrame>
      <p:sp>
        <p:nvSpPr>
          <p:cNvPr id="7" name="TextBox 6"/>
          <p:cNvSpPr txBox="1"/>
          <p:nvPr/>
        </p:nvSpPr>
        <p:spPr>
          <a:xfrm>
            <a:off x="2833392" y="-61272"/>
            <a:ext cx="2828018" cy="830997"/>
          </a:xfrm>
          <a:prstGeom prst="rect">
            <a:avLst/>
          </a:prstGeom>
          <a:noFill/>
        </p:spPr>
        <p:txBody>
          <a:bodyPr wrap="none" rtlCol="0">
            <a:spAutoFit/>
          </a:bodyPr>
          <a:lstStyle/>
          <a:p>
            <a:pPr algn="ctr"/>
            <a:r>
              <a:rPr lang="en-GB" sz="4800" b="1" dirty="0" err="1" smtClean="0">
                <a:solidFill>
                  <a:srgbClr val="C00000"/>
                </a:solidFill>
              </a:rPr>
              <a:t>তাহকিক</a:t>
            </a:r>
            <a:r>
              <a:rPr lang="en-GB" sz="4800" b="1" dirty="0" smtClean="0">
                <a:solidFill>
                  <a:srgbClr val="C00000"/>
                </a:solidFill>
              </a:rPr>
              <a:t> </a:t>
            </a:r>
            <a:endParaRPr lang="en-US" sz="4800" b="1" dirty="0">
              <a:solidFill>
                <a:srgbClr val="C00000"/>
              </a:solidFill>
            </a:endParaRPr>
          </a:p>
        </p:txBody>
      </p:sp>
    </p:spTree>
    <p:extLst>
      <p:ext uri="{BB962C8B-B14F-4D97-AF65-F5344CB8AC3E}">
        <p14:creationId xmlns:p14="http://schemas.microsoft.com/office/powerpoint/2010/main" val="25442731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2012" y="245660"/>
            <a:ext cx="8789158" cy="644174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484310" y="428832"/>
            <a:ext cx="3913251" cy="1446550"/>
          </a:xfrm>
          <a:prstGeom prst="rect">
            <a:avLst/>
          </a:prstGeom>
          <a:noFill/>
        </p:spPr>
        <p:txBody>
          <a:bodyPr wrap="none" lIns="91440" tIns="45720" rIns="91440" bIns="45720">
            <a:spAutoFit/>
          </a:bodyPr>
          <a:lstStyle/>
          <a:p>
            <a:pPr algn="ctr"/>
            <a:r>
              <a:rPr lang="en-GB" sz="8800" dirty="0" err="1"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একক</a:t>
            </a:r>
            <a:r>
              <a:rPr lang="bn-BD" sz="8800"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 কাজ</a:t>
            </a:r>
            <a:endParaRPr lang="en-US" sz="8800" b="0" cap="none" spc="0"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p:txBody>
      </p:sp>
      <p:sp>
        <p:nvSpPr>
          <p:cNvPr id="5" name="Rectangle 4"/>
          <p:cNvSpPr/>
          <p:nvPr/>
        </p:nvSpPr>
        <p:spPr>
          <a:xfrm>
            <a:off x="316238" y="2153786"/>
            <a:ext cx="8620705" cy="769441"/>
          </a:xfrm>
          <a:prstGeom prst="rect">
            <a:avLst/>
          </a:prstGeom>
          <a:noFill/>
        </p:spPr>
        <p:txBody>
          <a:bodyPr wrap="square" lIns="91440" tIns="45720" rIns="91440" bIns="45720">
            <a:spAutoFit/>
          </a:bodyPr>
          <a:lstStyle/>
          <a:p>
            <a:pPr algn="just"/>
            <a:r>
              <a:rPr lang="ar-SA" sz="4400" b="1" dirty="0" smtClean="0">
                <a:solidFill>
                  <a:schemeClr val="bg1"/>
                </a:solidFill>
                <a:latin typeface="SutonnyOMJ" pitchFamily="2" charset="0"/>
                <a:cs typeface="Traditional Arabic" pitchFamily="2" charset="-78"/>
              </a:rPr>
              <a:t>إِنَّ </a:t>
            </a:r>
            <a:r>
              <a:rPr lang="ar-SA" sz="4400" b="1" dirty="0">
                <a:solidFill>
                  <a:schemeClr val="bg1"/>
                </a:solidFill>
                <a:latin typeface="SutonnyOMJ" pitchFamily="2" charset="0"/>
                <a:cs typeface="Traditional Arabic" pitchFamily="2" charset="-78"/>
              </a:rPr>
              <a:t>اللَّهَ كَانَ عَلَيْكُمْ </a:t>
            </a:r>
            <a:r>
              <a:rPr lang="ar-SA" sz="4400" b="1" dirty="0" smtClean="0">
                <a:solidFill>
                  <a:schemeClr val="bg1"/>
                </a:solidFill>
                <a:latin typeface="SutonnyOMJ" pitchFamily="2" charset="0"/>
                <a:cs typeface="Traditional Arabic" pitchFamily="2" charset="-78"/>
              </a:rPr>
              <a:t>رَقِيبًا</a:t>
            </a:r>
            <a:r>
              <a:rPr lang="bn-BD" sz="4400" dirty="0" smtClean="0">
                <a:ln w="0"/>
                <a:solidFill>
                  <a:schemeClr val="bg1"/>
                </a:solidFill>
                <a:latin typeface="SutonnyOMJ" pitchFamily="2" charset="0"/>
                <a:cs typeface="SutonnyOMJ" pitchFamily="2" charset="0"/>
              </a:rPr>
              <a:t>এর তারকিব বিশ্লেষণ কর।</a:t>
            </a:r>
          </a:p>
        </p:txBody>
      </p:sp>
    </p:spTree>
    <p:extLst>
      <p:ext uri="{BB962C8B-B14F-4D97-AF65-F5344CB8AC3E}">
        <p14:creationId xmlns:p14="http://schemas.microsoft.com/office/powerpoint/2010/main" val="12863559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2012" y="245660"/>
            <a:ext cx="8789158" cy="644174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195724" y="420594"/>
            <a:ext cx="4605749" cy="1446550"/>
          </a:xfrm>
          <a:prstGeom prst="rect">
            <a:avLst/>
          </a:prstGeom>
          <a:noFill/>
        </p:spPr>
        <p:txBody>
          <a:bodyPr wrap="none" lIns="91440" tIns="45720" rIns="91440" bIns="45720">
            <a:spAutoFit/>
          </a:bodyPr>
          <a:lstStyle/>
          <a:p>
            <a:pPr algn="ctr"/>
            <a:r>
              <a:rPr lang="en-US" sz="8800" b="1" dirty="0" err="1"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জোড়ায়</a:t>
            </a:r>
            <a:r>
              <a:rPr lang="bn-BD" sz="88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 </a:t>
            </a:r>
            <a:r>
              <a:rPr lang="bn-BD" sz="88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কাজ</a:t>
            </a:r>
            <a:endParaRPr lang="en-US" sz="8800" b="1" cap="none" spc="0"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p:txBody>
      </p:sp>
      <p:sp>
        <p:nvSpPr>
          <p:cNvPr id="5" name="Rectangle 4"/>
          <p:cNvSpPr/>
          <p:nvPr/>
        </p:nvSpPr>
        <p:spPr>
          <a:xfrm>
            <a:off x="316238" y="2153786"/>
            <a:ext cx="8620705" cy="1569660"/>
          </a:xfrm>
          <a:prstGeom prst="rect">
            <a:avLst/>
          </a:prstGeom>
          <a:noFill/>
        </p:spPr>
        <p:txBody>
          <a:bodyPr wrap="square" lIns="91440" tIns="45720" rIns="91440" bIns="45720">
            <a:spAutoFit/>
          </a:bodyPr>
          <a:lstStyle/>
          <a:p>
            <a:pPr algn="ctr"/>
            <a:r>
              <a:rPr lang="bn-BD" sz="4800" b="1" dirty="0" smtClean="0">
                <a:ln w="0"/>
                <a:solidFill>
                  <a:schemeClr val="bg1"/>
                </a:solidFill>
                <a:latin typeface="SutonnyOMJ" pitchFamily="2" charset="0"/>
                <a:cs typeface="SutonnyOMJ" pitchFamily="2" charset="0"/>
              </a:rPr>
              <a:t>স্লাইটে </a:t>
            </a:r>
            <a:r>
              <a:rPr lang="bn-BD" sz="4800" b="1" dirty="0" smtClean="0">
                <a:ln w="0"/>
                <a:solidFill>
                  <a:schemeClr val="bg1"/>
                </a:solidFill>
                <a:latin typeface="SutonnyOMJ" pitchFamily="2" charset="0"/>
                <a:cs typeface="SutonnyOMJ" pitchFamily="2" charset="0"/>
              </a:rPr>
              <a:t>উল্লেখিত </a:t>
            </a:r>
            <a:r>
              <a:rPr lang="bn-BD" sz="4800" b="1" cap="none" spc="0" dirty="0" smtClean="0">
                <a:ln w="0"/>
                <a:solidFill>
                  <a:schemeClr val="bg1"/>
                </a:solidFill>
                <a:latin typeface="SutonnyOMJ" pitchFamily="2" charset="0"/>
                <a:cs typeface="SutonnyOMJ" pitchFamily="2" charset="0"/>
              </a:rPr>
              <a:t>আয়াতগুলোর মধ্য হতে দশটি শব্দ নির্বাচন করে অর্থ লিখে আনবে</a:t>
            </a:r>
            <a:r>
              <a:rPr lang="bn-BD" sz="4800" b="1" cap="none" spc="0" dirty="0" smtClean="0">
                <a:ln w="0"/>
                <a:solidFill>
                  <a:schemeClr val="bg1"/>
                </a:solidFill>
                <a:latin typeface="SutonnyOMJ" pitchFamily="2" charset="0"/>
                <a:cs typeface="SutonnyOMJ" pitchFamily="2" charset="0"/>
              </a:rPr>
              <a:t>।</a:t>
            </a:r>
            <a:endParaRPr lang="bn-BD" sz="4800" b="1" cap="none" spc="0" dirty="0" smtClean="0">
              <a:ln w="0"/>
              <a:solidFill>
                <a:schemeClr val="bg1"/>
              </a:solidFill>
              <a:latin typeface="SutonnyOMJ" pitchFamily="2" charset="0"/>
              <a:cs typeface="SutonnyOMJ" pitchFamily="2" charset="0"/>
            </a:endParaRPr>
          </a:p>
        </p:txBody>
      </p:sp>
    </p:spTree>
    <p:extLst>
      <p:ext uri="{BB962C8B-B14F-4D97-AF65-F5344CB8AC3E}">
        <p14:creationId xmlns:p14="http://schemas.microsoft.com/office/powerpoint/2010/main" val="185618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2012" y="245660"/>
            <a:ext cx="8789158" cy="644174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116687" y="470020"/>
            <a:ext cx="4549643" cy="1107996"/>
          </a:xfrm>
          <a:prstGeom prst="rect">
            <a:avLst/>
          </a:prstGeom>
          <a:noFill/>
        </p:spPr>
        <p:txBody>
          <a:bodyPr wrap="none" lIns="91440" tIns="45720" rIns="91440" bIns="45720">
            <a:spAutoFit/>
          </a:bodyPr>
          <a:lstStyle/>
          <a:p>
            <a:pPr algn="ctr"/>
            <a:r>
              <a:rPr lang="en-US" sz="6600" b="1" dirty="0" err="1"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দলীয়</a:t>
            </a:r>
            <a:r>
              <a:rPr lang="en-US" sz="6600" b="1" dirty="0"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bn-BD" sz="6600" b="1" dirty="0"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কাজ</a:t>
            </a:r>
            <a:endParaRPr lang="en-US" sz="6600" b="1"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5" name="Rectangle 4"/>
          <p:cNvSpPr/>
          <p:nvPr/>
        </p:nvSpPr>
        <p:spPr>
          <a:xfrm>
            <a:off x="316238" y="2153786"/>
            <a:ext cx="8620705" cy="2616101"/>
          </a:xfrm>
          <a:prstGeom prst="rect">
            <a:avLst/>
          </a:prstGeom>
          <a:noFill/>
        </p:spPr>
        <p:txBody>
          <a:bodyPr wrap="square" lIns="91440" tIns="45720" rIns="91440" bIns="45720">
            <a:spAutoFit/>
          </a:bodyPr>
          <a:lstStyle/>
          <a:p>
            <a:pPr algn="ctr"/>
            <a:r>
              <a:rPr lang="en-US" sz="4400" b="1" dirty="0" smtClean="0">
                <a:solidFill>
                  <a:schemeClr val="accent2">
                    <a:lumMod val="50000"/>
                  </a:schemeClr>
                </a:solidFill>
                <a:latin typeface="SutonnyOMJ" pitchFamily="2" charset="0"/>
                <a:cs typeface="Traditional Arabic" pitchFamily="2" charset="-78"/>
              </a:rPr>
              <a:t> </a:t>
            </a:r>
            <a:r>
              <a:rPr lang="ar-SA" sz="6000" b="1" dirty="0" smtClean="0">
                <a:solidFill>
                  <a:schemeClr val="bg1"/>
                </a:solidFill>
                <a:latin typeface="SutonnyOMJ" pitchFamily="2" charset="0"/>
                <a:cs typeface="Traditional Arabic" pitchFamily="2" charset="-78"/>
              </a:rPr>
              <a:t>فَانْكِحُوا</a:t>
            </a:r>
            <a:r>
              <a:rPr lang="ar-SA" sz="6000" b="1" dirty="0" smtClean="0">
                <a:solidFill>
                  <a:schemeClr val="bg1"/>
                </a:solidFill>
                <a:latin typeface="SutonnyOMJ" pitchFamily="2" charset="0"/>
                <a:cs typeface="Traditional Arabic" pitchFamily="2" charset="-78"/>
              </a:rPr>
              <a:t>، طَابَ، مَلَكَتْ، </a:t>
            </a:r>
            <a:r>
              <a:rPr lang="ar-SA" sz="6000" b="1" dirty="0">
                <a:solidFill>
                  <a:schemeClr val="bg1"/>
                </a:solidFill>
                <a:latin typeface="SutonnyOMJ" pitchFamily="2" charset="0"/>
                <a:cs typeface="Traditional Arabic" pitchFamily="2" charset="-78"/>
              </a:rPr>
              <a:t>أَلَّا </a:t>
            </a:r>
            <a:r>
              <a:rPr lang="ar-SA" sz="6000" b="1" dirty="0" smtClean="0">
                <a:solidFill>
                  <a:schemeClr val="bg1"/>
                </a:solidFill>
                <a:latin typeface="SutonnyOMJ" pitchFamily="2" charset="0"/>
                <a:cs typeface="Traditional Arabic" pitchFamily="2" charset="-78"/>
              </a:rPr>
              <a:t>تَعُولُوا</a:t>
            </a:r>
            <a:endParaRPr lang="en-US" sz="6000" b="1" dirty="0" smtClean="0">
              <a:solidFill>
                <a:schemeClr val="bg1"/>
              </a:solidFill>
              <a:latin typeface="SutonnyOMJ" pitchFamily="2" charset="0"/>
              <a:cs typeface="Traditional Arabic" pitchFamily="2" charset="-78"/>
            </a:endParaRPr>
          </a:p>
          <a:p>
            <a:pPr algn="ctr"/>
            <a:r>
              <a:rPr lang="bn-BD" sz="6000" b="1" dirty="0">
                <a:ln w="0"/>
                <a:solidFill>
                  <a:schemeClr val="bg1"/>
                </a:solidFill>
                <a:latin typeface="SutonnyOMJ" pitchFamily="2" charset="0"/>
                <a:cs typeface="SutonnyOMJ" pitchFamily="2" charset="0"/>
              </a:rPr>
              <a:t>শব্দগুলোর তাহকীক করে আনবে।</a:t>
            </a:r>
            <a:endParaRPr lang="en-US" sz="6000" b="1" dirty="0">
              <a:ln w="0"/>
              <a:solidFill>
                <a:schemeClr val="bg1"/>
              </a:solidFill>
              <a:latin typeface="SutonnyOMJ" pitchFamily="2" charset="0"/>
              <a:cs typeface="SutonnyOMJ" pitchFamily="2" charset="0"/>
            </a:endParaRPr>
          </a:p>
          <a:p>
            <a:pPr algn="just"/>
            <a:endParaRPr lang="en-US" sz="4400" b="0" cap="none" spc="0" dirty="0">
              <a:ln w="0"/>
              <a:solidFill>
                <a:schemeClr val="accent2">
                  <a:lumMod val="50000"/>
                </a:schemeClr>
              </a:solidFill>
              <a:latin typeface="SutonnyOMJ" pitchFamily="2" charset="0"/>
              <a:cs typeface="SutonnyOMJ" pitchFamily="2" charset="0"/>
            </a:endParaRPr>
          </a:p>
        </p:txBody>
      </p:sp>
    </p:spTree>
    <p:extLst>
      <p:ext uri="{BB962C8B-B14F-4D97-AF65-F5344CB8AC3E}">
        <p14:creationId xmlns:p14="http://schemas.microsoft.com/office/powerpoint/2010/main" val="2354874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2012" y="245660"/>
            <a:ext cx="8789158" cy="644174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441603" y="387643"/>
            <a:ext cx="3685625" cy="1323439"/>
          </a:xfrm>
          <a:prstGeom prst="rect">
            <a:avLst/>
          </a:prstGeom>
          <a:noFill/>
        </p:spPr>
        <p:txBody>
          <a:bodyPr wrap="none" lIns="91440" tIns="45720" rIns="91440" bIns="45720">
            <a:spAutoFit/>
          </a:bodyPr>
          <a:lstStyle/>
          <a:p>
            <a:pPr algn="ctr"/>
            <a:r>
              <a:rPr lang="bn-BD" sz="8000" b="1" dirty="0" smtClean="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rPr>
              <a:t>বাড়ির কাজ</a:t>
            </a:r>
            <a:endParaRPr lang="en-US" sz="8000" b="1" cap="none" spc="0" dirty="0">
              <a:ln w="0"/>
              <a:solidFill>
                <a:srgbClr val="C00000"/>
              </a:solidFill>
              <a:effectLst>
                <a:outerShdw blurRad="38100" dist="19050" dir="2700000" algn="tl" rotWithShape="0">
                  <a:schemeClr val="dk1">
                    <a:alpha val="40000"/>
                  </a:schemeClr>
                </a:outerShdw>
              </a:effectLst>
              <a:latin typeface="SutonnyOMJ" pitchFamily="2" charset="0"/>
              <a:cs typeface="SutonnyOMJ" pitchFamily="2" charset="0"/>
            </a:endParaRPr>
          </a:p>
        </p:txBody>
      </p:sp>
      <p:sp>
        <p:nvSpPr>
          <p:cNvPr id="5" name="Rectangle 4"/>
          <p:cNvSpPr/>
          <p:nvPr/>
        </p:nvSpPr>
        <p:spPr>
          <a:xfrm>
            <a:off x="316238" y="2153786"/>
            <a:ext cx="8620705" cy="1446550"/>
          </a:xfrm>
          <a:prstGeom prst="rect">
            <a:avLst/>
          </a:prstGeom>
          <a:noFill/>
        </p:spPr>
        <p:txBody>
          <a:bodyPr wrap="square" lIns="91440" tIns="45720" rIns="91440" bIns="45720">
            <a:spAutoFit/>
          </a:bodyPr>
          <a:lstStyle/>
          <a:p>
            <a:pPr algn="ctr"/>
            <a:r>
              <a:rPr lang="bn-BD" sz="4400" b="0" cap="none" spc="0" dirty="0" smtClean="0">
                <a:ln w="0"/>
                <a:solidFill>
                  <a:schemeClr val="bg1"/>
                </a:solidFill>
                <a:latin typeface="SutonnyOMJ" pitchFamily="2" charset="0"/>
                <a:cs typeface="SutonnyOMJ" pitchFamily="2" charset="0"/>
              </a:rPr>
              <a:t>আয়াতের </a:t>
            </a:r>
            <a:r>
              <a:rPr lang="bn-BD" sz="4400" b="0" cap="none" spc="0" dirty="0" smtClean="0">
                <a:ln w="0"/>
                <a:solidFill>
                  <a:schemeClr val="bg1"/>
                </a:solidFill>
                <a:latin typeface="SutonnyOMJ" pitchFamily="2" charset="0"/>
                <a:cs typeface="SutonnyOMJ" pitchFamily="2" charset="0"/>
              </a:rPr>
              <a:t>শানে নুযুলের সাথে মিল রেখে তোমার জানা একটি ঘটনার বর্ণনা লিখে আনবে</a:t>
            </a:r>
            <a:r>
              <a:rPr lang="bn-BD" sz="4400" b="0" cap="none" spc="0" dirty="0" smtClean="0">
                <a:ln w="0"/>
                <a:solidFill>
                  <a:schemeClr val="bg1"/>
                </a:solidFill>
                <a:latin typeface="SutonnyOMJ" pitchFamily="2" charset="0"/>
                <a:cs typeface="SutonnyOMJ" pitchFamily="2" charset="0"/>
              </a:rPr>
              <a:t>।</a:t>
            </a:r>
            <a:endParaRPr lang="bn-BD" sz="4400" b="0" cap="none" spc="0" dirty="0" smtClean="0">
              <a:ln w="0"/>
              <a:solidFill>
                <a:schemeClr val="bg1"/>
              </a:solidFill>
              <a:latin typeface="SutonnyOMJ" pitchFamily="2" charset="0"/>
              <a:cs typeface="SutonnyOMJ" pitchFamily="2" charset="0"/>
            </a:endParaRPr>
          </a:p>
        </p:txBody>
      </p:sp>
    </p:spTree>
    <p:extLst>
      <p:ext uri="{BB962C8B-B14F-4D97-AF65-F5344CB8AC3E}">
        <p14:creationId xmlns:p14="http://schemas.microsoft.com/office/powerpoint/2010/main" val="2354874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209903" cy="7040605"/>
          </a:xfrm>
          <a:prstGeom prst="rect">
            <a:avLst/>
          </a:prstGeom>
        </p:spPr>
      </p:pic>
      <p:sp>
        <p:nvSpPr>
          <p:cNvPr id="6" name="TextBox 5"/>
          <p:cNvSpPr txBox="1"/>
          <p:nvPr/>
        </p:nvSpPr>
        <p:spPr>
          <a:xfrm>
            <a:off x="782429" y="0"/>
            <a:ext cx="7645042" cy="3631763"/>
          </a:xfrm>
          <a:prstGeom prst="rect">
            <a:avLst/>
          </a:prstGeom>
          <a:noFill/>
        </p:spPr>
        <p:txBody>
          <a:bodyPr wrap="none" rtlCol="0">
            <a:spAutoFit/>
          </a:bodyPr>
          <a:lstStyle/>
          <a:p>
            <a:r>
              <a:rPr lang="en-US" sz="11500" b="1" dirty="0" err="1" smtClean="0">
                <a:solidFill>
                  <a:srgbClr val="FFFF00"/>
                </a:solidFill>
                <a:latin typeface="SutonnyOMJ" pitchFamily="2" charset="0"/>
                <a:cs typeface="SutonnyOMJ" pitchFamily="2" charset="0"/>
              </a:rPr>
              <a:t>সবাইকে</a:t>
            </a:r>
            <a:r>
              <a:rPr lang="en-US" sz="11500" b="1" dirty="0" smtClean="0">
                <a:solidFill>
                  <a:srgbClr val="FFFF00"/>
                </a:solidFill>
                <a:latin typeface="SutonnyOMJ" pitchFamily="2" charset="0"/>
                <a:cs typeface="SutonnyOMJ" pitchFamily="2" charset="0"/>
              </a:rPr>
              <a:t> </a:t>
            </a:r>
            <a:r>
              <a:rPr lang="en-US" sz="11500" b="1" dirty="0" err="1" smtClean="0">
                <a:solidFill>
                  <a:srgbClr val="FFFF00"/>
                </a:solidFill>
                <a:latin typeface="SutonnyOMJ" pitchFamily="2" charset="0"/>
                <a:cs typeface="SutonnyOMJ" pitchFamily="2" charset="0"/>
              </a:rPr>
              <a:t>ধন্যবাদ</a:t>
            </a:r>
            <a:endParaRPr lang="en-US" sz="11500" b="1" dirty="0" smtClean="0">
              <a:solidFill>
                <a:srgbClr val="FFFF00"/>
              </a:solidFill>
              <a:latin typeface="SutonnyOMJ" pitchFamily="2" charset="0"/>
              <a:cs typeface="SutonnyOMJ" pitchFamily="2" charset="0"/>
            </a:endParaRPr>
          </a:p>
          <a:p>
            <a:r>
              <a:rPr lang="en-US" sz="11500" b="1" dirty="0" err="1" smtClean="0">
                <a:solidFill>
                  <a:srgbClr val="FFFF00"/>
                </a:solidFill>
                <a:latin typeface="SutonnyOMJ" pitchFamily="2" charset="0"/>
                <a:cs typeface="SutonnyOMJ" pitchFamily="2" charset="0"/>
              </a:rPr>
              <a:t>ফি</a:t>
            </a:r>
            <a:r>
              <a:rPr lang="en-US" sz="11500" b="1" dirty="0" smtClean="0">
                <a:solidFill>
                  <a:srgbClr val="FFFF00"/>
                </a:solidFill>
                <a:latin typeface="SutonnyOMJ" pitchFamily="2" charset="0"/>
                <a:cs typeface="SutonnyOMJ" pitchFamily="2" charset="0"/>
              </a:rPr>
              <a:t> </a:t>
            </a:r>
            <a:r>
              <a:rPr lang="en-US" sz="11500" b="1" dirty="0" err="1" smtClean="0">
                <a:solidFill>
                  <a:srgbClr val="FFFF00"/>
                </a:solidFill>
                <a:latin typeface="SutonnyOMJ" pitchFamily="2" charset="0"/>
                <a:cs typeface="SutonnyOMJ" pitchFamily="2" charset="0"/>
              </a:rPr>
              <a:t>আমানিল্লাহ</a:t>
            </a:r>
            <a:r>
              <a:rPr lang="en-US" sz="11500" b="1" dirty="0" smtClean="0">
                <a:solidFill>
                  <a:srgbClr val="FFFF00"/>
                </a:solidFill>
                <a:latin typeface="SutonnyOMJ" pitchFamily="2" charset="0"/>
                <a:cs typeface="SutonnyOMJ" pitchFamily="2" charset="0"/>
              </a:rPr>
              <a:t> </a:t>
            </a:r>
            <a:endParaRPr lang="en-US" sz="11500" b="1" dirty="0">
              <a:solidFill>
                <a:srgbClr val="FFFF00"/>
              </a:solidFill>
              <a:latin typeface="SutonnyOMJ" pitchFamily="2" charset="0"/>
              <a:cs typeface="SutonnyOMJ" pitchFamily="2" charset="0"/>
            </a:endParaRPr>
          </a:p>
        </p:txBody>
      </p:sp>
    </p:spTree>
    <p:extLst>
      <p:ext uri="{BB962C8B-B14F-4D97-AF65-F5344CB8AC3E}">
        <p14:creationId xmlns:p14="http://schemas.microsoft.com/office/powerpoint/2010/main" val="1902269489"/>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TotalTime>
  <Words>1053</Words>
  <Application>Microsoft Office PowerPoint</Application>
  <PresentationFormat>On-screen Show (4:3)</PresentationFormat>
  <Paragraphs>160</Paragraphs>
  <Slides>22</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NIAM</cp:lastModifiedBy>
  <cp:revision>110</cp:revision>
  <dcterms:created xsi:type="dcterms:W3CDTF">2021-01-30T06:09:53Z</dcterms:created>
  <dcterms:modified xsi:type="dcterms:W3CDTF">2024-04-15T11:40:44Z</dcterms:modified>
</cp:coreProperties>
</file>