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0" r:id="rId2"/>
    <p:sldId id="285" r:id="rId3"/>
    <p:sldId id="256" r:id="rId4"/>
    <p:sldId id="308" r:id="rId5"/>
    <p:sldId id="307" r:id="rId6"/>
    <p:sldId id="287" r:id="rId7"/>
    <p:sldId id="288" r:id="rId8"/>
    <p:sldId id="289" r:id="rId9"/>
    <p:sldId id="299" r:id="rId10"/>
    <p:sldId id="302" r:id="rId11"/>
    <p:sldId id="303" r:id="rId12"/>
    <p:sldId id="300" r:id="rId13"/>
    <p:sldId id="290" r:id="rId14"/>
    <p:sldId id="294" r:id="rId15"/>
    <p:sldId id="292" r:id="rId16"/>
    <p:sldId id="313" r:id="rId17"/>
    <p:sldId id="297" r:id="rId18"/>
    <p:sldId id="296" r:id="rId19"/>
    <p:sldId id="304" r:id="rId20"/>
    <p:sldId id="31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B4A76-F2FF-4713-B102-8842DA4B9190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108DF-D269-494D-B961-6248ED1D5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205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B4A76-F2FF-4713-B102-8842DA4B9190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108DF-D269-494D-B961-6248ED1D5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993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B4A76-F2FF-4713-B102-8842DA4B9190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108DF-D269-494D-B961-6248ED1D5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603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B4A76-F2FF-4713-B102-8842DA4B9190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108DF-D269-494D-B961-6248ED1D5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09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B4A76-F2FF-4713-B102-8842DA4B9190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108DF-D269-494D-B961-6248ED1D5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15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B4A76-F2FF-4713-B102-8842DA4B9190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108DF-D269-494D-B961-6248ED1D5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39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B4A76-F2FF-4713-B102-8842DA4B9190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108DF-D269-494D-B961-6248ED1D5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11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B4A76-F2FF-4713-B102-8842DA4B9190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108DF-D269-494D-B961-6248ED1D5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940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B4A76-F2FF-4713-B102-8842DA4B9190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108DF-D269-494D-B961-6248ED1D5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05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B4A76-F2FF-4713-B102-8842DA4B9190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108DF-D269-494D-B961-6248ED1D5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93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B4A76-F2FF-4713-B102-8842DA4B9190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108DF-D269-494D-B961-6248ED1D5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580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B4A76-F2FF-4713-B102-8842DA4B9190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108DF-D269-494D-B961-6248ED1D5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1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sunrise-yellowstone-lake-sky-clouds-1618711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fif"/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fif"/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f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8267130-4C43-4E52-AF66-34722E3F47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248274" y="168442"/>
            <a:ext cx="1156632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 rot="876703">
            <a:off x="710368" y="2409685"/>
            <a:ext cx="11085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         </a:t>
            </a:r>
            <a:r>
              <a:rPr lang="en-US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Welcome</a:t>
            </a:r>
            <a:endParaRPr lang="en-US" sz="9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13811" cy="25627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771" y="0"/>
            <a:ext cx="2213811" cy="25627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462" y="4239296"/>
            <a:ext cx="2213811" cy="25627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462" y="8141708"/>
            <a:ext cx="2213811" cy="25627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155" y="4239296"/>
            <a:ext cx="2213811" cy="256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71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070" y="244697"/>
            <a:ext cx="9714449" cy="132652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সমান্তর অনুক্রমের সাধারন পদ বা n তম পদ নির্ণয়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613" y="3613082"/>
            <a:ext cx="9508387" cy="2980901"/>
          </a:xfrm>
        </p:spPr>
      </p:pic>
      <p:sp>
        <p:nvSpPr>
          <p:cNvPr id="5" name="Flowchart: Terminator 4"/>
          <p:cNvSpPr/>
          <p:nvPr/>
        </p:nvSpPr>
        <p:spPr>
          <a:xfrm>
            <a:off x="2683612" y="1700012"/>
            <a:ext cx="9508387" cy="1171976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B0F0"/>
                </a:solidFill>
              </a:rPr>
              <a:t>নিচের অনুক্রম গুলোর সাধারন অন্তর ও </a:t>
            </a:r>
          </a:p>
          <a:p>
            <a:pPr algn="ctr"/>
            <a:r>
              <a:rPr lang="en-US" sz="2800" b="1" dirty="0" smtClean="0">
                <a:solidFill>
                  <a:srgbClr val="00B0F0"/>
                </a:solidFill>
              </a:rPr>
              <a:t>পরের ৩ টি পদ নির্ণয় কর  </a:t>
            </a:r>
            <a:endParaRPr lang="en-US" sz="2800" b="1" dirty="0">
              <a:solidFill>
                <a:srgbClr val="00B0F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4" y="2485623"/>
            <a:ext cx="2914650" cy="319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97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052" y="126497"/>
            <a:ext cx="9843237" cy="128089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   চলো সমান্তর অনুক্রমের সাধারন পদ নির্ণয় করার কৌশল বের করা</a:t>
            </a:r>
            <a:r>
              <a:rPr lang="en-US" dirty="0"/>
              <a:t> </a:t>
            </a:r>
            <a:r>
              <a:rPr lang="en-US" dirty="0" smtClean="0"/>
              <a:t>যায় কিনা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3341" y="1554051"/>
            <a:ext cx="10371271" cy="153687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একটি </a:t>
            </a:r>
            <a:r>
              <a:rPr lang="en-US" sz="2800" dirty="0" err="1" smtClean="0">
                <a:solidFill>
                  <a:srgbClr val="002060"/>
                </a:solidFill>
              </a:rPr>
              <a:t>উদাহরন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দেখ</a:t>
            </a:r>
            <a:r>
              <a:rPr lang="en-US" sz="2800" dirty="0" smtClean="0">
                <a:solidFill>
                  <a:srgbClr val="002060"/>
                </a:solidFill>
              </a:rPr>
              <a:t> ---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3 ,8 ,13 ,18, ---,---,---,---এই অনুক্রমের পদ গুলোর মধ্যে কোন বৈশিষ্ট্য আছে কিনা তা বিশ্লেষণ করি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32" y="3384259"/>
            <a:ext cx="10731879" cy="315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47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46" y="2756079"/>
            <a:ext cx="5341289" cy="3039414"/>
          </a:xfrm>
          <a:prstGeom prst="rect">
            <a:avLst/>
          </a:prstGeom>
        </p:spPr>
      </p:pic>
      <p:pic>
        <p:nvPicPr>
          <p:cNvPr id="3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535" y="2756079"/>
            <a:ext cx="5157502" cy="3129566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2936383" y="824247"/>
            <a:ext cx="4984123" cy="1300766"/>
          </a:xfrm>
          <a:prstGeom prst="cloud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একক 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কাজ/ 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দলগত  কাজ 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02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Arrow 6"/>
          <p:cNvSpPr/>
          <p:nvPr/>
        </p:nvSpPr>
        <p:spPr>
          <a:xfrm>
            <a:off x="2228045" y="1236371"/>
            <a:ext cx="5872766" cy="897229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</a:rPr>
              <a:t>গুনোন্তর </a:t>
            </a:r>
            <a:r>
              <a:rPr lang="en-US" sz="2000" b="1" dirty="0">
                <a:solidFill>
                  <a:srgbClr val="0070C0"/>
                </a:solidFill>
              </a:rPr>
              <a:t>অনুক্রমের উদাহরন কে দিতে পার?  </a:t>
            </a:r>
          </a:p>
        </p:txBody>
      </p:sp>
      <p:sp>
        <p:nvSpPr>
          <p:cNvPr id="2" name="Down Arrow 1"/>
          <p:cNvSpPr/>
          <p:nvPr/>
        </p:nvSpPr>
        <p:spPr>
          <a:xfrm>
            <a:off x="965916" y="2202286"/>
            <a:ext cx="8860666" cy="1300768"/>
          </a:xfrm>
          <a:prstGeom prst="downArrow">
            <a:avLst>
              <a:gd name="adj1" fmla="val 50000"/>
              <a:gd name="adj2" fmla="val 53797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এবার নীচের ছকটি পূরণ কর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349" y="169907"/>
            <a:ext cx="2189407" cy="21700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16" y="3704150"/>
            <a:ext cx="9697791" cy="2220131"/>
          </a:xfrm>
          <a:prstGeom prst="rect">
            <a:avLst/>
          </a:prstGeom>
        </p:spPr>
      </p:pic>
      <p:sp>
        <p:nvSpPr>
          <p:cNvPr id="12" name="Left Arrow 11"/>
          <p:cNvSpPr/>
          <p:nvPr/>
        </p:nvSpPr>
        <p:spPr>
          <a:xfrm>
            <a:off x="10491987" y="2440547"/>
            <a:ext cx="1700013" cy="4417453"/>
          </a:xfrm>
          <a:prstGeom prst="leftArrow">
            <a:avLst>
              <a:gd name="adj1" fmla="val 50000"/>
              <a:gd name="adj2" fmla="val 39552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iii এর ক্রমে   কোন বৈশিষ্ট্য পেলে কি ? 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08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3670479" y="0"/>
            <a:ext cx="5769735" cy="1287887"/>
          </a:xfrm>
          <a:prstGeom prst="cloud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</a:rPr>
              <a:t>গুনোন্তর </a:t>
            </a:r>
            <a:r>
              <a:rPr lang="en-US" sz="3200" b="1" dirty="0">
                <a:solidFill>
                  <a:srgbClr val="00B0F0"/>
                </a:solidFill>
              </a:rPr>
              <a:t>অনুক্রমের বৈশিষ্ট্য  </a:t>
            </a:r>
            <a:r>
              <a:rPr lang="en-US" sz="3200" b="1" dirty="0" smtClean="0">
                <a:solidFill>
                  <a:srgbClr val="00B0F0"/>
                </a:solidFill>
              </a:rPr>
              <a:t> 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1025" y="1751527"/>
            <a:ext cx="9761628" cy="466215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2000" dirty="0" smtClean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rgbClr val="00B050"/>
                </a:solidFill>
              </a:rPr>
              <a:t>প্রতিটি পদ তার পূর্ববর্তী পদের দ্বিগুণ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rgbClr val="00B050"/>
                </a:solidFill>
              </a:rPr>
              <a:t>পাশাপাশি </a:t>
            </a:r>
            <a:r>
              <a:rPr lang="en-US" sz="2800" dirty="0">
                <a:solidFill>
                  <a:srgbClr val="00B050"/>
                </a:solidFill>
              </a:rPr>
              <a:t>দুটি পদের মধ্যে একটি </a:t>
            </a:r>
            <a:r>
              <a:rPr lang="en-US" sz="2800" dirty="0" smtClean="0">
                <a:solidFill>
                  <a:srgbClr val="00B050"/>
                </a:solidFill>
              </a:rPr>
              <a:t>সাধারন অনুপাত </a:t>
            </a:r>
            <a:r>
              <a:rPr lang="en-US" sz="2800" dirty="0">
                <a:solidFill>
                  <a:srgbClr val="00B050"/>
                </a:solidFill>
              </a:rPr>
              <a:t>থাকে 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B050"/>
                </a:solidFill>
              </a:rPr>
              <a:t>১ম পদটির সাথে একটি নির্দিষ্ট সংখ্যা </a:t>
            </a:r>
            <a:r>
              <a:rPr lang="en-US" sz="2800" dirty="0" smtClean="0">
                <a:solidFill>
                  <a:srgbClr val="00B050"/>
                </a:solidFill>
              </a:rPr>
              <a:t>গুণ </a:t>
            </a:r>
            <a:r>
              <a:rPr lang="en-US" sz="2800" dirty="0">
                <a:solidFill>
                  <a:srgbClr val="00B050"/>
                </a:solidFill>
              </a:rPr>
              <a:t>বা </a:t>
            </a:r>
            <a:r>
              <a:rPr lang="en-US" sz="2800" dirty="0" smtClean="0">
                <a:solidFill>
                  <a:srgbClr val="00B050"/>
                </a:solidFill>
              </a:rPr>
              <a:t>ভা গ </a:t>
            </a:r>
            <a:r>
              <a:rPr lang="en-US" sz="2800" dirty="0">
                <a:solidFill>
                  <a:srgbClr val="00B050"/>
                </a:solidFill>
              </a:rPr>
              <a:t>হয়ে পরবর্তী পদ তৈরি হয়।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B050"/>
                </a:solidFill>
              </a:rPr>
              <a:t>যে কোন পদ থেকে পরের পদ তৈরিতে একই বৈশিষ্ট্য থাকে। </a:t>
            </a:r>
            <a:r>
              <a:rPr lang="en-US" sz="2800" dirty="0" smtClean="0">
                <a:solidFill>
                  <a:srgbClr val="00B050"/>
                </a:solidFill>
              </a:rPr>
              <a:t>এ ধরনের অনুক্রমকে গুনোত্তর অনুক্রম বলে।   </a:t>
            </a:r>
            <a:endParaRPr lang="en-US" sz="2800" dirty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rgbClr val="00B050"/>
                </a:solidFill>
              </a:rPr>
              <a:t>গুনোন্তর </a:t>
            </a:r>
            <a:r>
              <a:rPr lang="en-US" sz="2800" dirty="0">
                <a:solidFill>
                  <a:srgbClr val="00B050"/>
                </a:solidFill>
              </a:rPr>
              <a:t>অনুক্রমের ১ম পদকে  </a:t>
            </a:r>
            <a:r>
              <a:rPr lang="en-US" sz="3200" b="1" dirty="0">
                <a:solidFill>
                  <a:srgbClr val="00B050"/>
                </a:solidFill>
              </a:rPr>
              <a:t>a</a:t>
            </a:r>
            <a:r>
              <a:rPr lang="en-US" sz="2800" dirty="0">
                <a:solidFill>
                  <a:srgbClr val="00B050"/>
                </a:solidFill>
              </a:rPr>
              <a:t> ,সাধারন </a:t>
            </a:r>
            <a:r>
              <a:rPr lang="en-US" sz="2800" dirty="0" smtClean="0">
                <a:solidFill>
                  <a:srgbClr val="00B050"/>
                </a:solidFill>
              </a:rPr>
              <a:t>অনুপাতকে  </a:t>
            </a:r>
            <a:r>
              <a:rPr lang="en-US" sz="3200" b="1" dirty="0" smtClean="0">
                <a:solidFill>
                  <a:srgbClr val="00B050"/>
                </a:solidFill>
              </a:rPr>
              <a:t>r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>
                <a:solidFill>
                  <a:srgbClr val="00B050"/>
                </a:solidFill>
              </a:rPr>
              <a:t>দ্বারা প্রকাশ করা হয়।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rgbClr val="00B050"/>
                </a:solidFill>
              </a:rPr>
              <a:t>গুনোন্তর  </a:t>
            </a:r>
            <a:r>
              <a:rPr lang="en-US" sz="2800" dirty="0">
                <a:solidFill>
                  <a:srgbClr val="00B050"/>
                </a:solidFill>
              </a:rPr>
              <a:t>অনুক্রমের বিজগনিতিয় রূপ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B050"/>
                </a:solidFill>
              </a:rPr>
              <a:t>    a,  </a:t>
            </a:r>
            <a:r>
              <a:rPr lang="en-US" sz="2800" dirty="0" smtClean="0">
                <a:solidFill>
                  <a:srgbClr val="00B050"/>
                </a:solidFill>
              </a:rPr>
              <a:t>a</a:t>
            </a:r>
            <a:r>
              <a:rPr lang="en-US" sz="2800" dirty="0">
                <a:solidFill>
                  <a:srgbClr val="00B050"/>
                </a:solidFill>
              </a:rPr>
              <a:t>r</a:t>
            </a:r>
            <a:r>
              <a:rPr lang="en-US" sz="2800" dirty="0" smtClean="0">
                <a:solidFill>
                  <a:srgbClr val="00B050"/>
                </a:solidFill>
              </a:rPr>
              <a:t>, ar2, ar3,---,---,--- 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43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104184" y="766197"/>
            <a:ext cx="4776909" cy="2217473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 </a:t>
            </a:r>
            <a:r>
              <a:rPr lang="en-US" sz="2800" b="1" dirty="0" smtClean="0">
                <a:solidFill>
                  <a:srgbClr val="FFFF00"/>
                </a:solidFill>
              </a:rPr>
              <a:t>ফিবনাক্কি  অনুক্রম তৈরির খেলা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3" name="Flowchart: Punched Tape 2"/>
          <p:cNvSpPr/>
          <p:nvPr/>
        </p:nvSpPr>
        <p:spPr>
          <a:xfrm>
            <a:off x="423177" y="2983670"/>
            <a:ext cx="5900350" cy="3533039"/>
          </a:xfrm>
          <a:prstGeom prst="flowChartPunchedTape">
            <a:avLst/>
          </a:prstGeom>
          <a:solidFill>
            <a:schemeClr val="accent5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৫ মিনিট সময়ের মধ্যে ফিবনাক্কি অনুক্রম তৈরি করে দেখাও ।যে বেশি সংখ্যক ক্রম গঠন  করবে সে বিজয়ী হবে 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4" name="Cloud 3"/>
          <p:cNvSpPr/>
          <p:nvPr/>
        </p:nvSpPr>
        <p:spPr>
          <a:xfrm>
            <a:off x="5293217" y="766197"/>
            <a:ext cx="6722771" cy="1300766"/>
          </a:xfrm>
          <a:prstGeom prst="cloud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প্রক্রিতিতে</a:t>
            </a:r>
            <a:r>
              <a:rPr lang="en-US" sz="3600" b="1" dirty="0" smtClean="0">
                <a:solidFill>
                  <a:srgbClr val="C00000"/>
                </a:solidFill>
              </a:rPr>
              <a:t> ফিবনাক্কি  অনুক্রম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527" y="2279561"/>
            <a:ext cx="5600772" cy="406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17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2235" y="6094740"/>
            <a:ext cx="11809185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u="sng" dirty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ফিবোনাচ্চি যাচাই:- </a:t>
            </a:r>
            <a:r>
              <a:rPr lang="en-US" sz="2800" dirty="0">
                <a:latin typeface="SutonnyMJ" pitchFamily="2" charset="0"/>
                <a:cs typeface="NikoshBAN" pitchFamily="2" charset="0"/>
              </a:rPr>
              <a:t>অনুক্রমটির যেকোন পদ পরবর্তী দুটি পদের সমষ্টি।</a:t>
            </a:r>
            <a:r>
              <a:rPr lang="en-US" sz="2800" dirty="0">
                <a:solidFill>
                  <a:srgbClr val="0070C0"/>
                </a:solidFill>
                <a:latin typeface="SutonnyMJ" pitchFamily="2" charset="0"/>
                <a:cs typeface="NikoshBAN" pitchFamily="2" charset="0"/>
              </a:rPr>
              <a:t>অনুক্রমটি ফিবোনাচ্চি  নয়।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359" y="1987924"/>
            <a:ext cx="1228221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u="sng" dirty="0" err="1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সমাধান</a:t>
            </a:r>
            <a:r>
              <a:rPr lang="en-US" sz="3200" u="sng" dirty="0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:</a:t>
            </a:r>
            <a:endParaRPr lang="en-US" sz="3200" u="sng" dirty="0">
              <a:solidFill>
                <a:srgbClr val="FFC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96257" y="1986781"/>
            <a:ext cx="10157733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dirty="0">
                <a:latin typeface="SutonnyMJ" pitchFamily="2" charset="0"/>
                <a:cs typeface="NikoshBAN" pitchFamily="2" charset="0"/>
              </a:rPr>
              <a:t>প্রদত্ত অনুক্রম: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2,5,10,17-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----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47359" y="2604095"/>
            <a:ext cx="11582979" cy="584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u="sng" dirty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সাধারণ অনুক্রম যাচাই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:- 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সমান্তর অনুক্রমের সাধারণ অন্তর = যেকোন পদ- পূর্ববতী পদ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7359" y="3150502"/>
            <a:ext cx="11554673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কোনো 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সাধারণ অন্তর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নাই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। </a:t>
            </a:r>
            <a:r>
              <a:rPr lang="en-US" sz="3200" dirty="0" smtClean="0"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তা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এখানে,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5-2= 3; 10-5=5; 17-10 = 7,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 </a:t>
            </a:r>
          </a:p>
          <a:p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 অনুক্রমটির </a:t>
            </a:r>
            <a:r>
              <a:rPr lang="en-US" sz="3200" dirty="0" smtClean="0"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ই 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এটি সমান্তর অনুক্রম নয়।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247359" y="4228775"/>
                <a:ext cx="11582979" cy="58477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3200" u="sng" dirty="0">
                    <a:solidFill>
                      <a:srgbClr val="FF0000"/>
                    </a:solidFill>
                    <a:latin typeface="SutonnyMJ" pitchFamily="2" charset="0"/>
                    <a:cs typeface="NikoshBAN" pitchFamily="2" charset="0"/>
                  </a:rPr>
                  <a:t>গুণোত্তর অনুক্রম যাচাই</a:t>
                </a:r>
                <a:r>
                  <a:rPr lang="en-US" sz="3200" dirty="0">
                    <a:solidFill>
                      <a:srgbClr val="FF0000"/>
                    </a:solidFill>
                    <a:latin typeface="SutonnyMJ" pitchFamily="2" charset="0"/>
                    <a:cs typeface="NikoshBAN" pitchFamily="2" charset="0"/>
                  </a:rPr>
                  <a:t>:- </a:t>
                </a:r>
                <a:r>
                  <a:rPr lang="en-US" sz="3200" dirty="0">
                    <a:solidFill>
                      <a:schemeClr val="bg1"/>
                    </a:solidFill>
                    <a:latin typeface="SutonnyMJ" pitchFamily="2" charset="0"/>
                    <a:cs typeface="NikoshBAN" pitchFamily="2" charset="0"/>
                  </a:rPr>
                  <a:t>গুণোত্তর অনুক্রমের সাধারণ অনুপাত = যেকোন পদ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÷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SutonnyMJ" pitchFamily="2" charset="0"/>
                    <a:cs typeface="NikoshBAN" pitchFamily="2" charset="0"/>
                  </a:rPr>
                  <a:t> পূর্ববতী পদ</a:t>
                </a:r>
                <a:endPara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359" y="4228775"/>
                <a:ext cx="11582979" cy="584775"/>
              </a:xfrm>
              <a:prstGeom prst="rect">
                <a:avLst/>
              </a:prstGeom>
              <a:blipFill rotWithShape="0">
                <a:blip r:embed="rId2"/>
                <a:stretch>
                  <a:fillRect l="-1314" t="-11224" r="-263" b="-33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247359" y="4801892"/>
                <a:ext cx="11506631" cy="129073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3200" dirty="0" smtClean="0">
                    <a:solidFill>
                      <a:schemeClr val="tx1"/>
                    </a:solidFill>
                    <a:latin typeface="SutonnyMJ" pitchFamily="2" charset="0"/>
                    <a:cs typeface="NikoshBAN" pitchFamily="2" charset="0"/>
                  </a:rPr>
                  <a:t>এখানে, 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sz="3200" dirty="0">
                    <a:solidFill>
                      <a:schemeClr val="tx1"/>
                    </a:solidFill>
                    <a:ea typeface="Cambria Math" panose="02040503050406030204" pitchFamily="18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÷ 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10</a:t>
                </a:r>
                <a:r>
                  <a:rPr lang="en-US" sz="3200" dirty="0">
                    <a:solidFill>
                      <a:schemeClr val="tx1"/>
                    </a:solidFill>
                    <a:ea typeface="Cambria Math" panose="02040503050406030204" pitchFamily="18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÷ 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5=2; 17</a:t>
                </a:r>
                <a:r>
                  <a:rPr lang="en-US" sz="3200" dirty="0">
                    <a:solidFill>
                      <a:schemeClr val="tx1"/>
                    </a:solidFill>
                    <a:ea typeface="Cambria Math" panose="02040503050406030204" pitchFamily="18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÷ 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17</m:t>
                        </m:r>
                      </m:num>
                      <m:den>
                        <m:r>
                          <a:rPr lang="en-US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SutonnyMJ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3200" dirty="0">
                    <a:solidFill>
                      <a:schemeClr val="tx1"/>
                    </a:solidFill>
                    <a:latin typeface="SutonnyMJ" pitchFamily="2" charset="0"/>
                    <a:cs typeface="NikoshBAN" pitchFamily="2" charset="0"/>
                  </a:rPr>
                  <a:t> অনুক্রমটির কোনো সাধারণ অনুপাত </a:t>
                </a:r>
                <a:r>
                  <a:rPr lang="en-US" sz="3200" dirty="0" err="1">
                    <a:solidFill>
                      <a:schemeClr val="tx1"/>
                    </a:solidFill>
                    <a:latin typeface="SutonnyMJ" pitchFamily="2" charset="0"/>
                    <a:cs typeface="NikoshBAN" pitchFamily="2" charset="0"/>
                  </a:rPr>
                  <a:t>নাই</a:t>
                </a:r>
                <a:r>
                  <a:rPr lang="en-US" sz="3200" dirty="0">
                    <a:solidFill>
                      <a:schemeClr val="tx1"/>
                    </a:solidFill>
                    <a:latin typeface="SutonnyMJ" pitchFamily="2" charset="0"/>
                    <a:cs typeface="NikoshBAN" pitchFamily="2" charset="0"/>
                  </a:rPr>
                  <a:t>। তাই এটি গুণোত্তর অনুক্রম নয়।</a:t>
                </a:r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359" y="4801892"/>
                <a:ext cx="11506631" cy="1290738"/>
              </a:xfrm>
              <a:prstGeom prst="rect">
                <a:avLst/>
              </a:prstGeom>
              <a:blipFill rotWithShape="0">
                <a:blip r:embed="rId3"/>
                <a:stretch>
                  <a:fillRect l="-1377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202235" y="135115"/>
            <a:ext cx="11795286" cy="95410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নিচের </a:t>
            </a:r>
            <a:r>
              <a:rPr lang="en-US" sz="2800" dirty="0" err="1" smtClean="0"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অনুক্রমটি</a:t>
            </a:r>
            <a:r>
              <a:rPr lang="en-US" sz="2800" dirty="0" smtClean="0"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সমান্তর , গুণোত্তর, ফিবোনাচ্চি নাকি কোনটিই নয়? কেন </a:t>
            </a:r>
            <a:r>
              <a:rPr lang="en-US" sz="2800" dirty="0" smtClean="0"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? সাধারণ </a:t>
            </a:r>
            <a:r>
              <a:rPr lang="en-US" sz="2800" dirty="0"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পদ নির্ণয়সহ ব্যাখ্যা কর।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8242" y="1298491"/>
            <a:ext cx="317426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2,5,10,17-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----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320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4579" y="1712890"/>
            <a:ext cx="6671257" cy="2163651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নিচের অনুক্রম গুলোর কোনটি সমান্তর (√)ও </a:t>
            </a:r>
            <a:br>
              <a:rPr lang="en-US" sz="2800" b="1" dirty="0" smtClean="0">
                <a:solidFill>
                  <a:srgbClr val="C00000"/>
                </a:solidFill>
              </a:rPr>
            </a:br>
            <a:r>
              <a:rPr lang="en-US" sz="2800" b="1" dirty="0" smtClean="0">
                <a:solidFill>
                  <a:srgbClr val="C00000"/>
                </a:solidFill>
              </a:rPr>
              <a:t> কোনটি নয়(x), তা সকলে আলোচনা করে বের      কর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972" y="3876542"/>
            <a:ext cx="7298028" cy="2678805"/>
          </a:xfrm>
        </p:spPr>
      </p:pic>
      <p:sp>
        <p:nvSpPr>
          <p:cNvPr id="6" name="Rounded Rectangle 5"/>
          <p:cNvSpPr/>
          <p:nvPr/>
        </p:nvSpPr>
        <p:spPr>
          <a:xfrm>
            <a:off x="216938" y="1712891"/>
            <a:ext cx="4875710" cy="48424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</a:rPr>
              <a:t>তোমাদের স্কুলের বাগান বা বাড়ির আশপাশের ঐ সকল উদ্ভিদ পর্যবেক্ষণ করে একটি রিপোর্ট তৈরি করো যাদের শাখা –প্রশাখা,পাতার সংখ্যা বা ফুলের পাপড়ির সংখ্যা ফিবনাক্কি অনুক্রমের অনুরূপ । 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7" name="Cloud 6"/>
          <p:cNvSpPr/>
          <p:nvPr/>
        </p:nvSpPr>
        <p:spPr>
          <a:xfrm>
            <a:off x="3411941" y="163581"/>
            <a:ext cx="4787480" cy="1300766"/>
          </a:xfrm>
          <a:prstGeom prst="cloud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একক/</a:t>
            </a:r>
            <a:r>
              <a:rPr lang="en-US" sz="3600" b="1" dirty="0" err="1" smtClean="0">
                <a:solidFill>
                  <a:srgbClr val="C00000"/>
                </a:solidFill>
              </a:rPr>
              <a:t>দলগত</a:t>
            </a:r>
            <a:r>
              <a:rPr lang="en-US" sz="3600" b="1" dirty="0" smtClean="0">
                <a:solidFill>
                  <a:srgbClr val="C00000"/>
                </a:solidFill>
              </a:rPr>
              <a:t>  </a:t>
            </a:r>
            <a:r>
              <a:rPr lang="en-US" sz="3600" b="1" dirty="0">
                <a:solidFill>
                  <a:srgbClr val="C00000"/>
                </a:solidFill>
              </a:rPr>
              <a:t>কাজ </a:t>
            </a:r>
            <a:r>
              <a:rPr lang="en-US" sz="3600" b="1" dirty="0" smtClean="0">
                <a:solidFill>
                  <a:srgbClr val="C00000"/>
                </a:solidFill>
              </a:rPr>
              <a:t>  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9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352" y="2129051"/>
            <a:ext cx="8911988" cy="3684895"/>
          </a:xfrm>
        </p:spPr>
      </p:pic>
      <p:sp>
        <p:nvSpPr>
          <p:cNvPr id="4" name="Cloud Callout 3"/>
          <p:cNvSpPr/>
          <p:nvPr/>
        </p:nvSpPr>
        <p:spPr>
          <a:xfrm>
            <a:off x="3534770" y="341194"/>
            <a:ext cx="5265153" cy="1287887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2"/>
                </a:solidFill>
              </a:rPr>
              <a:t> </a:t>
            </a:r>
            <a:r>
              <a:rPr lang="en-US" sz="2800" b="1" dirty="0" smtClean="0">
                <a:solidFill>
                  <a:schemeClr val="bg2"/>
                </a:solidFill>
              </a:rPr>
              <a:t>ফিবনাক্কি  অনুক্রম আয়তক্ষেত্রে </a:t>
            </a:r>
            <a:endParaRPr lang="en-US" sz="2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56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51" y="588725"/>
            <a:ext cx="11419503" cy="313932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70C0"/>
                </a:solidFill>
              </a:rPr>
              <a:t>নিচের </a:t>
            </a:r>
            <a:r>
              <a:rPr lang="en-US" sz="4800" dirty="0" smtClean="0">
                <a:solidFill>
                  <a:srgbClr val="0070C0"/>
                </a:solidFill>
              </a:rPr>
              <a:t>অনুক্রমগুলো সমান্তর,গুণোত্তর,ফিবোনাচ্চি </a:t>
            </a:r>
            <a:r>
              <a:rPr lang="en-US" sz="4800" dirty="0" smtClean="0">
                <a:solidFill>
                  <a:srgbClr val="0070C0"/>
                </a:solidFill>
              </a:rPr>
              <a:t>নাকি কোনটিই নয়? </a:t>
            </a:r>
            <a:r>
              <a:rPr lang="en-US" sz="4800" dirty="0" err="1" smtClean="0">
                <a:solidFill>
                  <a:srgbClr val="0070C0"/>
                </a:solidFill>
              </a:rPr>
              <a:t>কেন</a:t>
            </a:r>
            <a:r>
              <a:rPr lang="en-US" sz="4800" dirty="0" smtClean="0">
                <a:solidFill>
                  <a:srgbClr val="0070C0"/>
                </a:solidFill>
              </a:rPr>
              <a:t>? সাধারণ পদ নির্ণয়সহ ব্যাখা করো।</a:t>
            </a:r>
          </a:p>
          <a:p>
            <a:endParaRPr lang="en-GB" sz="54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6540" y="3745271"/>
            <a:ext cx="9732723" cy="21236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00B050"/>
                </a:solidFill>
              </a:rPr>
              <a:t>i</a:t>
            </a:r>
            <a:r>
              <a:rPr lang="en-US" sz="6600" dirty="0" smtClean="0">
                <a:solidFill>
                  <a:srgbClr val="00B050"/>
                </a:solidFill>
              </a:rPr>
              <a:t>. </a:t>
            </a:r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13,21,34,55 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</a:t>
            </a:r>
          </a:p>
          <a:p>
            <a:r>
              <a:rPr lang="en-US" sz="6600" dirty="0" smtClean="0">
                <a:solidFill>
                  <a:srgbClr val="00B050"/>
                </a:solidFill>
              </a:rPr>
              <a:t>ii. -12,24,-48,96………….</a:t>
            </a:r>
            <a:endParaRPr lang="en-GB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03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Sequential Access Storage 3"/>
          <p:cNvSpPr/>
          <p:nvPr/>
        </p:nvSpPr>
        <p:spPr>
          <a:xfrm>
            <a:off x="231820" y="167425"/>
            <a:ext cx="3387144" cy="953037"/>
          </a:xfrm>
          <a:prstGeom prst="flowChartMagneticTap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28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6" name="Flowchart: Delay 5"/>
          <p:cNvSpPr/>
          <p:nvPr/>
        </p:nvSpPr>
        <p:spPr>
          <a:xfrm>
            <a:off x="8487177" y="2734616"/>
            <a:ext cx="3232598" cy="3649133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243507" y="2876282"/>
            <a:ext cx="333460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শ্রেনি </a:t>
            </a:r>
            <a:r>
              <a:rPr lang="en-US" sz="3600" dirty="0" smtClean="0">
                <a:solidFill>
                  <a:srgbClr val="FFFF00"/>
                </a:solidFill>
              </a:rPr>
              <a:t>-৯ম</a:t>
            </a:r>
            <a:endParaRPr lang="en-US" sz="3600" dirty="0">
              <a:solidFill>
                <a:srgbClr val="FFFF00"/>
              </a:solidFill>
            </a:endParaRPr>
          </a:p>
          <a:p>
            <a:pPr algn="ctr"/>
            <a:r>
              <a:rPr lang="en-US" sz="3600" dirty="0">
                <a:solidFill>
                  <a:srgbClr val="FFFF00"/>
                </a:solidFill>
              </a:rPr>
              <a:t>বিষয় –</a:t>
            </a:r>
            <a:r>
              <a:rPr lang="en-US" sz="3600" dirty="0" smtClean="0">
                <a:solidFill>
                  <a:srgbClr val="FFFF00"/>
                </a:solidFill>
              </a:rPr>
              <a:t>গণিত</a:t>
            </a:r>
            <a:endParaRPr lang="en-US" sz="3600" dirty="0">
              <a:solidFill>
                <a:srgbClr val="FFFF00"/>
              </a:solidFill>
            </a:endParaRPr>
          </a:p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(অনুক্রম ও ধারা)</a:t>
            </a:r>
            <a:endParaRPr lang="en-US" sz="3600" dirty="0">
              <a:solidFill>
                <a:srgbClr val="FFFF00"/>
              </a:solidFill>
            </a:endParaRPr>
          </a:p>
          <a:p>
            <a:pPr algn="ctr"/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ea typeface="NikoshBAN" pitchFamily="2" charset="0"/>
                <a:cs typeface="NikoshBAN" pitchFamily="2" charset="0"/>
              </a:rPr>
              <a:t>‡</a:t>
            </a:r>
            <a:r>
              <a:rPr lang="en-US" sz="3600" dirty="0">
                <a:solidFill>
                  <a:srgbClr val="FFFF00"/>
                </a:solidFill>
                <a:latin typeface="SutonnyMJ" pitchFamily="2" charset="0"/>
                <a:ea typeface="NikoshBAN" pitchFamily="2" charset="0"/>
                <a:cs typeface="NikoshBAN" pitchFamily="2" charset="0"/>
              </a:rPr>
              <a:t>mkb </a:t>
            </a:r>
            <a:r>
              <a:rPr lang="en-US" sz="3600" dirty="0" err="1">
                <a:solidFill>
                  <a:srgbClr val="FFFF00"/>
                </a:solidFill>
                <a:latin typeface="SutonnyMJ" pitchFamily="2" charset="0"/>
                <a:ea typeface="NikoshBAN" pitchFamily="2" charset="0"/>
                <a:cs typeface="NikoshBAN" pitchFamily="2" charset="0"/>
              </a:rPr>
              <a:t>bs</a:t>
            </a:r>
            <a:r>
              <a:rPr lang="en-US" sz="3600" dirty="0">
                <a:solidFill>
                  <a:srgbClr val="FFFF00"/>
                </a:solidFill>
                <a:latin typeface="SutonnyMJ" pitchFamily="2" charset="0"/>
                <a:ea typeface="NikoshBAN" pitchFamily="2" charset="0"/>
                <a:cs typeface="NikoshBAN" pitchFamily="2" charset="0"/>
              </a:rPr>
              <a:t>: 01</a:t>
            </a:r>
            <a:br>
              <a:rPr lang="en-US" sz="3600" dirty="0">
                <a:solidFill>
                  <a:srgbClr val="FFFF00"/>
                </a:solidFill>
                <a:latin typeface="SutonnyMJ" pitchFamily="2" charset="0"/>
                <a:ea typeface="NikoshBAN" pitchFamily="2" charset="0"/>
                <a:cs typeface="NikoshBAN" pitchFamily="2" charset="0"/>
              </a:rPr>
            </a:b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ea typeface="NikoshBAN" pitchFamily="2" charset="0"/>
                <a:cs typeface="NikoshBAN" pitchFamily="2" charset="0"/>
              </a:rPr>
              <a:t>AwfÁZv</a:t>
            </a:r>
            <a:r>
              <a:rPr lang="en-US" sz="3600" dirty="0">
                <a:solidFill>
                  <a:srgbClr val="FFFF00"/>
                </a:solidFill>
                <a:latin typeface="SutonnyMJ" pitchFamily="2" charset="0"/>
                <a:ea typeface="NikoshBAN" pitchFamily="2" charset="0"/>
                <a:cs typeface="NikoshBAN" pitchFamily="2" charset="0"/>
              </a:rPr>
              <a:t>: 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ea typeface="NikoshBAN" pitchFamily="2" charset="0"/>
                <a:cs typeface="NikoshBAN" pitchFamily="2" charset="0"/>
              </a:rPr>
              <a:t>0</a:t>
            </a:r>
            <a:r>
              <a:rPr lang="en-US" sz="3600" dirty="0" smtClean="0">
                <a:solidFill>
                  <a:srgbClr val="FFFF00"/>
                </a:solidFill>
              </a:rPr>
              <a:t>২  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11A5397-EA1F-4A44-A54E-3254DCA373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148" y="883868"/>
            <a:ext cx="2716613" cy="19924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408147" y="1607148"/>
            <a:ext cx="6096000" cy="49182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উর্মি বড়ুয়া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</a:rPr>
              <a:t>    সহকারী শিক্ষক (গনিত)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</a:rPr>
              <a:t>হালিশহর আহমদ মিয়া চসিক বালিকা উচ্চ বিদ্যালয়,</a:t>
            </a:r>
          </a:p>
          <a:p>
            <a:pPr marL="90488" lvl="1" indent="-209550">
              <a:spcBef>
                <a:spcPct val="20000"/>
              </a:spcBef>
              <a:buClr>
                <a:srgbClr val="10CF9B"/>
              </a:buClr>
              <a:buSzPct val="65000"/>
              <a:defRPr/>
            </a:pP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</a:rPr>
              <a:t>Dc‡Rjv gvóvi †UBbvi, MwYZ, বায়োজিদ থানা, bZzb KvwiKzjvg-2022</a:t>
            </a:r>
          </a:p>
          <a:p>
            <a:pPr marL="90488" lvl="1" indent="-209550">
              <a:spcBef>
                <a:spcPct val="20000"/>
              </a:spcBef>
              <a:buClr>
                <a:srgbClr val="10CF9B"/>
              </a:buClr>
              <a:buSzPct val="65000"/>
              <a:defRPr/>
            </a:pP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</a:rPr>
              <a:t> ফোন -০১৮১৯৩৫৭৮০১ </a:t>
            </a:r>
          </a:p>
          <a:p>
            <a:pPr marL="90488" lvl="1" indent="-209550">
              <a:spcBef>
                <a:spcPct val="20000"/>
              </a:spcBef>
              <a:buClr>
                <a:srgbClr val="10CF9B"/>
              </a:buClr>
              <a:buSzPct val="65000"/>
              <a:defRPr/>
            </a:pP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</a:rPr>
              <a:t>ইমেইল - </a:t>
            </a:r>
          </a:p>
          <a:p>
            <a:pPr marL="90488" lvl="1" indent="-209550">
              <a:spcBef>
                <a:spcPct val="20000"/>
              </a:spcBef>
              <a:buClr>
                <a:srgbClr val="10CF9B"/>
              </a:buClr>
              <a:buSzPct val="65000"/>
              <a:defRPr/>
            </a:pP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বন্দর,চট্টগ্রাম I</a:t>
            </a:r>
          </a:p>
        </p:txBody>
      </p:sp>
    </p:spTree>
    <p:extLst>
      <p:ext uri="{BB962C8B-B14F-4D97-AF65-F5344CB8AC3E}">
        <p14:creationId xmlns:p14="http://schemas.microsoft.com/office/powerpoint/2010/main" val="350481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4175"/>
            <a:ext cx="9144000" cy="6858000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114800" y="4176"/>
            <a:ext cx="4419600" cy="1215024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0" y="1219200"/>
            <a:ext cx="9144000" cy="56388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3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005" y="308134"/>
            <a:ext cx="2809600" cy="257935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526848" y="891367"/>
            <a:ext cx="2423190" cy="1802581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1050" y="308134"/>
            <a:ext cx="3210349" cy="2579358"/>
          </a:xfrm>
          <a:prstGeom prst="rect">
            <a:avLst/>
          </a:prstGeom>
        </p:spPr>
      </p:pic>
      <p:pic>
        <p:nvPicPr>
          <p:cNvPr id="7" name="1065848983-preview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355605" y="2876845"/>
            <a:ext cx="5065445" cy="2855842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 rot="20065943">
            <a:off x="604175" y="3571977"/>
            <a:ext cx="2382062" cy="14655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as-IN" dirty="0" smtClean="0">
                <a:latin typeface="NikoshBAN" pitchFamily="2" charset="0"/>
                <a:ea typeface="NikoshBAN" pitchFamily="2" charset="0"/>
                <a:cs typeface="NikoshBAN" pitchFamily="2" charset="0"/>
              </a:rPr>
              <a:t>অনুক্রম ও </a:t>
            </a:r>
            <a:r>
              <a:rPr lang="as-IN" dirty="0">
                <a:latin typeface="NikoshBAN" pitchFamily="2" charset="0"/>
                <a:ea typeface="NikoshBAN" pitchFamily="2" charset="0"/>
                <a:cs typeface="NikoshBAN" pitchFamily="2" charset="0"/>
              </a:rPr>
              <a:t>ধারা</a:t>
            </a:r>
            <a:endParaRPr lang="en-US" dirty="0" smtClean="0"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343" y="891366"/>
            <a:ext cx="2146401" cy="180258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594373" y="6005685"/>
            <a:ext cx="3494867" cy="584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এটি কী বলতে পার?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5480" y="5974908"/>
            <a:ext cx="3379451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sz="3600" dirty="0">
                <a:solidFill>
                  <a:srgbClr val="0070C0"/>
                </a:solidFill>
              </a:rPr>
              <a:t>2,4,6,8,10…………</a:t>
            </a:r>
            <a:endParaRPr lang="en-GB" sz="3600" dirty="0">
              <a:solidFill>
                <a:srgbClr val="0070C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85543" y="6005685"/>
            <a:ext cx="4822154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600" dirty="0"/>
              <a:t>এটি হল একটি অনুক্রম।</a:t>
            </a:r>
            <a:endParaRPr lang="en-GB" sz="36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93239" y="3160491"/>
            <a:ext cx="3240026" cy="241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13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9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09637" y="3078877"/>
            <a:ext cx="8707833" cy="11079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6600" dirty="0">
                <a:solidFill>
                  <a:srgbClr val="0070C0"/>
                </a:solidFill>
              </a:rPr>
              <a:t>সমান্তর </a:t>
            </a:r>
            <a:r>
              <a:rPr lang="en-US" sz="6600" dirty="0">
                <a:solidFill>
                  <a:srgbClr val="FF0000"/>
                </a:solidFill>
              </a:rPr>
              <a:t>ও</a:t>
            </a:r>
            <a:r>
              <a:rPr lang="en-US" sz="6600" dirty="0">
                <a:solidFill>
                  <a:srgbClr val="0070C0"/>
                </a:solidFill>
              </a:rPr>
              <a:t> গুণোত্তর</a:t>
            </a:r>
            <a:r>
              <a:rPr lang="en-US" sz="6600" dirty="0">
                <a:solidFill>
                  <a:srgbClr val="7030A0"/>
                </a:solidFill>
              </a:rPr>
              <a:t> ধারা </a:t>
            </a:r>
            <a:endParaRPr lang="en-US" sz="6600" dirty="0"/>
          </a:p>
        </p:txBody>
      </p:sp>
      <p:sp>
        <p:nvSpPr>
          <p:cNvPr id="4" name="Rectangle 3"/>
          <p:cNvSpPr/>
          <p:nvPr/>
        </p:nvSpPr>
        <p:spPr>
          <a:xfrm>
            <a:off x="215330" y="1004553"/>
            <a:ext cx="6661988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6000" b="1" i="1" u="sng" dirty="0">
                <a:solidFill>
                  <a:schemeClr val="bg1"/>
                </a:solidFill>
              </a:rPr>
              <a:t>শিখন অভিজ্ঞতা :</a:t>
            </a:r>
          </a:p>
        </p:txBody>
      </p:sp>
      <p:sp>
        <p:nvSpPr>
          <p:cNvPr id="5" name="Rectangle 4"/>
          <p:cNvSpPr/>
          <p:nvPr/>
        </p:nvSpPr>
        <p:spPr>
          <a:xfrm>
            <a:off x="6877318" y="4868713"/>
            <a:ext cx="4494728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SutonnyMJ" pitchFamily="2" charset="0"/>
                <a:ea typeface="NikoshBAN" pitchFamily="2" charset="0"/>
                <a:cs typeface="NikoshBAN" pitchFamily="2" charset="0"/>
              </a:rPr>
              <a:t>GKK †</a:t>
            </a:r>
            <a:r>
              <a:rPr lang="en-US" sz="5400" dirty="0" err="1">
                <a:solidFill>
                  <a:srgbClr val="FF0000"/>
                </a:solidFill>
                <a:latin typeface="SutonnyMJ" pitchFamily="2" charset="0"/>
                <a:ea typeface="NikoshBAN" pitchFamily="2" charset="0"/>
                <a:cs typeface="NikoshBAN" pitchFamily="2" charset="0"/>
              </a:rPr>
              <a:t>hvM</a:t>
            </a:r>
            <a:r>
              <a:rPr lang="en-US" sz="5400" dirty="0" err="1">
                <a:solidFill>
                  <a:srgbClr val="FF0000"/>
                </a:solidFill>
                <a:latin typeface="SutonnyMJ" pitchFamily="2" charset="0"/>
              </a:rPr>
              <a:t>¨</a:t>
            </a:r>
            <a:r>
              <a:rPr lang="en-US" sz="5400" dirty="0" err="1">
                <a:solidFill>
                  <a:srgbClr val="FF0000"/>
                </a:solidFill>
                <a:latin typeface="SutonnyMJ" pitchFamily="2" charset="0"/>
                <a:ea typeface="NikoshBAN" pitchFamily="2" charset="0"/>
                <a:cs typeface="NikoshBAN" pitchFamily="2" charset="0"/>
              </a:rPr>
              <a:t>Zv</a:t>
            </a:r>
            <a:r>
              <a:rPr lang="en-US" sz="5400" dirty="0">
                <a:solidFill>
                  <a:srgbClr val="FF0000"/>
                </a:solidFill>
                <a:latin typeface="SutonnyMJ" pitchFamily="2" charset="0"/>
                <a:ea typeface="NikoshBAN" pitchFamily="2" charset="0"/>
                <a:cs typeface="NikoshBAN" pitchFamily="2" charset="0"/>
              </a:rPr>
              <a:t>: 9.5</a:t>
            </a:r>
            <a:endParaRPr lang="en-US" sz="5400" dirty="0">
              <a:solidFill>
                <a:srgbClr val="FF0000"/>
              </a:solidFill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81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7453" y="946896"/>
            <a:ext cx="9154529" cy="501675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i="1" u="sng" dirty="0" smtClean="0">
                <a:solidFill>
                  <a:schemeClr val="bg1"/>
                </a:solidFill>
              </a:rPr>
              <a:t>শিখন অভিজ্ঞতা :</a:t>
            </a:r>
          </a:p>
          <a:p>
            <a:endParaRPr lang="en-US" sz="4000" dirty="0" smtClean="0">
              <a:solidFill>
                <a:srgbClr val="0070C0"/>
              </a:solidFill>
            </a:endParaRPr>
          </a:p>
          <a:p>
            <a:r>
              <a:rPr lang="en-US" sz="4000" dirty="0" smtClean="0">
                <a:solidFill>
                  <a:srgbClr val="0070C0"/>
                </a:solidFill>
              </a:rPr>
              <a:t>*সমান্তর ও গুণোত্তর অনুক্রম কী ব্যাখা করতে পারবে।</a:t>
            </a:r>
          </a:p>
          <a:p>
            <a:r>
              <a:rPr lang="en-US" sz="4000" dirty="0" smtClean="0"/>
              <a:t>**ফিবোনাচ্চি অনুক্রম ব্যাখা করতে পারবে।</a:t>
            </a:r>
          </a:p>
          <a:p>
            <a:r>
              <a:rPr lang="en-US" sz="4000" dirty="0" smtClean="0">
                <a:solidFill>
                  <a:srgbClr val="00B050"/>
                </a:solidFill>
              </a:rPr>
              <a:t>***সমান্তর ও গুণোত্তর ধারা ব্যাখা করতে পারবে।</a:t>
            </a:r>
            <a:endParaRPr lang="en-GB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34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644" y="2777543"/>
            <a:ext cx="5862073" cy="3262649"/>
          </a:xfrm>
          <a:ln w="38100">
            <a:solidFill>
              <a:srgbClr val="00B0F0"/>
            </a:solidFill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76644" y="962975"/>
            <a:ext cx="5862072" cy="1638557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অভিজ্ঞতা ভিত্তিক শিখন চক্র </a:t>
            </a:r>
            <a:endParaRPr lang="en-US" sz="4000" b="1" dirty="0">
              <a:solidFill>
                <a:srgbClr val="FFFF00"/>
              </a:solidFill>
            </a:endParaRPr>
          </a:p>
        </p:txBody>
      </p:sp>
      <p:pic>
        <p:nvPicPr>
          <p:cNvPr id="5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8" y="2844084"/>
            <a:ext cx="5254581" cy="3196108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31818" y="962975"/>
            <a:ext cx="5254581" cy="178316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solidFill>
                  <a:srgbClr val="00B0F0"/>
                </a:solidFill>
              </a:rPr>
              <a:t>এই যোগ্যতা কেন্দ্রিক জ্ঞান দক্ষতা,</a:t>
            </a:r>
            <a:br>
              <a:rPr lang="en-US" sz="3200" dirty="0" smtClean="0">
                <a:solidFill>
                  <a:srgbClr val="00B0F0"/>
                </a:solidFill>
              </a:rPr>
            </a:br>
            <a:r>
              <a:rPr lang="en-US" sz="3200" dirty="0" smtClean="0">
                <a:solidFill>
                  <a:srgbClr val="00B0F0"/>
                </a:solidFill>
              </a:rPr>
              <a:t>দৃষ্টিভঙ্গি ও মূল্যবোধ হল  </a:t>
            </a:r>
            <a:endParaRPr lang="en-US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28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>
            <a:off x="2021983" y="157765"/>
            <a:ext cx="5602310" cy="96591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গত সেশনে আমরা কি শিখেছি? 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021983" y="1233151"/>
            <a:ext cx="5602310" cy="1000259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সমান্তর অনুক্রমের উদাহরন কে দিতে পার?  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901522" y="2393261"/>
            <a:ext cx="8680360" cy="1275008"/>
          </a:xfrm>
          <a:prstGeom prst="downArrow">
            <a:avLst>
              <a:gd name="adj1" fmla="val 50000"/>
              <a:gd name="adj2" fmla="val 53797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এবার চল </a:t>
            </a:r>
            <a:r>
              <a:rPr lang="en-US" sz="2800" b="1" dirty="0">
                <a:solidFill>
                  <a:srgbClr val="C00000"/>
                </a:solidFill>
              </a:rPr>
              <a:t>কয়েকটি ঘটনা বিশ্লেষণ করে দেখি 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2" y="3793836"/>
            <a:ext cx="8680360" cy="2657475"/>
          </a:xfrm>
          <a:prstGeom prst="rect">
            <a:avLst/>
          </a:prstGeom>
        </p:spPr>
      </p:pic>
      <p:sp>
        <p:nvSpPr>
          <p:cNvPr id="11" name="Left Arrow 10"/>
          <p:cNvSpPr/>
          <p:nvPr/>
        </p:nvSpPr>
        <p:spPr>
          <a:xfrm>
            <a:off x="9723549" y="1378039"/>
            <a:ext cx="2305320" cy="5795493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পদ গুলোর মধ্যে কোন বৈশিষ্ট্য পেলে কি ? 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59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2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Callout 7"/>
          <p:cNvSpPr/>
          <p:nvPr/>
        </p:nvSpPr>
        <p:spPr>
          <a:xfrm>
            <a:off x="3322749" y="193183"/>
            <a:ext cx="5692462" cy="1107583"/>
          </a:xfrm>
          <a:prstGeom prst="cloud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ঘটনা </a:t>
            </a:r>
            <a:r>
              <a:rPr lang="en-US" sz="2400" b="1" dirty="0" smtClean="0">
                <a:solidFill>
                  <a:srgbClr val="C00000"/>
                </a:solidFill>
              </a:rPr>
              <a:t>-২ বিশ্লেষণ </a:t>
            </a:r>
            <a:r>
              <a:rPr lang="en-US" sz="2400" b="1" dirty="0">
                <a:solidFill>
                  <a:srgbClr val="C00000"/>
                </a:solidFill>
              </a:rPr>
              <a:t>করে দেখি</a:t>
            </a:r>
            <a:endParaRPr lang="en-US" sz="2400" b="1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31" y="1996225"/>
            <a:ext cx="8937938" cy="3528811"/>
          </a:xfrm>
        </p:spPr>
      </p:pic>
    </p:spTree>
    <p:extLst>
      <p:ext uri="{BB962C8B-B14F-4D97-AF65-F5344CB8AC3E}">
        <p14:creationId xmlns:p14="http://schemas.microsoft.com/office/powerpoint/2010/main" val="302095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9402" y="2073497"/>
            <a:ext cx="9598539" cy="4314243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পাশাপাশি দুটি পদের মধ্যে একটি সাধারন </a:t>
            </a:r>
            <a:r>
              <a:rPr lang="en-US" dirty="0" err="1" smtClean="0"/>
              <a:t>পার্থক্য</a:t>
            </a:r>
            <a:r>
              <a:rPr lang="en-US" dirty="0" smtClean="0"/>
              <a:t> থাকে 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১ম পদটির সাথে একটি নির্দিষ্ট সংখ্যা যোগ বা বিয়োগ হয়ে পরবর্তী পদ তৈরি হয়।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যে কোন পদ থেকে পরের পদ তৈরিতে একই বৈশিষ্ট্য থাকে।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সমান্তর অনুক্রমের ১ম পদকে  </a:t>
            </a:r>
            <a:r>
              <a:rPr lang="en-US" sz="4000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 ,সাধারন অন্তরকে </a:t>
            </a:r>
            <a:r>
              <a:rPr lang="en-US" sz="4000" dirty="0" smtClean="0">
                <a:solidFill>
                  <a:srgbClr val="FF0000"/>
                </a:solidFill>
              </a:rPr>
              <a:t>d </a:t>
            </a:r>
            <a:r>
              <a:rPr lang="en-US" dirty="0" smtClean="0"/>
              <a:t>দ্বারা প্রকাশ করা হয়।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সমান্তর অনুক্রমের বীজগনিতীয় </a:t>
            </a:r>
            <a:r>
              <a:rPr lang="en-US" dirty="0" err="1" smtClean="0"/>
              <a:t>রূপ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smtClean="0">
                <a:solidFill>
                  <a:srgbClr val="FFFF00"/>
                </a:solidFill>
              </a:rPr>
              <a:t>   a,  a+d, a+2d, a+3d,---,---,---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2949261" y="528033"/>
            <a:ext cx="5975797" cy="1287887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সমান্তর অনুক্রমের বৈশিষ্ট্য 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75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589</Words>
  <Application>Microsoft Office PowerPoint</Application>
  <PresentationFormat>Widescreen</PresentationFormat>
  <Paragraphs>82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NikoshBAN</vt:lpstr>
      <vt:lpstr>SutonnyMJ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অভিজ্ঞতা ভিত্তিক শিখন চক্র </vt:lpstr>
      <vt:lpstr>PowerPoint Presentation</vt:lpstr>
      <vt:lpstr>PowerPoint Presentation</vt:lpstr>
      <vt:lpstr>PowerPoint Presentation</vt:lpstr>
      <vt:lpstr>সমান্তর অনুক্রমের সাধারন পদ বা n তম পদ নির্ণয়</vt:lpstr>
      <vt:lpstr>   চলো সমান্তর অনুক্রমের সাধারন পদ নির্ণয় করার কৌশল বের করা যায় কিনা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নিচের অনুক্রম গুলোর কোনটি সমান্তর (√)ও   কোনটি নয়(x), তা সকলে আলোচনা করে বের      কর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___PC</dc:creator>
  <cp:lastModifiedBy>___PC</cp:lastModifiedBy>
  <cp:revision>19</cp:revision>
  <dcterms:created xsi:type="dcterms:W3CDTF">2024-04-18T05:57:14Z</dcterms:created>
  <dcterms:modified xsi:type="dcterms:W3CDTF">2024-04-18T08:01:59Z</dcterms:modified>
</cp:coreProperties>
</file>