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3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69" r:id="rId15"/>
    <p:sldId id="271" r:id="rId16"/>
    <p:sldId id="272" r:id="rId17"/>
    <p:sldId id="273" r:id="rId18"/>
    <p:sldId id="274" r:id="rId19"/>
    <p:sldId id="276" r:id="rId20"/>
    <p:sldId id="275" r:id="rId21"/>
    <p:sldId id="277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100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FD44B5-8D56-418F-9B83-03B90400F055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3737D1-5694-4F5B-83A6-2825F0A61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6272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737D1-5694-4F5B-83A6-2825F0A61F2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725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0F9A0-FFFF-402F-9A7C-CEE9FCEC6126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7D650-005D-42CC-A876-5B11F9780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730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0F9A0-FFFF-402F-9A7C-CEE9FCEC6126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7D650-005D-42CC-A876-5B11F9780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041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0F9A0-FFFF-402F-9A7C-CEE9FCEC6126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7D650-005D-42CC-A876-5B11F9780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742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0F9A0-FFFF-402F-9A7C-CEE9FCEC6126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7D650-005D-42CC-A876-5B11F9780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86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0F9A0-FFFF-402F-9A7C-CEE9FCEC6126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7D650-005D-42CC-A876-5B11F9780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205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0F9A0-FFFF-402F-9A7C-CEE9FCEC6126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7D650-005D-42CC-A876-5B11F9780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925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0F9A0-FFFF-402F-9A7C-CEE9FCEC6126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7D650-005D-42CC-A876-5B11F9780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312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0F9A0-FFFF-402F-9A7C-CEE9FCEC6126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7D650-005D-42CC-A876-5B11F9780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401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0F9A0-FFFF-402F-9A7C-CEE9FCEC6126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7D650-005D-42CC-A876-5B11F9780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909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0F9A0-FFFF-402F-9A7C-CEE9FCEC6126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7D650-005D-42CC-A876-5B11F9780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348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0F9A0-FFFF-402F-9A7C-CEE9FCEC6126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7D650-005D-42CC-A876-5B11F9780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23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0F9A0-FFFF-402F-9A7C-CEE9FCEC6126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17D650-005D-42CC-A876-5B11F9780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372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fif"/><Relationship Id="rId4" Type="http://schemas.openxmlformats.org/officeDocument/2006/relationships/image" Target="../media/image21.jf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f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f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fif"/><Relationship Id="rId2" Type="http://schemas.openxmlformats.org/officeDocument/2006/relationships/image" Target="../media/image22.jf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5" Type="http://schemas.openxmlformats.org/officeDocument/2006/relationships/image" Target="../media/image33.jpeg"/><Relationship Id="rId4" Type="http://schemas.openxmlformats.org/officeDocument/2006/relationships/image" Target="../media/image32.jf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85838" y="389142"/>
            <a:ext cx="6943725" cy="122872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50" dirty="0" err="1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405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5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পাঠে</a:t>
            </a:r>
            <a:r>
              <a:rPr lang="en-US" sz="405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50" dirty="0" err="1"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405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50" dirty="0" err="1"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r>
              <a:rPr lang="en-US" sz="405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5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5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1295401" y="1835152"/>
            <a:ext cx="11506200" cy="4806949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001552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90031" y="1018413"/>
            <a:ext cx="6276975" cy="131521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625" dirty="0" err="1">
                <a:latin typeface="Nikosh" panose="02000000000000000000" pitchFamily="2" charset="0"/>
                <a:cs typeface="Nikosh" panose="02000000000000000000" pitchFamily="2" charset="0"/>
              </a:rPr>
              <a:t>পরিচিতি</a:t>
            </a:r>
            <a:r>
              <a:rPr lang="en-US" sz="8625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8625" dirty="0" err="1">
                <a:latin typeface="Nikosh" panose="02000000000000000000" pitchFamily="2" charset="0"/>
                <a:cs typeface="Nikosh" panose="02000000000000000000" pitchFamily="2" charset="0"/>
              </a:rPr>
              <a:t>পর্ব</a:t>
            </a:r>
            <a:r>
              <a:rPr lang="en-US" sz="8625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bn-IN" sz="8625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endParaRPr lang="en-US" sz="8625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2877" y="2428877"/>
            <a:ext cx="3985641" cy="3306033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300" dirty="0" err="1">
                <a:latin typeface="Nikosh" panose="02000000000000000000" pitchFamily="2" charset="0"/>
                <a:cs typeface="Nikosh" panose="02000000000000000000" pitchFamily="2" charset="0"/>
              </a:rPr>
              <a:t>মোঃ</a:t>
            </a:r>
            <a:r>
              <a:rPr lang="en-US" sz="33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300" dirty="0" err="1">
                <a:latin typeface="Nikosh" panose="02000000000000000000" pitchFamily="2" charset="0"/>
                <a:cs typeface="Nikosh" panose="02000000000000000000" pitchFamily="2" charset="0"/>
              </a:rPr>
              <a:t>শফিকুল</a:t>
            </a:r>
            <a:r>
              <a:rPr lang="en-US" sz="33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300" dirty="0" err="1">
                <a:latin typeface="Nikosh" panose="02000000000000000000" pitchFamily="2" charset="0"/>
                <a:cs typeface="Nikosh" panose="02000000000000000000" pitchFamily="2" charset="0"/>
              </a:rPr>
              <a:t>আলম</a:t>
            </a:r>
            <a:r>
              <a:rPr lang="en-US" sz="3300" dirty="0">
                <a:latin typeface="Nikosh" panose="02000000000000000000" pitchFamily="2" charset="0"/>
                <a:cs typeface="Nikosh" panose="02000000000000000000" pitchFamily="2" charset="0"/>
              </a:rPr>
              <a:t>  </a:t>
            </a:r>
          </a:p>
          <a:p>
            <a:pPr algn="ctr"/>
            <a:r>
              <a:rPr lang="en-US" sz="3300" dirty="0" err="1">
                <a:latin typeface="Nikosh" panose="02000000000000000000" pitchFamily="2" charset="0"/>
                <a:cs typeface="Nikosh" panose="02000000000000000000" pitchFamily="2" charset="0"/>
              </a:rPr>
              <a:t>সহকারী</a:t>
            </a:r>
            <a:r>
              <a:rPr lang="en-US" sz="33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300" dirty="0" err="1">
                <a:latin typeface="Nikosh" panose="02000000000000000000" pitchFamily="2" charset="0"/>
                <a:cs typeface="Nikosh" panose="02000000000000000000" pitchFamily="2" charset="0"/>
              </a:rPr>
              <a:t>শিক্ষক</a:t>
            </a:r>
            <a:r>
              <a:rPr lang="en-US" sz="33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</a:p>
          <a:p>
            <a:pPr algn="ctr"/>
            <a:r>
              <a:rPr lang="en-US" sz="3300" dirty="0" err="1">
                <a:latin typeface="Nikosh" panose="02000000000000000000" pitchFamily="2" charset="0"/>
                <a:cs typeface="Nikosh" panose="02000000000000000000" pitchFamily="2" charset="0"/>
              </a:rPr>
              <a:t>পাতাড়ী</a:t>
            </a:r>
            <a:r>
              <a:rPr lang="en-US" sz="33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300" dirty="0" err="1">
                <a:latin typeface="Nikosh" panose="02000000000000000000" pitchFamily="2" charset="0"/>
                <a:cs typeface="Nikosh" panose="02000000000000000000" pitchFamily="2" charset="0"/>
              </a:rPr>
              <a:t>ফযিল</a:t>
            </a:r>
            <a:r>
              <a:rPr lang="en-US" sz="33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300" dirty="0" err="1">
                <a:latin typeface="Nikosh" panose="02000000000000000000" pitchFamily="2" charset="0"/>
                <a:cs typeface="Nikosh" panose="02000000000000000000" pitchFamily="2" charset="0"/>
              </a:rPr>
              <a:t>মাদরাসা</a:t>
            </a:r>
            <a:r>
              <a:rPr lang="en-US" sz="33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</a:p>
          <a:p>
            <a:pPr algn="ctr"/>
            <a:r>
              <a:rPr lang="en-US" sz="3300" dirty="0" err="1">
                <a:latin typeface="Nikosh" panose="02000000000000000000" pitchFamily="2" charset="0"/>
                <a:cs typeface="Nikosh" panose="02000000000000000000" pitchFamily="2" charset="0"/>
              </a:rPr>
              <a:t>সাপাহার</a:t>
            </a:r>
            <a:r>
              <a:rPr lang="en-US" sz="3300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3300" dirty="0" err="1">
                <a:latin typeface="Nikosh" panose="02000000000000000000" pitchFamily="2" charset="0"/>
                <a:cs typeface="Nikosh" panose="02000000000000000000" pitchFamily="2" charset="0"/>
              </a:rPr>
              <a:t>নওগাঁ</a:t>
            </a:r>
            <a:r>
              <a:rPr lang="en-US" sz="33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</a:p>
          <a:p>
            <a:pPr algn="ctr"/>
            <a:r>
              <a:rPr lang="en-US" sz="3300" dirty="0" err="1">
                <a:latin typeface="Nikosh" panose="02000000000000000000" pitchFamily="2" charset="0"/>
                <a:cs typeface="Nikosh" panose="02000000000000000000" pitchFamily="2" charset="0"/>
              </a:rPr>
              <a:t>গ্রুপ</a:t>
            </a:r>
            <a:r>
              <a:rPr lang="en-US" sz="33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300" dirty="0" err="1">
                <a:latin typeface="Nikosh" panose="02000000000000000000" pitchFamily="2" charset="0"/>
                <a:cs typeface="Nikosh" panose="02000000000000000000" pitchFamily="2" charset="0"/>
              </a:rPr>
              <a:t>নং</a:t>
            </a:r>
            <a:r>
              <a:rPr lang="en-US" sz="3300" dirty="0">
                <a:latin typeface="Nikosh" panose="02000000000000000000" pitchFamily="2" charset="0"/>
                <a:cs typeface="Nikosh" panose="02000000000000000000" pitchFamily="2" charset="0"/>
              </a:rPr>
              <a:t>- ৪ </a:t>
            </a:r>
          </a:p>
          <a:p>
            <a:pPr algn="ctr"/>
            <a:r>
              <a:rPr lang="en-US" sz="3300" dirty="0" err="1">
                <a:latin typeface="Nikosh" panose="02000000000000000000" pitchFamily="2" charset="0"/>
                <a:cs typeface="Nikosh" panose="02000000000000000000" pitchFamily="2" charset="0"/>
              </a:rPr>
              <a:t>আইডি</a:t>
            </a:r>
            <a:r>
              <a:rPr lang="en-US" sz="3300" dirty="0">
                <a:latin typeface="Nikosh" panose="02000000000000000000" pitchFamily="2" charset="0"/>
                <a:cs typeface="Nikosh" panose="02000000000000000000" pitchFamily="2" charset="0"/>
              </a:rPr>
              <a:t> নং-১৫ </a:t>
            </a:r>
            <a:endParaRPr lang="en-US" sz="33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241675" y="2428877"/>
            <a:ext cx="4692777" cy="3419475"/>
          </a:xfrm>
          <a:prstGeom prst="round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818305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0520" y="1200151"/>
            <a:ext cx="3535680" cy="344805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15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300" dirty="0" err="1">
                <a:latin typeface="Nikosh" panose="02000000000000000000" pitchFamily="2" charset="0"/>
                <a:cs typeface="Nikosh" panose="02000000000000000000" pitchFamily="2" charset="0"/>
              </a:rPr>
              <a:t>মোঃ</a:t>
            </a:r>
            <a:r>
              <a:rPr lang="en-US" sz="33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300" dirty="0" err="1">
                <a:latin typeface="Nikosh" panose="02000000000000000000" pitchFamily="2" charset="0"/>
                <a:cs typeface="Nikosh" panose="02000000000000000000" pitchFamily="2" charset="0"/>
              </a:rPr>
              <a:t>আতাউল্লাহ</a:t>
            </a:r>
            <a:endParaRPr lang="en-US" sz="33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r>
              <a:rPr lang="en-US" sz="3300" dirty="0" err="1">
                <a:latin typeface="Nikosh" panose="02000000000000000000" pitchFamily="2" charset="0"/>
                <a:cs typeface="Nikosh" panose="02000000000000000000" pitchFamily="2" charset="0"/>
              </a:rPr>
              <a:t>সহকারী</a:t>
            </a:r>
            <a:r>
              <a:rPr lang="en-US" sz="33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300" dirty="0" err="1">
                <a:latin typeface="Nikosh" panose="02000000000000000000" pitchFamily="2" charset="0"/>
                <a:cs typeface="Nikosh" panose="02000000000000000000" pitchFamily="2" charset="0"/>
              </a:rPr>
              <a:t>শিক্ষক</a:t>
            </a:r>
            <a:endParaRPr lang="en-US" sz="33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r>
              <a:rPr lang="en-US" sz="3300" dirty="0" err="1">
                <a:latin typeface="Nikosh" panose="02000000000000000000" pitchFamily="2" charset="0"/>
                <a:cs typeface="Nikosh" panose="02000000000000000000" pitchFamily="2" charset="0"/>
              </a:rPr>
              <a:t>পাতাড়ী</a:t>
            </a:r>
            <a:r>
              <a:rPr lang="en-US" sz="33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300" dirty="0" err="1">
                <a:latin typeface="Nikosh" panose="02000000000000000000" pitchFamily="2" charset="0"/>
                <a:cs typeface="Nikosh" panose="02000000000000000000" pitchFamily="2" charset="0"/>
              </a:rPr>
              <a:t>ফাযিল</a:t>
            </a:r>
            <a:r>
              <a:rPr lang="en-US" sz="33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300" dirty="0" err="1">
                <a:latin typeface="Nikosh" panose="02000000000000000000" pitchFamily="2" charset="0"/>
                <a:cs typeface="Nikosh" panose="02000000000000000000" pitchFamily="2" charset="0"/>
              </a:rPr>
              <a:t>মাদ্রসা</a:t>
            </a:r>
            <a:endParaRPr lang="en-US" sz="33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r>
              <a:rPr lang="en-US" sz="3300" dirty="0" err="1">
                <a:latin typeface="Nikosh" panose="02000000000000000000" pitchFamily="2" charset="0"/>
                <a:cs typeface="Nikosh" panose="02000000000000000000" pitchFamily="2" charset="0"/>
              </a:rPr>
              <a:t>সাপাহার</a:t>
            </a:r>
            <a:r>
              <a:rPr lang="en-US" sz="3300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3300" dirty="0" err="1">
                <a:latin typeface="Nikosh" panose="02000000000000000000" pitchFamily="2" charset="0"/>
                <a:cs typeface="Nikosh" panose="02000000000000000000" pitchFamily="2" charset="0"/>
              </a:rPr>
              <a:t>নওগাঁ</a:t>
            </a:r>
            <a:endParaRPr lang="en-US" sz="33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r>
              <a:rPr lang="en-US" sz="3300" dirty="0">
                <a:latin typeface="Nikosh" panose="02000000000000000000" pitchFamily="2" charset="0"/>
                <a:cs typeface="Nikosh" panose="02000000000000000000" pitchFamily="2" charset="0"/>
              </a:rPr>
              <a:t>আইডি-১৬ </a:t>
            </a:r>
            <a:endParaRPr lang="en-US" sz="15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438652" y="1200149"/>
            <a:ext cx="3933825" cy="3448051"/>
          </a:xfrm>
          <a:prstGeom prst="round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480921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19152" y="1104900"/>
            <a:ext cx="3552825" cy="34671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700" dirty="0">
                <a:latin typeface="Nikosh" panose="02000000000000000000" pitchFamily="2" charset="0"/>
                <a:cs typeface="Nikosh" panose="02000000000000000000" pitchFamily="2" charset="0"/>
              </a:rPr>
              <a:t>মোঃ দেলোয়ার হোসেন</a:t>
            </a:r>
          </a:p>
          <a:p>
            <a:pPr algn="ctr"/>
            <a:r>
              <a:rPr lang="bn-IN" sz="2700" dirty="0">
                <a:latin typeface="Nikosh" panose="02000000000000000000" pitchFamily="2" charset="0"/>
                <a:cs typeface="Nikosh" panose="02000000000000000000" pitchFamily="2" charset="0"/>
              </a:rPr>
              <a:t>সহকারী শিক্ষক </a:t>
            </a:r>
          </a:p>
          <a:p>
            <a:pPr algn="ctr"/>
            <a:r>
              <a:rPr lang="bn-IN" sz="2700" dirty="0">
                <a:latin typeface="Nikosh" panose="02000000000000000000" pitchFamily="2" charset="0"/>
                <a:cs typeface="Nikosh" panose="02000000000000000000" pitchFamily="2" charset="0"/>
              </a:rPr>
              <a:t>মধইল বালিকা উচ্চ বিদ্যালয়</a:t>
            </a:r>
          </a:p>
          <a:p>
            <a:pPr algn="ctr"/>
            <a:r>
              <a:rPr lang="bn-IN" sz="2700" dirty="0">
                <a:latin typeface="Nikosh" panose="02000000000000000000" pitchFamily="2" charset="0"/>
                <a:cs typeface="Nikosh" panose="02000000000000000000" pitchFamily="2" charset="0"/>
              </a:rPr>
              <a:t>সাপাহার, নওগাঁ </a:t>
            </a:r>
          </a:p>
          <a:p>
            <a:pPr algn="ctr"/>
            <a:r>
              <a:rPr lang="bn-IN" sz="2700" dirty="0">
                <a:latin typeface="Nikosh" panose="02000000000000000000" pitchFamily="2" charset="0"/>
                <a:cs typeface="Nikosh" panose="02000000000000000000" pitchFamily="2" charset="0"/>
              </a:rPr>
              <a:t>আইডি- ১২ 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067302" y="1104900"/>
            <a:ext cx="3629025" cy="3352800"/>
          </a:xfrm>
          <a:prstGeom prst="round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420506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71525" y="1038225"/>
            <a:ext cx="3352800" cy="367665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bn-IN" sz="2700" dirty="0">
                <a:latin typeface="Nikosh" panose="02000000000000000000" pitchFamily="2" charset="0"/>
                <a:cs typeface="Nikosh" panose="02000000000000000000" pitchFamily="2" charset="0"/>
              </a:rPr>
              <a:t>মোঃ নজরুল ইসলাম</a:t>
            </a:r>
          </a:p>
          <a:p>
            <a:pPr algn="ctr"/>
            <a:r>
              <a:rPr lang="bn-IN" sz="2700" dirty="0">
                <a:latin typeface="Nikosh" panose="02000000000000000000" pitchFamily="2" charset="0"/>
                <a:cs typeface="Nikosh" panose="02000000000000000000" pitchFamily="2" charset="0"/>
              </a:rPr>
              <a:t>সহকারী শিক্ষক</a:t>
            </a:r>
          </a:p>
          <a:p>
            <a:pPr algn="ctr"/>
            <a:r>
              <a:rPr lang="bn-IN" sz="2700" dirty="0">
                <a:latin typeface="Nikosh" panose="02000000000000000000" pitchFamily="2" charset="0"/>
                <a:cs typeface="Nikosh" panose="02000000000000000000" pitchFamily="2" charset="0"/>
              </a:rPr>
              <a:t>জীবন জীবিকা</a:t>
            </a:r>
          </a:p>
          <a:p>
            <a:pPr algn="ctr"/>
            <a:r>
              <a:rPr lang="bn-IN" sz="2700" dirty="0">
                <a:latin typeface="Nikosh" panose="02000000000000000000" pitchFamily="2" charset="0"/>
                <a:cs typeface="Nikosh" panose="02000000000000000000" pitchFamily="2" charset="0"/>
              </a:rPr>
              <a:t>মধইল বালিকা উচ্চ বিল্যালয়</a:t>
            </a:r>
            <a:endParaRPr lang="en-US" sz="27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572002" y="1038225"/>
            <a:ext cx="3933825" cy="3429000"/>
          </a:xfrm>
          <a:prstGeom prst="round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765552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4000" b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14477" y="1000125"/>
            <a:ext cx="5343525" cy="13906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700" dirty="0">
                <a:latin typeface="Nikosh" panose="02000000000000000000" pitchFamily="2" charset="0"/>
                <a:cs typeface="Nikosh" panose="02000000000000000000" pitchFamily="2" charset="0"/>
              </a:rPr>
              <a:t>    </a:t>
            </a:r>
            <a:r>
              <a:rPr lang="bn-IN" sz="2700" dirty="0">
                <a:solidFill>
                  <a:schemeClr val="tx2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পাঠ পরিচিতি 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514475" y="2695577"/>
            <a:ext cx="5391150" cy="313372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bn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বিষয়ঃ বাংলা ১ম পত্র </a:t>
            </a:r>
          </a:p>
          <a:p>
            <a:pPr algn="ctr"/>
            <a:r>
              <a:rPr lang="bn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শ্রেনিঃ ৮ম</a:t>
            </a:r>
          </a:p>
          <a:p>
            <a:pPr algn="ctr"/>
            <a:r>
              <a:rPr lang="bn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অধ্যায় -৫ </a:t>
            </a:r>
          </a:p>
          <a:p>
            <a:pPr algn="ctr"/>
            <a:r>
              <a:rPr lang="bn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সময় – ৪৫ মিনিট </a:t>
            </a:r>
          </a:p>
          <a:p>
            <a:pPr algn="ctr"/>
            <a:r>
              <a:rPr lang="bn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তারিখ- ১৭/০৪/২৪ ইং </a:t>
            </a:r>
            <a:endParaRPr lang="bn-IN" sz="2400" dirty="0">
              <a:solidFill>
                <a:schemeClr val="tx1">
                  <a:lumMod val="95000"/>
                  <a:lumOff val="5000"/>
                </a:schemeClr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4662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28700" y="1285877"/>
            <a:ext cx="3676650" cy="3114675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Rounded Rectangle 2"/>
          <p:cNvSpPr/>
          <p:nvPr/>
        </p:nvSpPr>
        <p:spPr>
          <a:xfrm>
            <a:off x="5314952" y="1285877"/>
            <a:ext cx="3305175" cy="3343275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449698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42950" y="1019177"/>
            <a:ext cx="7277100" cy="4886325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697365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62238" y="1104900"/>
            <a:ext cx="3962400" cy="10477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7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5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শিরোনাম  </a:t>
            </a:r>
            <a:endParaRPr lang="en-US" sz="27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662238" y="2266952"/>
            <a:ext cx="3962400" cy="1190625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bn-IN" sz="3600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আজকের পাঠ </a:t>
            </a:r>
            <a:endParaRPr lang="en-US" sz="2400" dirty="0">
              <a:solidFill>
                <a:srgbClr val="FFFF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6" name="Up Arrow Callout 5"/>
          <p:cNvSpPr/>
          <p:nvPr/>
        </p:nvSpPr>
        <p:spPr>
          <a:xfrm>
            <a:off x="2662238" y="3457575"/>
            <a:ext cx="3962400" cy="2362200"/>
          </a:xfrm>
          <a:prstGeom prst="upArrowCallou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1350" dirty="0"/>
              <a:t>   </a:t>
            </a:r>
            <a:r>
              <a:rPr lang="bn-IN" sz="5400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পড়ে পাওয়া </a:t>
            </a:r>
            <a:endParaRPr lang="en-US" sz="33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914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phere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Arrow 1"/>
          <p:cNvSpPr/>
          <p:nvPr/>
        </p:nvSpPr>
        <p:spPr>
          <a:xfrm>
            <a:off x="2486027" y="952502"/>
            <a:ext cx="3857625" cy="1685925"/>
          </a:xfrm>
          <a:prstGeom prst="rightArrow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950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শিখনফল </a:t>
            </a:r>
            <a:endParaRPr lang="en-US" sz="4950" dirty="0">
              <a:solidFill>
                <a:srgbClr val="FF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419225" y="2419352"/>
            <a:ext cx="6572250" cy="330517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2700" dirty="0">
                <a:solidFill>
                  <a:schemeClr val="tx2">
                    <a:lumMod val="7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১। শিক্ষার্থীদের মধ্যে নৈতিকতা ফিরে আসবে।</a:t>
            </a:r>
          </a:p>
          <a:p>
            <a:r>
              <a:rPr lang="bn-IN" sz="2700" dirty="0">
                <a:solidFill>
                  <a:schemeClr val="tx2">
                    <a:lumMod val="7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২। আসহায় দরিদ্র মানুষের প্রতি দয়াবান হবে।</a:t>
            </a:r>
          </a:p>
          <a:p>
            <a:r>
              <a:rPr lang="bn-IN" sz="2700" dirty="0">
                <a:solidFill>
                  <a:schemeClr val="tx2">
                    <a:lumMod val="7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৩। অন্যের সম্পদ আত্নসাথ হতে নিজেকে বিরত রাখবে। </a:t>
            </a:r>
            <a:endParaRPr lang="en-US" sz="135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9416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42975" y="981075"/>
            <a:ext cx="5124450" cy="146685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700" dirty="0">
                <a:solidFill>
                  <a:srgbClr val="7030A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একক কাজ </a:t>
            </a:r>
          </a:p>
          <a:p>
            <a:pPr algn="ctr"/>
            <a:r>
              <a:rPr lang="bn-IN" sz="2700" dirty="0">
                <a:solidFill>
                  <a:srgbClr val="7030A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নিচের ছবি গুলোর প্রতি লক্ষ কর </a:t>
            </a:r>
          </a:p>
        </p:txBody>
      </p:sp>
      <p:sp>
        <p:nvSpPr>
          <p:cNvPr id="4" name="Rectangle 3"/>
          <p:cNvSpPr/>
          <p:nvPr/>
        </p:nvSpPr>
        <p:spPr>
          <a:xfrm>
            <a:off x="1276352" y="2695577"/>
            <a:ext cx="3286125" cy="3228975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Rectangle 4"/>
          <p:cNvSpPr/>
          <p:nvPr/>
        </p:nvSpPr>
        <p:spPr>
          <a:xfrm>
            <a:off x="5057777" y="2695577"/>
            <a:ext cx="3152775" cy="3228975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Rectangle 5"/>
          <p:cNvSpPr/>
          <p:nvPr/>
        </p:nvSpPr>
        <p:spPr>
          <a:xfrm>
            <a:off x="6191250" y="981075"/>
            <a:ext cx="2266950" cy="36195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সময়ঃ ৫ মিনিট 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6949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47752" y="1066802"/>
            <a:ext cx="3457575" cy="357187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Rectangle 2"/>
          <p:cNvSpPr/>
          <p:nvPr/>
        </p:nvSpPr>
        <p:spPr>
          <a:xfrm>
            <a:off x="5238750" y="1066802"/>
            <a:ext cx="3124200" cy="3571875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745155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ivot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76277" y="1400175"/>
            <a:ext cx="4105275" cy="32385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Rectangle 2"/>
          <p:cNvSpPr/>
          <p:nvPr/>
        </p:nvSpPr>
        <p:spPr>
          <a:xfrm>
            <a:off x="5057777" y="1400175"/>
            <a:ext cx="3629025" cy="306705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017509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mGrid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31520" y="1120140"/>
            <a:ext cx="7886700" cy="42862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3000" dirty="0">
                <a:latin typeface="NikoshBAN" panose="02000000000000000000" pitchFamily="2" charset="0"/>
                <a:cs typeface="NikoshBAN" panose="02000000000000000000" pitchFamily="2" charset="0"/>
              </a:rPr>
              <a:t>১। কোথায় ব্যাঙ ডাকে?</a:t>
            </a:r>
          </a:p>
          <a:p>
            <a:r>
              <a:rPr lang="bn-IN" sz="3000" dirty="0">
                <a:latin typeface="NikoshBAN" panose="02000000000000000000" pitchFamily="2" charset="0"/>
                <a:cs typeface="NikoshBAN" panose="02000000000000000000" pitchFamily="2" charset="0"/>
              </a:rPr>
              <a:t>            (ক) প্রদীপের ডোবাই (খ) নন্দলালের ডোবাই</a:t>
            </a:r>
          </a:p>
          <a:p>
            <a:r>
              <a:rPr lang="bn-IN" sz="3000" dirty="0">
                <a:latin typeface="NikoshBAN" panose="02000000000000000000" pitchFamily="2" charset="0"/>
                <a:cs typeface="NikoshBAN" panose="02000000000000000000" pitchFamily="2" charset="0"/>
              </a:rPr>
              <a:t>            (গ) হরহরির ডোবাই (ঘ)  নরহরি বোষ্টমির ডোবাই</a:t>
            </a:r>
          </a:p>
          <a:p>
            <a:r>
              <a:rPr lang="bn-IN" sz="3000" dirty="0">
                <a:latin typeface="NikoshBAN" panose="02000000000000000000" pitchFamily="2" charset="0"/>
                <a:cs typeface="NikoshBAN" panose="02000000000000000000" pitchFamily="2" charset="0"/>
              </a:rPr>
              <a:t>২। তারা দুই বন্ধুমিলে কিসের ভারে নুয়ে পড়েছিল? </a:t>
            </a:r>
          </a:p>
          <a:p>
            <a:r>
              <a:rPr lang="bn-IN" sz="3000" dirty="0">
                <a:latin typeface="NikoshBAN" panose="02000000000000000000" pitchFamily="2" charset="0"/>
                <a:cs typeface="NikoshBAN" panose="02000000000000000000" pitchFamily="2" charset="0"/>
              </a:rPr>
              <a:t>            (ক) লেবুর                   (খ) জামের</a:t>
            </a:r>
          </a:p>
          <a:p>
            <a:r>
              <a:rPr lang="bn-IN" sz="3000" dirty="0">
                <a:latin typeface="NikoshBAN" panose="02000000000000000000" pitchFamily="2" charset="0"/>
                <a:cs typeface="NikoshBAN" panose="02000000000000000000" pitchFamily="2" charset="0"/>
              </a:rPr>
              <a:t>            (গ) আমের                  (ঘ) নারকেলের </a:t>
            </a:r>
          </a:p>
          <a:p>
            <a:r>
              <a:rPr lang="bn-IN" sz="3000" dirty="0">
                <a:latin typeface="NikoshBAN" panose="02000000000000000000" pitchFamily="2" charset="0"/>
                <a:cs typeface="NikoshBAN" panose="02000000000000000000" pitchFamily="2" charset="0"/>
              </a:rPr>
              <a:t>৩। কোথায় ভুত ছিল ?</a:t>
            </a:r>
          </a:p>
          <a:p>
            <a:r>
              <a:rPr lang="bn-IN" sz="3000" dirty="0">
                <a:latin typeface="NikoshBAN" panose="02000000000000000000" pitchFamily="2" charset="0"/>
                <a:cs typeface="NikoshBAN" panose="02000000000000000000" pitchFamily="2" charset="0"/>
              </a:rPr>
              <a:t>           (ক) আমগাছে               (খ) তেতুল গাছে</a:t>
            </a:r>
          </a:p>
          <a:p>
            <a:r>
              <a:rPr lang="bn-IN" sz="3000" dirty="0">
                <a:latin typeface="NikoshBAN" panose="02000000000000000000" pitchFamily="2" charset="0"/>
                <a:cs typeface="NikoshBAN" panose="02000000000000000000" pitchFamily="2" charset="0"/>
              </a:rPr>
              <a:t>           (গ) জাম গাছে               (ঘ) কাঁঠাল গাছে  </a:t>
            </a:r>
            <a:endParaRPr lang="en-US" sz="3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7169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71725" y="1076325"/>
            <a:ext cx="4362450" cy="9525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1350" dirty="0"/>
              <a:t> </a:t>
            </a:r>
            <a:r>
              <a:rPr lang="bn-IN" sz="8625" dirty="0">
                <a:latin typeface="NikoshBAN" panose="02000000000000000000" pitchFamily="2" charset="0"/>
                <a:cs typeface="NikoshBAN" panose="02000000000000000000" pitchFamily="2" charset="0"/>
              </a:rPr>
              <a:t>সমাধান </a:t>
            </a:r>
            <a:endParaRPr lang="en-US" sz="4950" dirty="0"/>
          </a:p>
        </p:txBody>
      </p:sp>
      <p:sp>
        <p:nvSpPr>
          <p:cNvPr id="3" name="Rectangle 2"/>
          <p:cNvSpPr/>
          <p:nvPr/>
        </p:nvSpPr>
        <p:spPr>
          <a:xfrm>
            <a:off x="1019175" y="2171702"/>
            <a:ext cx="6191250" cy="34575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500" dirty="0">
                <a:latin typeface="NikoshBAN" panose="02000000000000000000" pitchFamily="2" charset="0"/>
                <a:cs typeface="NikoshBAN" panose="02000000000000000000" pitchFamily="2" charset="0"/>
              </a:rPr>
              <a:t> ১।     (ঘ)  </a:t>
            </a:r>
          </a:p>
          <a:p>
            <a:pPr algn="ctr"/>
            <a:r>
              <a:rPr lang="bn-IN" sz="4500" dirty="0">
                <a:latin typeface="NikoshBAN" panose="02000000000000000000" pitchFamily="2" charset="0"/>
                <a:cs typeface="NikoshBAN" panose="02000000000000000000" pitchFamily="2" charset="0"/>
              </a:rPr>
              <a:t>২।     (গ)</a:t>
            </a:r>
          </a:p>
          <a:p>
            <a:pPr algn="ctr"/>
            <a:r>
              <a:rPr lang="bn-IN" sz="4500" dirty="0">
                <a:latin typeface="NikoshBAN" panose="02000000000000000000" pitchFamily="2" charset="0"/>
                <a:cs typeface="NikoshBAN" panose="02000000000000000000" pitchFamily="2" charset="0"/>
              </a:rPr>
              <a:t>৩।    (খ) </a:t>
            </a:r>
            <a:endParaRPr lang="en-US" sz="45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659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85975" y="990600"/>
            <a:ext cx="3848100" cy="8763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950" dirty="0">
                <a:latin typeface="NikoshBAN" panose="02000000000000000000" pitchFamily="2" charset="0"/>
                <a:cs typeface="NikoshBAN" panose="02000000000000000000" pitchFamily="2" charset="0"/>
              </a:rPr>
              <a:t>জোড়ায় কাজ </a:t>
            </a:r>
            <a:endParaRPr lang="en-US" sz="495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61952" y="2095502"/>
            <a:ext cx="3781425" cy="383857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Rectangle 3"/>
          <p:cNvSpPr/>
          <p:nvPr/>
        </p:nvSpPr>
        <p:spPr>
          <a:xfrm>
            <a:off x="4619625" y="2095500"/>
            <a:ext cx="3676650" cy="36195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128468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9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0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76300" y="1181100"/>
            <a:ext cx="7524750" cy="40767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bn-IN" sz="2700" dirty="0">
                <a:latin typeface="NikoshBAN" panose="02000000000000000000" pitchFamily="2" charset="0"/>
                <a:cs typeface="NikoshBAN" panose="02000000000000000000" pitchFamily="2" charset="0"/>
              </a:rPr>
              <a:t>১। সেইবার কাপালীরা কেন সর্বশান্ত হয়েছিল ? বুঝিয়ে লিখ। </a:t>
            </a:r>
          </a:p>
          <a:p>
            <a:pPr algn="just"/>
            <a:r>
              <a:rPr lang="bn-IN" sz="2700" dirty="0">
                <a:latin typeface="NikoshBAN" panose="02000000000000000000" pitchFamily="2" charset="0"/>
                <a:cs typeface="NikoshBAN" panose="02000000000000000000" pitchFamily="2" charset="0"/>
              </a:rPr>
              <a:t>২। দরিদ্র লোকটি তার কোন পন্য বিক্রি করে কত নিয়ে আসছিল ?</a:t>
            </a:r>
            <a:endParaRPr lang="en-US" sz="27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990850" y="1457327"/>
            <a:ext cx="3352800" cy="847725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500" dirty="0">
                <a:latin typeface="NikoshBAN" panose="02000000000000000000" pitchFamily="2" charset="0"/>
                <a:cs typeface="NikoshBAN" panose="02000000000000000000" pitchFamily="2" charset="0"/>
              </a:rPr>
              <a:t>সময়ঃ ১০ মনিট </a:t>
            </a:r>
            <a:endParaRPr lang="en-US" sz="45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276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33425" y="990600"/>
            <a:ext cx="3886200" cy="104775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6000" dirty="0">
                <a:latin typeface="NikoshBAN" panose="02000000000000000000" pitchFamily="2" charset="0"/>
                <a:cs typeface="NikoshBAN" panose="02000000000000000000" pitchFamily="2" charset="0"/>
              </a:rPr>
              <a:t> দলীয় কাজঃ 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33425" y="2171700"/>
            <a:ext cx="3886200" cy="360045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Rectangle 3"/>
          <p:cNvSpPr/>
          <p:nvPr/>
        </p:nvSpPr>
        <p:spPr>
          <a:xfrm>
            <a:off x="5153025" y="2171702"/>
            <a:ext cx="3524250" cy="3648075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Rectangle 4"/>
          <p:cNvSpPr/>
          <p:nvPr/>
        </p:nvSpPr>
        <p:spPr>
          <a:xfrm>
            <a:off x="5153025" y="990602"/>
            <a:ext cx="3524250" cy="942975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700" dirty="0">
                <a:latin typeface="NikoshBAN" panose="02000000000000000000" pitchFamily="2" charset="0"/>
                <a:cs typeface="NikoshBAN" panose="02000000000000000000" pitchFamily="2" charset="0"/>
              </a:rPr>
              <a:t> সময়ঃ ১৫ মিনিট </a:t>
            </a:r>
            <a:endParaRPr lang="en-US" sz="27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6686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62050" y="1085852"/>
            <a:ext cx="6210300" cy="29051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bn-IN" sz="27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300" dirty="0">
                <a:latin typeface="NikoshBAN" panose="02000000000000000000" pitchFamily="2" charset="0"/>
                <a:cs typeface="NikoshBAN" panose="02000000000000000000" pitchFamily="2" charset="0"/>
              </a:rPr>
              <a:t>১। ‘পড়ে পাওয়া’গল্পের লেখকের বর্ণনা মতে পথিক তার কতটাকা হারিয়েছিল এবং কিভাবে তা পেল বর্ণনা কর। </a:t>
            </a:r>
            <a:endParaRPr lang="en-US" sz="33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8397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67027" y="1085852"/>
            <a:ext cx="2962275" cy="1171575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950" dirty="0">
                <a:latin typeface="NikoshBAN" panose="02000000000000000000" pitchFamily="2" charset="0"/>
                <a:cs typeface="NikoshBAN" panose="02000000000000000000" pitchFamily="2" charset="0"/>
              </a:rPr>
              <a:t>বাড়ীর কাজঃ </a:t>
            </a:r>
            <a:endParaRPr lang="en-US" sz="495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57300" y="2600327"/>
            <a:ext cx="5905500" cy="31146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bn-IN" sz="27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5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 ‘পড়ে পাওয়া’গল্পের বিধু সিধু নিধু তিনু ও বাদলদের চরিত্র থেকে আমরা কি শিক্ষা পায় তা আলোচনা কর । </a:t>
            </a:r>
            <a:endParaRPr lang="en-US" sz="405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3934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84000" b="-8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24150" y="1143000"/>
            <a:ext cx="3505200" cy="12382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1035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r>
              <a:rPr lang="bn-IN" sz="27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7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an 2"/>
          <p:cNvSpPr/>
          <p:nvPr/>
        </p:nvSpPr>
        <p:spPr>
          <a:xfrm>
            <a:off x="3138490" y="2886075"/>
            <a:ext cx="2676525" cy="3009900"/>
          </a:xfrm>
          <a:prstGeom prst="can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946152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accel="30000" fill="hold" grpId="0" nodeType="clickEffect" p14:presetBounceEnd="2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1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14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breeze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accel="3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breeze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</p:bldLst>
      </p:timing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343</TotalTime>
  <Words>314</Words>
  <Application>Microsoft Office PowerPoint</Application>
  <PresentationFormat>On-screen Show (4:3)</PresentationFormat>
  <Paragraphs>62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Calibri Light</vt:lpstr>
      <vt:lpstr>Nikosh</vt:lpstr>
      <vt:lpstr>NikoshBAN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 10</dc:creator>
  <cp:lastModifiedBy>Win 10</cp:lastModifiedBy>
  <cp:revision>65</cp:revision>
  <dcterms:created xsi:type="dcterms:W3CDTF">2024-04-17T04:41:20Z</dcterms:created>
  <dcterms:modified xsi:type="dcterms:W3CDTF">2024-04-20T04:00:27Z</dcterms:modified>
</cp:coreProperties>
</file>