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9" r:id="rId3"/>
    <p:sldId id="257" r:id="rId4"/>
    <p:sldId id="258" r:id="rId5"/>
    <p:sldId id="260" r:id="rId6"/>
    <p:sldId id="261" r:id="rId7"/>
    <p:sldId id="262" r:id="rId8"/>
    <p:sldId id="263" r:id="rId9"/>
    <p:sldId id="266" r:id="rId10"/>
    <p:sldId id="267" r:id="rId11"/>
    <p:sldId id="268" r:id="rId12"/>
    <p:sldId id="26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w nok" initials="rn" lastIdx="1" clrIdx="0">
    <p:extLst>
      <p:ext uri="{19B8F6BF-5375-455C-9EA6-DF929625EA0E}">
        <p15:presenceInfo xmlns:p15="http://schemas.microsoft.com/office/powerpoint/2012/main" userId="df1798b4a47b7a1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viewProps" Target="viewProps.xml" /><Relationship Id="rId2" Type="http://schemas.openxmlformats.org/officeDocument/2006/relationships/slide" Target="slides/slide1.xml" /><Relationship Id="rId16"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commentAuthors" Target="commentAuthors.xml" /><Relationship Id="rId10" Type="http://schemas.openxmlformats.org/officeDocument/2006/relationships/slide" Target="slides/slide9.xml" /><Relationship Id="rId19"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notesMaster" Target="notesMasters/notesMaster1.xml" /></Relationships>
</file>

<file path=ppt/comments/comment1.xml><?xml version="1.0" encoding="utf-8"?>
<p:cmLst xmlns:a="http://schemas.openxmlformats.org/drawingml/2006/main" xmlns:r="http://schemas.openxmlformats.org/officeDocument/2006/relationships" xmlns:p="http://schemas.openxmlformats.org/presentationml/2006/main">
  <p:cm authorId="1" dt="2024-04-20T20:30:33.491" idx="1">
    <p:pos x="10" y="10"/>
    <p:text>বদরের যুদ্ধ </p:text>
    <p:extLst>
      <p:ext uri="{C676402C-5697-4E1C-873F-D02D1690AC5C}">
        <p15:threadingInfo xmlns:p15="http://schemas.microsoft.com/office/powerpoint/2012/main" timeZoneBias="-3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7B6709-693C-8D49-BCB0-9F31FE346B7A}" type="datetimeFigureOut">
              <a:rPr lang="en-US" smtClean="0"/>
              <a:t>4/20/2024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067726-F7A0-AD4C-8F80-1F4BDD8DC3EE}" type="slidenum">
              <a:rPr lang="en-US" smtClean="0"/>
              <a:t>‹#›</a:t>
            </a:fld>
            <a:endParaRPr lang="en-US"/>
          </a:p>
        </p:txBody>
      </p:sp>
    </p:spTree>
    <p:extLst>
      <p:ext uri="{BB962C8B-B14F-4D97-AF65-F5344CB8AC3E}">
        <p14:creationId xmlns:p14="http://schemas.microsoft.com/office/powerpoint/2010/main" val="1702055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067726-F7A0-AD4C-8F80-1F4BDD8DC3EE}" type="slidenum">
              <a:rPr lang="en-US" smtClean="0"/>
              <a:t>1</a:t>
            </a:fld>
            <a:endParaRPr lang="en-US"/>
          </a:p>
        </p:txBody>
      </p:sp>
    </p:spTree>
    <p:extLst>
      <p:ext uri="{BB962C8B-B14F-4D97-AF65-F5344CB8AC3E}">
        <p14:creationId xmlns:p14="http://schemas.microsoft.com/office/powerpoint/2010/main" val="3866199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wheel spokes="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wheel spokes="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wheel spokes="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4/20/2024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transition spd="slow">
    <p:wheel spokes="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4/20/2024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wheel spokes="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4/20/2024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wheel spokes="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4/20/2024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wheel spokes="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4/20/2024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transition spd="slow">
    <p:wheel spokes="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wheel spokes="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wheel spokes="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transition spd="slow">
    <p:wheel spokes="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wheel spokes="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transition spd="slow">
    <p:wheel spokes="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wheel spokes="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4/20/2024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transition spd="slow">
    <p:wheel spokes="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transition spd="slow">
    <p:wheel spokes="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4/20/2024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ransition spd="slow">
    <p:wheel spokes="1"/>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1.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6.jpe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933536-67D3-7E23-426A-A8A636B277F3}"/>
              </a:ext>
            </a:extLst>
          </p:cNvPr>
          <p:cNvPicPr>
            <a:picLocks noChangeAspect="1"/>
          </p:cNvPicPr>
          <p:nvPr/>
        </p:nvPicPr>
        <p:blipFill>
          <a:blip r:embed="rId3"/>
          <a:stretch>
            <a:fillRect/>
          </a:stretch>
        </p:blipFill>
        <p:spPr>
          <a:xfrm>
            <a:off x="0" y="-203921"/>
            <a:ext cx="12192000" cy="7061921"/>
          </a:xfrm>
          <a:prstGeom prst="rect">
            <a:avLst/>
          </a:prstGeom>
        </p:spPr>
      </p:pic>
      <p:sp>
        <p:nvSpPr>
          <p:cNvPr id="2" name="Title 1">
            <a:extLst>
              <a:ext uri="{FF2B5EF4-FFF2-40B4-BE49-F238E27FC236}">
                <a16:creationId xmlns:a16="http://schemas.microsoft.com/office/drawing/2014/main" id="{683BE54E-D222-C8F2-9D0F-7572B3A4D8F6}"/>
              </a:ext>
            </a:extLst>
          </p:cNvPr>
          <p:cNvSpPr>
            <a:spLocks noGrp="1"/>
          </p:cNvSpPr>
          <p:nvPr>
            <p:ph type="ctrTitle"/>
          </p:nvPr>
        </p:nvSpPr>
        <p:spPr>
          <a:xfrm>
            <a:off x="1443567" y="738187"/>
            <a:ext cx="8700558" cy="5381625"/>
          </a:xfrm>
        </p:spPr>
        <p:txBody>
          <a:bodyPr anchor="ctr"/>
          <a:lstStyle/>
          <a:p>
            <a:pPr algn="ctr"/>
            <a:r>
              <a:rPr lang="en-GB" sz="9600" b="1" dirty="0" err="1">
                <a:solidFill>
                  <a:schemeClr val="accent2"/>
                </a:solidFill>
              </a:rPr>
              <a:t>স্বাগতম</a:t>
            </a:r>
            <a:endParaRPr lang="en-US" sz="9600" b="1" dirty="0">
              <a:solidFill>
                <a:schemeClr val="accent2"/>
              </a:solidFill>
            </a:endParaRPr>
          </a:p>
        </p:txBody>
      </p:sp>
    </p:spTree>
    <p:extLst>
      <p:ext uri="{BB962C8B-B14F-4D97-AF65-F5344CB8AC3E}">
        <p14:creationId xmlns:p14="http://schemas.microsoft.com/office/powerpoint/2010/main" val="476232983"/>
      </p:ext>
    </p:extLst>
  </p:cSld>
  <p:clrMapOvr>
    <a:masterClrMapping/>
  </p:clrMapOvr>
  <p:transition spd="slow">
    <p:wheel spokes="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2EFCF-E0C5-D753-D6D8-2BF04466F4DA}"/>
              </a:ext>
            </a:extLst>
          </p:cNvPr>
          <p:cNvSpPr>
            <a:spLocks noGrp="1"/>
          </p:cNvSpPr>
          <p:nvPr>
            <p:ph type="title"/>
          </p:nvPr>
        </p:nvSpPr>
        <p:spPr>
          <a:xfrm>
            <a:off x="-254000" y="1317625"/>
            <a:ext cx="8636000" cy="4968875"/>
          </a:xfrm>
        </p:spPr>
        <p:txBody>
          <a:bodyPr anchor="ctr">
            <a:normAutofit/>
          </a:bodyPr>
          <a:lstStyle/>
          <a:p>
            <a:pPr algn="ctr"/>
            <a:r>
              <a:rPr lang="en-GB" sz="4800" b="1" dirty="0" err="1">
                <a:solidFill>
                  <a:schemeClr val="accent5"/>
                </a:solidFill>
              </a:rPr>
              <a:t>শিক্ষক</a:t>
            </a:r>
            <a:r>
              <a:rPr lang="en-GB" sz="4800" b="1" dirty="0">
                <a:solidFill>
                  <a:schemeClr val="accent5"/>
                </a:solidFill>
              </a:rPr>
              <a:t>  </a:t>
            </a:r>
            <a:r>
              <a:rPr lang="en-GB" sz="4800" b="1" dirty="0" err="1">
                <a:solidFill>
                  <a:schemeClr val="accent5"/>
                </a:solidFill>
              </a:rPr>
              <a:t>পরিচিতিঃ</a:t>
            </a:r>
            <a:br>
              <a:rPr lang="en-GB" sz="4800" b="1" dirty="0"/>
            </a:br>
            <a:br>
              <a:rPr lang="en-GB" sz="4800" b="1" dirty="0">
                <a:solidFill>
                  <a:srgbClr val="7030A0"/>
                </a:solidFill>
              </a:rPr>
            </a:br>
            <a:r>
              <a:rPr lang="en-GB" sz="4800" b="1" dirty="0" err="1">
                <a:solidFill>
                  <a:srgbClr val="7030A0"/>
                </a:solidFill>
              </a:rPr>
              <a:t>মমতাজ</a:t>
            </a:r>
            <a:r>
              <a:rPr lang="en-GB" sz="4800" b="1" dirty="0">
                <a:solidFill>
                  <a:srgbClr val="7030A0"/>
                </a:solidFill>
              </a:rPr>
              <a:t> </a:t>
            </a:r>
            <a:r>
              <a:rPr lang="en-GB" sz="4800" b="1" dirty="0" err="1">
                <a:solidFill>
                  <a:srgbClr val="7030A0"/>
                </a:solidFill>
              </a:rPr>
              <a:t>বেগম</a:t>
            </a:r>
            <a:r>
              <a:rPr lang="en-GB" sz="4800" b="1" dirty="0">
                <a:solidFill>
                  <a:srgbClr val="7030A0"/>
                </a:solidFill>
              </a:rPr>
              <a:t> (</a:t>
            </a:r>
            <a:r>
              <a:rPr lang="en-GB" sz="4800" b="1" dirty="0" err="1">
                <a:solidFill>
                  <a:srgbClr val="7030A0"/>
                </a:solidFill>
              </a:rPr>
              <a:t>সহকারী</a:t>
            </a:r>
            <a:r>
              <a:rPr lang="en-GB" sz="4800" b="1" dirty="0">
                <a:solidFill>
                  <a:srgbClr val="7030A0"/>
                </a:solidFill>
              </a:rPr>
              <a:t> </a:t>
            </a:r>
            <a:r>
              <a:rPr lang="en-GB" sz="4800" b="1" dirty="0" err="1">
                <a:solidFill>
                  <a:srgbClr val="7030A0"/>
                </a:solidFill>
              </a:rPr>
              <a:t>অধ্যাপক</a:t>
            </a:r>
            <a:r>
              <a:rPr lang="en-GB" sz="4800" b="1" dirty="0">
                <a:solidFill>
                  <a:srgbClr val="7030A0"/>
                </a:solidFill>
              </a:rPr>
              <a:t>) </a:t>
            </a:r>
            <a:br>
              <a:rPr lang="en-GB" sz="4800" b="1" dirty="0">
                <a:solidFill>
                  <a:srgbClr val="7030A0"/>
                </a:solidFill>
              </a:rPr>
            </a:br>
            <a:br>
              <a:rPr lang="en-GB" sz="4800" b="1" dirty="0">
                <a:solidFill>
                  <a:srgbClr val="7030A0"/>
                </a:solidFill>
              </a:rPr>
            </a:br>
            <a:r>
              <a:rPr lang="en-GB" sz="4800" b="1" dirty="0" err="1">
                <a:solidFill>
                  <a:srgbClr val="7030A0"/>
                </a:solidFill>
              </a:rPr>
              <a:t>ধাপ</a:t>
            </a:r>
            <a:r>
              <a:rPr lang="en-GB" sz="4800" b="1" dirty="0">
                <a:solidFill>
                  <a:srgbClr val="7030A0"/>
                </a:solidFill>
              </a:rPr>
              <a:t> </a:t>
            </a:r>
            <a:r>
              <a:rPr lang="en-GB" sz="4800" b="1" dirty="0" err="1">
                <a:solidFill>
                  <a:srgbClr val="7030A0"/>
                </a:solidFill>
              </a:rPr>
              <a:t>সাতগাড়া</a:t>
            </a:r>
            <a:r>
              <a:rPr lang="en-GB" sz="4800" b="1" dirty="0">
                <a:solidFill>
                  <a:srgbClr val="7030A0"/>
                </a:solidFill>
              </a:rPr>
              <a:t> </a:t>
            </a:r>
            <a:r>
              <a:rPr lang="en-GB" sz="4800" b="1" dirty="0" err="1">
                <a:solidFill>
                  <a:srgbClr val="7030A0"/>
                </a:solidFill>
              </a:rPr>
              <a:t>বায়তুল</a:t>
            </a:r>
            <a:r>
              <a:rPr lang="en-GB" sz="4800" b="1" dirty="0">
                <a:solidFill>
                  <a:srgbClr val="7030A0"/>
                </a:solidFill>
              </a:rPr>
              <a:t> </a:t>
            </a:r>
            <a:r>
              <a:rPr lang="en-GB" sz="4800" b="1" dirty="0" err="1">
                <a:solidFill>
                  <a:srgbClr val="7030A0"/>
                </a:solidFill>
              </a:rPr>
              <a:t>মুকাররম</a:t>
            </a:r>
            <a:r>
              <a:rPr lang="en-GB" sz="4800" b="1" dirty="0">
                <a:solidFill>
                  <a:srgbClr val="7030A0"/>
                </a:solidFill>
              </a:rPr>
              <a:t> </a:t>
            </a:r>
            <a:r>
              <a:rPr lang="en-GB" sz="4800" b="1" dirty="0" err="1">
                <a:solidFill>
                  <a:srgbClr val="7030A0"/>
                </a:solidFill>
              </a:rPr>
              <a:t>মডেল</a:t>
            </a:r>
            <a:r>
              <a:rPr lang="en-GB" sz="4800" b="1" dirty="0">
                <a:solidFill>
                  <a:srgbClr val="7030A0"/>
                </a:solidFill>
              </a:rPr>
              <a:t> </a:t>
            </a:r>
            <a:r>
              <a:rPr lang="en-GB" sz="4800" b="1" dirty="0" err="1">
                <a:solidFill>
                  <a:srgbClr val="7030A0"/>
                </a:solidFill>
              </a:rPr>
              <a:t>কামিল</a:t>
            </a:r>
            <a:r>
              <a:rPr lang="en-GB" sz="4800" b="1" dirty="0">
                <a:solidFill>
                  <a:srgbClr val="7030A0"/>
                </a:solidFill>
              </a:rPr>
              <a:t> </a:t>
            </a:r>
            <a:r>
              <a:rPr lang="en-GB" sz="4800" b="1" dirty="0" err="1">
                <a:solidFill>
                  <a:srgbClr val="7030A0"/>
                </a:solidFill>
              </a:rPr>
              <a:t>মাদরাসা</a:t>
            </a:r>
            <a:r>
              <a:rPr lang="en-GB" sz="4800" b="1" dirty="0">
                <a:solidFill>
                  <a:srgbClr val="7030A0"/>
                </a:solidFill>
              </a:rPr>
              <a:t>, </a:t>
            </a:r>
            <a:r>
              <a:rPr lang="en-GB" sz="4800" b="1" dirty="0" err="1">
                <a:solidFill>
                  <a:srgbClr val="7030A0"/>
                </a:solidFill>
              </a:rPr>
              <a:t>রংপুর</a:t>
            </a:r>
            <a:r>
              <a:rPr lang="en-GB" sz="4800" b="1" dirty="0">
                <a:solidFill>
                  <a:srgbClr val="7030A0"/>
                </a:solidFill>
              </a:rPr>
              <a:t>। </a:t>
            </a:r>
            <a:br>
              <a:rPr lang="en-GB" sz="4800" dirty="0"/>
            </a:br>
            <a:br>
              <a:rPr lang="en-GB" sz="4800" dirty="0"/>
            </a:br>
            <a:endParaRPr lang="en-US" sz="4800" dirty="0"/>
          </a:p>
        </p:txBody>
      </p:sp>
      <p:pic>
        <p:nvPicPr>
          <p:cNvPr id="4" name="Picture 3">
            <a:extLst>
              <a:ext uri="{FF2B5EF4-FFF2-40B4-BE49-F238E27FC236}">
                <a16:creationId xmlns:a16="http://schemas.microsoft.com/office/drawing/2014/main" id="{387AC5F2-0188-9F3E-73AA-02F15FA70B2C}"/>
              </a:ext>
            </a:extLst>
          </p:cNvPr>
          <p:cNvPicPr>
            <a:picLocks noChangeAspect="1"/>
          </p:cNvPicPr>
          <p:nvPr/>
        </p:nvPicPr>
        <p:blipFill>
          <a:blip r:embed="rId2"/>
          <a:stretch>
            <a:fillRect/>
          </a:stretch>
        </p:blipFill>
        <p:spPr>
          <a:xfrm>
            <a:off x="7330546" y="1233434"/>
            <a:ext cx="2543705" cy="2948555"/>
          </a:xfrm>
          <a:prstGeom prst="rect">
            <a:avLst/>
          </a:prstGeom>
        </p:spPr>
      </p:pic>
    </p:spTree>
    <p:extLst>
      <p:ext uri="{BB962C8B-B14F-4D97-AF65-F5344CB8AC3E}">
        <p14:creationId xmlns:p14="http://schemas.microsoft.com/office/powerpoint/2010/main" val="816775822"/>
      </p:ext>
    </p:extLst>
  </p:cSld>
  <p:clrMapOvr>
    <a:masterClrMapping/>
  </p:clrMapOvr>
  <p:transition spd="slow">
    <p:wheel spokes="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5317F-3896-4348-1A29-6BE09EF9B706}"/>
              </a:ext>
            </a:extLst>
          </p:cNvPr>
          <p:cNvSpPr>
            <a:spLocks noGrp="1"/>
          </p:cNvSpPr>
          <p:nvPr>
            <p:ph type="title"/>
          </p:nvPr>
        </p:nvSpPr>
        <p:spPr>
          <a:xfrm>
            <a:off x="764646" y="457200"/>
            <a:ext cx="9228666" cy="3368675"/>
          </a:xfrm>
        </p:spPr>
        <p:txBody>
          <a:bodyPr anchor="ctr">
            <a:noAutofit/>
          </a:bodyPr>
          <a:lstStyle/>
          <a:p>
            <a:pPr algn="ctr"/>
            <a:r>
              <a:rPr lang="en-GB" sz="4400" b="1" dirty="0" err="1">
                <a:solidFill>
                  <a:schemeClr val="accent5"/>
                </a:solidFill>
              </a:rPr>
              <a:t>পাঠ</a:t>
            </a:r>
            <a:r>
              <a:rPr lang="en-GB" sz="4400" b="1" dirty="0">
                <a:solidFill>
                  <a:schemeClr val="accent5"/>
                </a:solidFill>
              </a:rPr>
              <a:t> </a:t>
            </a:r>
            <a:r>
              <a:rPr lang="en-GB" sz="4400" b="1" dirty="0" err="1">
                <a:solidFill>
                  <a:schemeClr val="accent5"/>
                </a:solidFill>
              </a:rPr>
              <a:t>পরিচিতিঃ</a:t>
            </a:r>
            <a:br>
              <a:rPr lang="en-GB" sz="4400" b="1" dirty="0">
                <a:solidFill>
                  <a:schemeClr val="tx1"/>
                </a:solidFill>
              </a:rPr>
            </a:br>
            <a:br>
              <a:rPr lang="en-GB" sz="4400" b="1" dirty="0">
                <a:solidFill>
                  <a:schemeClr val="tx1"/>
                </a:solidFill>
              </a:rPr>
            </a:br>
            <a:r>
              <a:rPr lang="en-GB" sz="4400" b="1" dirty="0" err="1">
                <a:solidFill>
                  <a:schemeClr val="accent5"/>
                </a:solidFill>
              </a:rPr>
              <a:t>শ্রেণিঃ</a:t>
            </a:r>
            <a:r>
              <a:rPr lang="en-GB" sz="4400" b="1" dirty="0">
                <a:solidFill>
                  <a:schemeClr val="tx1"/>
                </a:solidFill>
              </a:rPr>
              <a:t> </a:t>
            </a:r>
            <a:r>
              <a:rPr lang="en-GB" sz="4400" b="1" dirty="0" err="1">
                <a:solidFill>
                  <a:schemeClr val="tx1"/>
                </a:solidFill>
              </a:rPr>
              <a:t>আলিম</a:t>
            </a:r>
            <a:r>
              <a:rPr lang="en-GB" sz="4400" b="1" dirty="0">
                <a:solidFill>
                  <a:schemeClr val="tx1"/>
                </a:solidFill>
              </a:rPr>
              <a:t> ১ম </a:t>
            </a:r>
            <a:r>
              <a:rPr lang="en-GB" sz="4400" b="1" dirty="0" err="1">
                <a:solidFill>
                  <a:schemeClr val="tx1"/>
                </a:solidFill>
              </a:rPr>
              <a:t>বর্ষ</a:t>
            </a:r>
            <a:br>
              <a:rPr lang="en-GB" sz="4400" b="1" dirty="0">
                <a:solidFill>
                  <a:schemeClr val="tx1"/>
                </a:solidFill>
              </a:rPr>
            </a:br>
            <a:r>
              <a:rPr lang="en-GB" sz="4400" b="1" dirty="0" err="1">
                <a:solidFill>
                  <a:schemeClr val="accent5"/>
                </a:solidFill>
              </a:rPr>
              <a:t>বিষয়ঃ</a:t>
            </a:r>
            <a:r>
              <a:rPr lang="en-GB" sz="4400" b="1" dirty="0">
                <a:solidFill>
                  <a:schemeClr val="tx1"/>
                </a:solidFill>
              </a:rPr>
              <a:t> </a:t>
            </a:r>
            <a:r>
              <a:rPr lang="en-GB" sz="4400" b="1" dirty="0" err="1">
                <a:solidFill>
                  <a:schemeClr val="tx1"/>
                </a:solidFill>
              </a:rPr>
              <a:t>ইসলামের</a:t>
            </a:r>
            <a:r>
              <a:rPr lang="en-GB" sz="4400" b="1" dirty="0">
                <a:solidFill>
                  <a:schemeClr val="tx1"/>
                </a:solidFill>
              </a:rPr>
              <a:t> </a:t>
            </a:r>
            <a:r>
              <a:rPr lang="en-GB" sz="4400" b="1" dirty="0" err="1">
                <a:solidFill>
                  <a:schemeClr val="tx1"/>
                </a:solidFill>
              </a:rPr>
              <a:t>ইতিহাস</a:t>
            </a:r>
            <a:endParaRPr lang="en-US" sz="4400" b="1" dirty="0">
              <a:solidFill>
                <a:schemeClr val="tx1"/>
              </a:solidFill>
            </a:endParaRPr>
          </a:p>
        </p:txBody>
      </p:sp>
      <p:sp>
        <p:nvSpPr>
          <p:cNvPr id="3" name="Content Placeholder 2">
            <a:extLst>
              <a:ext uri="{FF2B5EF4-FFF2-40B4-BE49-F238E27FC236}">
                <a16:creationId xmlns:a16="http://schemas.microsoft.com/office/drawing/2014/main" id="{A6AE6EF2-B824-CB98-2B17-8F66F21D6449}"/>
              </a:ext>
            </a:extLst>
          </p:cNvPr>
          <p:cNvSpPr>
            <a:spLocks noGrp="1"/>
          </p:cNvSpPr>
          <p:nvPr>
            <p:ph idx="1"/>
          </p:nvPr>
        </p:nvSpPr>
        <p:spPr>
          <a:xfrm>
            <a:off x="407459" y="3825875"/>
            <a:ext cx="9943041" cy="2714625"/>
          </a:xfrm>
        </p:spPr>
        <p:txBody>
          <a:bodyPr anchor="ctr">
            <a:normAutofit/>
          </a:bodyPr>
          <a:lstStyle/>
          <a:p>
            <a:pPr marL="0" indent="0" algn="ctr">
              <a:buNone/>
            </a:pPr>
            <a:r>
              <a:rPr lang="en-GB" sz="4800" b="1" dirty="0" err="1">
                <a:solidFill>
                  <a:schemeClr val="accent5"/>
                </a:solidFill>
              </a:rPr>
              <a:t>শিরোনামঃ</a:t>
            </a:r>
            <a:r>
              <a:rPr lang="en-GB" sz="4000" b="1" dirty="0">
                <a:solidFill>
                  <a:schemeClr val="tx1"/>
                </a:solidFill>
              </a:rPr>
              <a:t> </a:t>
            </a:r>
            <a:r>
              <a:rPr lang="en-GB" sz="4800" b="1" dirty="0" err="1">
                <a:solidFill>
                  <a:schemeClr val="tx1"/>
                </a:solidFill>
              </a:rPr>
              <a:t>বদরের</a:t>
            </a:r>
            <a:r>
              <a:rPr lang="en-GB" sz="4800" b="1" dirty="0">
                <a:solidFill>
                  <a:schemeClr val="tx1"/>
                </a:solidFill>
              </a:rPr>
              <a:t> </a:t>
            </a:r>
            <a:r>
              <a:rPr lang="en-GB" sz="4800" b="1" dirty="0" err="1">
                <a:solidFill>
                  <a:schemeClr val="tx1"/>
                </a:solidFill>
              </a:rPr>
              <a:t>যুদ্ধ</a:t>
            </a:r>
            <a:endParaRPr lang="en-US" sz="4800" b="1" dirty="0">
              <a:solidFill>
                <a:schemeClr val="tx1"/>
              </a:solidFill>
            </a:endParaRPr>
          </a:p>
        </p:txBody>
      </p:sp>
    </p:spTree>
    <p:extLst>
      <p:ext uri="{BB962C8B-B14F-4D97-AF65-F5344CB8AC3E}">
        <p14:creationId xmlns:p14="http://schemas.microsoft.com/office/powerpoint/2010/main" val="1543402493"/>
      </p:ext>
    </p:extLst>
  </p:cSld>
  <p:clrMapOvr>
    <a:masterClrMapping/>
  </p:clrMapOvr>
  <p:transition spd="slow">
    <p:wheel spokes="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D06F1-6F23-8CD1-F6F4-EB1411F66FCC}"/>
              </a:ext>
            </a:extLst>
          </p:cNvPr>
          <p:cNvSpPr>
            <a:spLocks noGrp="1"/>
          </p:cNvSpPr>
          <p:nvPr>
            <p:ph type="title"/>
          </p:nvPr>
        </p:nvSpPr>
        <p:spPr>
          <a:xfrm>
            <a:off x="158750" y="0"/>
            <a:ext cx="10826750" cy="6334125"/>
          </a:xfrm>
        </p:spPr>
        <p:txBody>
          <a:bodyPr>
            <a:normAutofit fontScale="90000"/>
          </a:bodyPr>
          <a:lstStyle/>
          <a:p>
            <a:r>
              <a:rPr lang="en-GB" sz="4000" b="1" dirty="0" err="1">
                <a:solidFill>
                  <a:schemeClr val="accent5"/>
                </a:solidFill>
              </a:rPr>
              <a:t>শিখনফলঃ</a:t>
            </a:r>
            <a:r>
              <a:rPr lang="en-GB" sz="4000" b="1" dirty="0"/>
              <a:t> </a:t>
            </a:r>
            <a:br>
              <a:rPr lang="en-GB" sz="4000" b="1" dirty="0"/>
            </a:br>
            <a:br>
              <a:rPr lang="en-GB" sz="4000" b="1" dirty="0">
                <a:solidFill>
                  <a:schemeClr val="tx1"/>
                </a:solidFill>
              </a:rPr>
            </a:br>
            <a:r>
              <a:rPr lang="en-GB" sz="4000" b="1" dirty="0" err="1">
                <a:solidFill>
                  <a:schemeClr val="tx1"/>
                </a:solidFill>
              </a:rPr>
              <a:t>এই</a:t>
            </a:r>
            <a:r>
              <a:rPr lang="en-GB" sz="4000" b="1" dirty="0">
                <a:solidFill>
                  <a:schemeClr val="tx1"/>
                </a:solidFill>
              </a:rPr>
              <a:t> </a:t>
            </a:r>
            <a:r>
              <a:rPr lang="en-GB" sz="4000" b="1" dirty="0" err="1">
                <a:solidFill>
                  <a:schemeClr val="tx1"/>
                </a:solidFill>
              </a:rPr>
              <a:t>পাঠ</a:t>
            </a:r>
            <a:r>
              <a:rPr lang="en-GB" sz="4000" b="1" dirty="0">
                <a:solidFill>
                  <a:schemeClr val="tx1"/>
                </a:solidFill>
              </a:rPr>
              <a:t> </a:t>
            </a:r>
            <a:r>
              <a:rPr lang="en-GB" sz="4000" b="1" dirty="0" err="1">
                <a:solidFill>
                  <a:schemeClr val="tx1"/>
                </a:solidFill>
              </a:rPr>
              <a:t>শেষে</a:t>
            </a:r>
            <a:r>
              <a:rPr lang="en-GB" sz="4000" b="1" dirty="0">
                <a:solidFill>
                  <a:schemeClr val="tx1"/>
                </a:solidFill>
              </a:rPr>
              <a:t> </a:t>
            </a:r>
            <a:r>
              <a:rPr lang="en-GB" sz="4000" b="1" dirty="0" err="1">
                <a:solidFill>
                  <a:schemeClr val="tx1"/>
                </a:solidFill>
              </a:rPr>
              <a:t>শিক্ষার্থীরা</a:t>
            </a:r>
            <a:r>
              <a:rPr lang="en-GB" sz="4000" b="1" dirty="0">
                <a:solidFill>
                  <a:schemeClr val="tx1"/>
                </a:solidFill>
              </a:rPr>
              <a:t>-</a:t>
            </a:r>
            <a:br>
              <a:rPr lang="en-GB" sz="4000" b="1" dirty="0">
                <a:solidFill>
                  <a:schemeClr val="tx1"/>
                </a:solidFill>
              </a:rPr>
            </a:br>
            <a:br>
              <a:rPr lang="en-GB" sz="4000" b="1" dirty="0">
                <a:solidFill>
                  <a:schemeClr val="tx1"/>
                </a:solidFill>
              </a:rPr>
            </a:br>
            <a:r>
              <a:rPr lang="en-GB" sz="4000" b="1" dirty="0">
                <a:solidFill>
                  <a:schemeClr val="tx1"/>
                </a:solidFill>
              </a:rPr>
              <a:t>(১)</a:t>
            </a:r>
            <a:r>
              <a:rPr lang="en-GB" sz="4000" b="1" dirty="0" err="1">
                <a:solidFill>
                  <a:schemeClr val="tx1"/>
                </a:solidFill>
              </a:rPr>
              <a:t>বদরের</a:t>
            </a:r>
            <a:r>
              <a:rPr lang="en-GB" sz="4000" b="1" dirty="0">
                <a:solidFill>
                  <a:schemeClr val="tx1"/>
                </a:solidFill>
              </a:rPr>
              <a:t> </a:t>
            </a:r>
            <a:r>
              <a:rPr lang="en-GB" sz="4000" b="1" dirty="0" err="1">
                <a:solidFill>
                  <a:schemeClr val="tx1"/>
                </a:solidFill>
              </a:rPr>
              <a:t>যুদ্ধ</a:t>
            </a:r>
            <a:r>
              <a:rPr lang="en-GB" sz="4000" b="1" dirty="0">
                <a:solidFill>
                  <a:schemeClr val="tx1"/>
                </a:solidFill>
              </a:rPr>
              <a:t> </a:t>
            </a:r>
            <a:r>
              <a:rPr lang="en-GB" sz="4000" b="1" dirty="0" err="1">
                <a:solidFill>
                  <a:schemeClr val="tx1"/>
                </a:solidFill>
              </a:rPr>
              <a:t>কত</a:t>
            </a:r>
            <a:r>
              <a:rPr lang="en-GB" sz="4000" b="1" dirty="0">
                <a:solidFill>
                  <a:schemeClr val="tx1"/>
                </a:solidFill>
              </a:rPr>
              <a:t> </a:t>
            </a:r>
            <a:r>
              <a:rPr lang="en-GB" sz="4000" b="1" dirty="0" err="1">
                <a:solidFill>
                  <a:schemeClr val="tx1"/>
                </a:solidFill>
              </a:rPr>
              <a:t>খ্রীষ্টাব্দে</a:t>
            </a:r>
            <a:r>
              <a:rPr lang="en-GB" sz="4000" b="1" dirty="0">
                <a:solidFill>
                  <a:schemeClr val="tx1"/>
                </a:solidFill>
              </a:rPr>
              <a:t> </a:t>
            </a:r>
            <a:r>
              <a:rPr lang="en-GB" sz="4000" b="1" dirty="0" err="1">
                <a:solidFill>
                  <a:schemeClr val="tx1"/>
                </a:solidFill>
              </a:rPr>
              <a:t>সংঘটিত</a:t>
            </a:r>
            <a:r>
              <a:rPr lang="en-GB" sz="4000" b="1" dirty="0">
                <a:solidFill>
                  <a:schemeClr val="tx1"/>
                </a:solidFill>
              </a:rPr>
              <a:t> </a:t>
            </a:r>
            <a:r>
              <a:rPr lang="en-GB" sz="4000" b="1" dirty="0" err="1">
                <a:solidFill>
                  <a:schemeClr val="tx1"/>
                </a:solidFill>
              </a:rPr>
              <a:t>হয়েছিল</a:t>
            </a:r>
            <a:r>
              <a:rPr lang="en-GB" sz="4000" b="1" dirty="0">
                <a:solidFill>
                  <a:schemeClr val="tx1"/>
                </a:solidFill>
              </a:rPr>
              <a:t> </a:t>
            </a:r>
            <a:r>
              <a:rPr lang="en-GB" sz="4000" b="1" dirty="0" err="1">
                <a:solidFill>
                  <a:schemeClr val="tx1"/>
                </a:solidFill>
              </a:rPr>
              <a:t>তা</a:t>
            </a:r>
            <a:r>
              <a:rPr lang="en-GB" sz="4000" b="1" dirty="0">
                <a:solidFill>
                  <a:schemeClr val="tx1"/>
                </a:solidFill>
              </a:rPr>
              <a:t> </a:t>
            </a:r>
            <a:r>
              <a:rPr lang="en-GB" sz="4000" b="1" dirty="0" err="1">
                <a:solidFill>
                  <a:schemeClr val="tx1"/>
                </a:solidFill>
              </a:rPr>
              <a:t>জানতে</a:t>
            </a:r>
            <a:r>
              <a:rPr lang="en-GB" sz="4000" b="1" dirty="0">
                <a:solidFill>
                  <a:schemeClr val="tx1"/>
                </a:solidFill>
              </a:rPr>
              <a:t> </a:t>
            </a:r>
            <a:r>
              <a:rPr lang="en-GB" sz="4000" b="1" dirty="0" err="1">
                <a:solidFill>
                  <a:schemeClr val="tx1"/>
                </a:solidFill>
              </a:rPr>
              <a:t>পারবে</a:t>
            </a:r>
            <a:r>
              <a:rPr lang="en-GB" sz="4000" b="1" dirty="0">
                <a:solidFill>
                  <a:schemeClr val="tx1"/>
                </a:solidFill>
              </a:rPr>
              <a:t>,</a:t>
            </a:r>
            <a:br>
              <a:rPr lang="en-GB" sz="4000" b="1" dirty="0">
                <a:solidFill>
                  <a:schemeClr val="tx1"/>
                </a:solidFill>
              </a:rPr>
            </a:br>
            <a:br>
              <a:rPr lang="en-GB" sz="4000" b="1" dirty="0">
                <a:solidFill>
                  <a:schemeClr val="tx1"/>
                </a:solidFill>
              </a:rPr>
            </a:br>
            <a:r>
              <a:rPr lang="en-GB" sz="4000" b="1" dirty="0">
                <a:solidFill>
                  <a:schemeClr val="tx1"/>
                </a:solidFill>
              </a:rPr>
              <a:t>(২)</a:t>
            </a:r>
            <a:r>
              <a:rPr lang="en-GB" sz="4000" b="1" dirty="0" err="1">
                <a:solidFill>
                  <a:schemeClr val="tx1"/>
                </a:solidFill>
              </a:rPr>
              <a:t>বদরেরযুদ্ধে</a:t>
            </a:r>
            <a:r>
              <a:rPr lang="en-GB" sz="4000" b="1" dirty="0">
                <a:solidFill>
                  <a:schemeClr val="tx1"/>
                </a:solidFill>
              </a:rPr>
              <a:t> </a:t>
            </a:r>
            <a:r>
              <a:rPr lang="en-GB" sz="4000" b="1" dirty="0" err="1">
                <a:solidFill>
                  <a:schemeClr val="tx1"/>
                </a:solidFill>
              </a:rPr>
              <a:t>মুসলমানদের</a:t>
            </a:r>
            <a:r>
              <a:rPr lang="en-GB" sz="4000" b="1" dirty="0">
                <a:solidFill>
                  <a:schemeClr val="tx1"/>
                </a:solidFill>
              </a:rPr>
              <a:t> </a:t>
            </a:r>
            <a:r>
              <a:rPr lang="en-GB" sz="4000" b="1" dirty="0" err="1">
                <a:solidFill>
                  <a:schemeClr val="tx1"/>
                </a:solidFill>
              </a:rPr>
              <a:t>সৈন্য</a:t>
            </a:r>
            <a:r>
              <a:rPr lang="en-GB" sz="4000" b="1" dirty="0">
                <a:solidFill>
                  <a:schemeClr val="tx1"/>
                </a:solidFill>
              </a:rPr>
              <a:t> </a:t>
            </a:r>
            <a:r>
              <a:rPr lang="en-GB" sz="4000" b="1" dirty="0" err="1">
                <a:solidFill>
                  <a:schemeClr val="tx1"/>
                </a:solidFill>
              </a:rPr>
              <a:t>সংখ্যা</a:t>
            </a:r>
            <a:r>
              <a:rPr lang="en-GB" sz="4000" b="1" dirty="0">
                <a:solidFill>
                  <a:schemeClr val="tx1"/>
                </a:solidFill>
              </a:rPr>
              <a:t> </a:t>
            </a:r>
            <a:r>
              <a:rPr lang="en-GB" sz="4000" b="1" dirty="0" err="1">
                <a:solidFill>
                  <a:schemeClr val="tx1"/>
                </a:solidFill>
              </a:rPr>
              <a:t>কত</a:t>
            </a:r>
            <a:r>
              <a:rPr lang="en-GB" sz="4000" b="1" dirty="0">
                <a:solidFill>
                  <a:schemeClr val="tx1"/>
                </a:solidFill>
              </a:rPr>
              <a:t> </a:t>
            </a:r>
            <a:r>
              <a:rPr lang="en-GB" sz="4000" b="1" dirty="0" err="1">
                <a:solidFill>
                  <a:schemeClr val="tx1"/>
                </a:solidFill>
              </a:rPr>
              <a:t>ছিল</a:t>
            </a:r>
            <a:r>
              <a:rPr lang="en-GB" sz="4000" b="1" dirty="0">
                <a:solidFill>
                  <a:schemeClr val="tx1"/>
                </a:solidFill>
              </a:rPr>
              <a:t> </a:t>
            </a:r>
            <a:r>
              <a:rPr lang="en-GB" sz="4000" b="1" dirty="0" err="1">
                <a:solidFill>
                  <a:schemeClr val="tx1"/>
                </a:solidFill>
              </a:rPr>
              <a:t>তা</a:t>
            </a:r>
            <a:r>
              <a:rPr lang="en-GB" sz="4000" b="1" dirty="0">
                <a:solidFill>
                  <a:schemeClr val="tx1"/>
                </a:solidFill>
              </a:rPr>
              <a:t> </a:t>
            </a:r>
            <a:r>
              <a:rPr lang="en-GB" sz="4000" b="1" dirty="0" err="1">
                <a:solidFill>
                  <a:schemeClr val="tx1"/>
                </a:solidFill>
              </a:rPr>
              <a:t>জানতে</a:t>
            </a:r>
            <a:r>
              <a:rPr lang="en-GB" sz="4000" b="1" dirty="0">
                <a:solidFill>
                  <a:schemeClr val="tx1"/>
                </a:solidFill>
              </a:rPr>
              <a:t> </a:t>
            </a:r>
            <a:r>
              <a:rPr lang="en-GB" sz="4000" b="1" dirty="0" err="1">
                <a:solidFill>
                  <a:schemeClr val="tx1"/>
                </a:solidFill>
              </a:rPr>
              <a:t>পারবে</a:t>
            </a:r>
            <a:r>
              <a:rPr lang="en-GB" sz="4000" b="1" dirty="0">
                <a:solidFill>
                  <a:schemeClr val="tx1"/>
                </a:solidFill>
              </a:rPr>
              <a:t>,</a:t>
            </a:r>
            <a:br>
              <a:rPr lang="en-GB" sz="4000" b="1" dirty="0">
                <a:solidFill>
                  <a:schemeClr val="tx1"/>
                </a:solidFill>
              </a:rPr>
            </a:br>
            <a:br>
              <a:rPr lang="en-GB" sz="4000" b="1" dirty="0">
                <a:solidFill>
                  <a:schemeClr val="tx1"/>
                </a:solidFill>
              </a:rPr>
            </a:br>
            <a:r>
              <a:rPr lang="en-GB" sz="4000" b="1" dirty="0">
                <a:solidFill>
                  <a:schemeClr val="tx1"/>
                </a:solidFill>
              </a:rPr>
              <a:t>(৩)</a:t>
            </a:r>
            <a:r>
              <a:rPr lang="en-GB" sz="4000" b="1" dirty="0" err="1">
                <a:solidFill>
                  <a:schemeClr val="tx1"/>
                </a:solidFill>
              </a:rPr>
              <a:t>বদরের</a:t>
            </a:r>
            <a:r>
              <a:rPr lang="en-GB" sz="4000" b="1" dirty="0">
                <a:solidFill>
                  <a:schemeClr val="tx1"/>
                </a:solidFill>
              </a:rPr>
              <a:t> </a:t>
            </a:r>
            <a:r>
              <a:rPr lang="en-GB" sz="4000" b="1" dirty="0" err="1">
                <a:solidFill>
                  <a:schemeClr val="tx1"/>
                </a:solidFill>
              </a:rPr>
              <a:t>যুদ্ধের</a:t>
            </a:r>
            <a:r>
              <a:rPr lang="en-GB" sz="4000" b="1" dirty="0">
                <a:solidFill>
                  <a:schemeClr val="tx1"/>
                </a:solidFill>
              </a:rPr>
              <a:t> </a:t>
            </a:r>
            <a:r>
              <a:rPr lang="en-GB" sz="4000" b="1" dirty="0" err="1">
                <a:solidFill>
                  <a:schemeClr val="tx1"/>
                </a:solidFill>
              </a:rPr>
              <a:t>ফলাফল</a:t>
            </a:r>
            <a:r>
              <a:rPr lang="en-GB" sz="4000" b="1" dirty="0">
                <a:solidFill>
                  <a:schemeClr val="tx1"/>
                </a:solidFill>
              </a:rPr>
              <a:t> </a:t>
            </a:r>
            <a:r>
              <a:rPr lang="en-GB" sz="4000" b="1" dirty="0" err="1">
                <a:solidFill>
                  <a:schemeClr val="tx1"/>
                </a:solidFill>
              </a:rPr>
              <a:t>সম্বন্ধে</a:t>
            </a:r>
            <a:r>
              <a:rPr lang="en-GB" sz="4000" b="1" dirty="0">
                <a:solidFill>
                  <a:schemeClr val="tx1"/>
                </a:solidFill>
              </a:rPr>
              <a:t> </a:t>
            </a:r>
            <a:r>
              <a:rPr lang="en-GB" sz="4000" b="1" dirty="0" err="1">
                <a:solidFill>
                  <a:schemeClr val="tx1"/>
                </a:solidFill>
              </a:rPr>
              <a:t>জানতে</a:t>
            </a:r>
            <a:r>
              <a:rPr lang="en-GB" sz="4000" b="1" dirty="0">
                <a:solidFill>
                  <a:schemeClr val="tx1"/>
                </a:solidFill>
              </a:rPr>
              <a:t> </a:t>
            </a:r>
            <a:r>
              <a:rPr lang="en-GB" sz="4000" b="1" dirty="0" err="1">
                <a:solidFill>
                  <a:schemeClr val="tx1"/>
                </a:solidFill>
              </a:rPr>
              <a:t>পারবে</a:t>
            </a:r>
            <a:r>
              <a:rPr lang="en-GB" sz="4000" b="1" dirty="0">
                <a:solidFill>
                  <a:schemeClr val="tx1"/>
                </a:solidFill>
              </a:rPr>
              <a:t>। </a:t>
            </a:r>
            <a:endParaRPr lang="en-US" sz="4000" b="1" dirty="0">
              <a:solidFill>
                <a:schemeClr val="tx1"/>
              </a:solidFill>
            </a:endParaRPr>
          </a:p>
        </p:txBody>
      </p:sp>
    </p:spTree>
    <p:extLst>
      <p:ext uri="{BB962C8B-B14F-4D97-AF65-F5344CB8AC3E}">
        <p14:creationId xmlns:p14="http://schemas.microsoft.com/office/powerpoint/2010/main" val="2748402065"/>
      </p:ext>
    </p:extLst>
  </p:cSld>
  <p:clrMapOvr>
    <a:masterClrMapping/>
  </p:clrMapOvr>
  <p:transition spd="slow">
    <p:wheel spokes="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83A61-F7DE-CB99-55A1-70E9F2EC14FF}"/>
              </a:ext>
            </a:extLst>
          </p:cNvPr>
          <p:cNvSpPr>
            <a:spLocks noGrp="1"/>
          </p:cNvSpPr>
          <p:nvPr>
            <p:ph type="title"/>
          </p:nvPr>
        </p:nvSpPr>
        <p:spPr>
          <a:xfrm>
            <a:off x="0" y="244474"/>
            <a:ext cx="9911291" cy="1438275"/>
          </a:xfrm>
        </p:spPr>
        <p:txBody>
          <a:bodyPr anchor="ctr">
            <a:noAutofit/>
          </a:bodyPr>
          <a:lstStyle/>
          <a:p>
            <a:pPr algn="ctr"/>
            <a:r>
              <a:rPr lang="en-GB" sz="4000" b="1" dirty="0" err="1">
                <a:solidFill>
                  <a:schemeClr val="tx1"/>
                </a:solidFill>
              </a:rPr>
              <a:t>বদরের</a:t>
            </a:r>
            <a:r>
              <a:rPr lang="en-GB" sz="4000" b="1" dirty="0">
                <a:solidFill>
                  <a:schemeClr val="tx1"/>
                </a:solidFill>
              </a:rPr>
              <a:t> </a:t>
            </a:r>
            <a:r>
              <a:rPr lang="en-GB" sz="4000" b="1" dirty="0" err="1">
                <a:solidFill>
                  <a:schemeClr val="tx1"/>
                </a:solidFill>
              </a:rPr>
              <a:t>যুদ্ধ</a:t>
            </a:r>
            <a:r>
              <a:rPr lang="en-GB" sz="4000" b="1" dirty="0">
                <a:solidFill>
                  <a:schemeClr val="tx1"/>
                </a:solidFill>
              </a:rPr>
              <a:t> ৬২৪ </a:t>
            </a:r>
            <a:r>
              <a:rPr lang="en-GB" sz="4000" b="1" dirty="0" err="1">
                <a:solidFill>
                  <a:schemeClr val="tx1"/>
                </a:solidFill>
              </a:rPr>
              <a:t>খ্রীষ্টাব্দে</a:t>
            </a:r>
            <a:r>
              <a:rPr lang="en-GB" sz="4000" b="1" dirty="0">
                <a:solidFill>
                  <a:schemeClr val="tx1"/>
                </a:solidFill>
              </a:rPr>
              <a:t> </a:t>
            </a:r>
            <a:r>
              <a:rPr lang="en-GB" sz="4000" b="1" dirty="0" err="1">
                <a:solidFill>
                  <a:schemeClr val="tx1"/>
                </a:solidFill>
              </a:rPr>
              <a:t>মুসলমান</a:t>
            </a:r>
            <a:r>
              <a:rPr lang="en-GB" sz="4000" b="1" dirty="0">
                <a:solidFill>
                  <a:schemeClr val="tx1"/>
                </a:solidFill>
              </a:rPr>
              <a:t> ও </a:t>
            </a:r>
            <a:r>
              <a:rPr lang="en-GB" sz="4000" b="1" dirty="0" err="1">
                <a:solidFill>
                  <a:schemeClr val="tx1"/>
                </a:solidFill>
              </a:rPr>
              <a:t>কুরাইশদের</a:t>
            </a:r>
            <a:r>
              <a:rPr lang="en-GB" sz="4000" b="1" dirty="0">
                <a:solidFill>
                  <a:schemeClr val="tx1"/>
                </a:solidFill>
              </a:rPr>
              <a:t> </a:t>
            </a:r>
            <a:r>
              <a:rPr lang="en-GB" sz="4000" b="1" dirty="0" err="1">
                <a:solidFill>
                  <a:schemeClr val="tx1"/>
                </a:solidFill>
              </a:rPr>
              <a:t>মধ্যে</a:t>
            </a:r>
            <a:r>
              <a:rPr lang="en-GB" sz="4000" b="1" dirty="0">
                <a:solidFill>
                  <a:schemeClr val="tx1"/>
                </a:solidFill>
              </a:rPr>
              <a:t> </a:t>
            </a:r>
            <a:r>
              <a:rPr lang="en-GB" sz="4000" b="1" dirty="0" err="1">
                <a:solidFill>
                  <a:schemeClr val="tx1"/>
                </a:solidFill>
              </a:rPr>
              <a:t>সংঘটিত</a:t>
            </a:r>
            <a:r>
              <a:rPr lang="en-GB" sz="4000" b="1" dirty="0">
                <a:solidFill>
                  <a:schemeClr val="tx1"/>
                </a:solidFill>
              </a:rPr>
              <a:t> </a:t>
            </a:r>
            <a:r>
              <a:rPr lang="en-GB" sz="4000" b="1" dirty="0" err="1">
                <a:solidFill>
                  <a:schemeClr val="tx1"/>
                </a:solidFill>
              </a:rPr>
              <a:t>হয়েছিল</a:t>
            </a:r>
            <a:r>
              <a:rPr lang="en-GB" sz="4000" b="1" dirty="0">
                <a:solidFill>
                  <a:schemeClr val="tx1"/>
                </a:solidFill>
              </a:rPr>
              <a:t> </a:t>
            </a:r>
            <a:r>
              <a:rPr lang="en-GB" sz="4000" b="1" dirty="0" err="1">
                <a:solidFill>
                  <a:schemeClr val="tx1"/>
                </a:solidFill>
              </a:rPr>
              <a:t>বদর</a:t>
            </a:r>
            <a:r>
              <a:rPr lang="en-GB" sz="4000" b="1" dirty="0">
                <a:solidFill>
                  <a:schemeClr val="tx1"/>
                </a:solidFill>
              </a:rPr>
              <a:t> </a:t>
            </a:r>
            <a:r>
              <a:rPr lang="en-GB" sz="4000" b="1" dirty="0" err="1">
                <a:solidFill>
                  <a:schemeClr val="tx1"/>
                </a:solidFill>
              </a:rPr>
              <a:t>প্রান্তরে</a:t>
            </a:r>
            <a:r>
              <a:rPr lang="en-GB" sz="4000" b="1" dirty="0">
                <a:solidFill>
                  <a:schemeClr val="tx1"/>
                </a:solidFill>
              </a:rPr>
              <a:t>। </a:t>
            </a:r>
            <a:endParaRPr lang="en-US" sz="4000" b="1" dirty="0">
              <a:solidFill>
                <a:schemeClr val="tx1"/>
              </a:solidFill>
            </a:endParaRPr>
          </a:p>
        </p:txBody>
      </p:sp>
      <p:pic>
        <p:nvPicPr>
          <p:cNvPr id="4" name="Picture 3">
            <a:extLst>
              <a:ext uri="{FF2B5EF4-FFF2-40B4-BE49-F238E27FC236}">
                <a16:creationId xmlns:a16="http://schemas.microsoft.com/office/drawing/2014/main" id="{A1A6EC70-460C-8BEC-BC02-262F11C0D3F5}"/>
              </a:ext>
            </a:extLst>
          </p:cNvPr>
          <p:cNvPicPr>
            <a:picLocks noChangeAspect="1"/>
          </p:cNvPicPr>
          <p:nvPr/>
        </p:nvPicPr>
        <p:blipFill>
          <a:blip r:embed="rId2"/>
          <a:stretch>
            <a:fillRect/>
          </a:stretch>
        </p:blipFill>
        <p:spPr>
          <a:xfrm>
            <a:off x="891645" y="1904999"/>
            <a:ext cx="8839730" cy="4572000"/>
          </a:xfrm>
          <a:prstGeom prst="rect">
            <a:avLst/>
          </a:prstGeom>
        </p:spPr>
      </p:pic>
    </p:spTree>
    <p:extLst>
      <p:ext uri="{BB962C8B-B14F-4D97-AF65-F5344CB8AC3E}">
        <p14:creationId xmlns:p14="http://schemas.microsoft.com/office/powerpoint/2010/main" val="1700676898"/>
      </p:ext>
    </p:extLst>
  </p:cSld>
  <p:clrMapOvr>
    <a:masterClrMapping/>
  </p:clrMapOvr>
  <p:transition spd="slow">
    <p:wheel spokes="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8B204-0F31-D03C-19E9-1D832439F92C}"/>
              </a:ext>
            </a:extLst>
          </p:cNvPr>
          <p:cNvSpPr>
            <a:spLocks noGrp="1"/>
          </p:cNvSpPr>
          <p:nvPr>
            <p:ph type="title"/>
          </p:nvPr>
        </p:nvSpPr>
        <p:spPr>
          <a:xfrm>
            <a:off x="312209" y="0"/>
            <a:ext cx="9165166" cy="1968500"/>
          </a:xfrm>
        </p:spPr>
        <p:txBody>
          <a:bodyPr anchor="ctr">
            <a:normAutofit/>
          </a:bodyPr>
          <a:lstStyle/>
          <a:p>
            <a:pPr algn="ctr"/>
            <a:r>
              <a:rPr lang="en-GB" sz="4000" b="1" dirty="0" err="1">
                <a:solidFill>
                  <a:schemeClr val="tx1"/>
                </a:solidFill>
              </a:rPr>
              <a:t>বদরের</a:t>
            </a:r>
            <a:r>
              <a:rPr lang="en-GB" sz="4000" b="1" dirty="0">
                <a:solidFill>
                  <a:schemeClr val="tx1"/>
                </a:solidFill>
              </a:rPr>
              <a:t> </a:t>
            </a:r>
            <a:r>
              <a:rPr lang="en-GB" sz="4000" b="1" dirty="0" err="1">
                <a:solidFill>
                  <a:schemeClr val="tx1"/>
                </a:solidFill>
              </a:rPr>
              <a:t>যুদ্ধে</a:t>
            </a:r>
            <a:r>
              <a:rPr lang="en-GB" sz="4000" b="1" dirty="0">
                <a:solidFill>
                  <a:schemeClr val="tx1"/>
                </a:solidFill>
              </a:rPr>
              <a:t> </a:t>
            </a:r>
            <a:r>
              <a:rPr lang="en-GB" sz="4000" b="1" dirty="0" err="1">
                <a:solidFill>
                  <a:schemeClr val="tx1"/>
                </a:solidFill>
              </a:rPr>
              <a:t>মুসলমানদের</a:t>
            </a:r>
            <a:r>
              <a:rPr lang="en-GB" sz="4000" b="1" dirty="0">
                <a:solidFill>
                  <a:schemeClr val="tx1"/>
                </a:solidFill>
              </a:rPr>
              <a:t> </a:t>
            </a:r>
            <a:r>
              <a:rPr lang="en-GB" sz="4000" b="1" dirty="0" err="1">
                <a:solidFill>
                  <a:schemeClr val="tx1"/>
                </a:solidFill>
              </a:rPr>
              <a:t>সৈন্য</a:t>
            </a:r>
            <a:r>
              <a:rPr lang="en-GB" sz="4000" b="1" dirty="0">
                <a:solidFill>
                  <a:schemeClr val="tx1"/>
                </a:solidFill>
              </a:rPr>
              <a:t> </a:t>
            </a:r>
            <a:r>
              <a:rPr lang="en-GB" sz="4000" b="1" dirty="0" err="1">
                <a:solidFill>
                  <a:schemeClr val="tx1"/>
                </a:solidFill>
              </a:rPr>
              <a:t>সংখ্যা</a:t>
            </a:r>
            <a:r>
              <a:rPr lang="en-GB" sz="4000" b="1" dirty="0">
                <a:solidFill>
                  <a:schemeClr val="tx1"/>
                </a:solidFill>
              </a:rPr>
              <a:t> </a:t>
            </a:r>
            <a:r>
              <a:rPr lang="en-GB" sz="4000" b="1" dirty="0" err="1">
                <a:solidFill>
                  <a:schemeClr val="tx1"/>
                </a:solidFill>
              </a:rPr>
              <a:t>ছিল</a:t>
            </a:r>
            <a:r>
              <a:rPr lang="en-GB" sz="4000" b="1" dirty="0">
                <a:solidFill>
                  <a:schemeClr val="tx1"/>
                </a:solidFill>
              </a:rPr>
              <a:t> ৩১৩ </a:t>
            </a:r>
            <a:r>
              <a:rPr lang="en-GB" sz="4000" b="1" dirty="0" err="1">
                <a:solidFill>
                  <a:schemeClr val="tx1"/>
                </a:solidFill>
              </a:rPr>
              <a:t>জন</a:t>
            </a:r>
            <a:r>
              <a:rPr lang="en-GB" sz="4000" b="1" dirty="0">
                <a:solidFill>
                  <a:schemeClr val="tx1"/>
                </a:solidFill>
              </a:rPr>
              <a:t> </a:t>
            </a:r>
            <a:r>
              <a:rPr lang="en-GB" sz="4000" b="1" dirty="0" err="1">
                <a:solidFill>
                  <a:schemeClr val="tx1"/>
                </a:solidFill>
              </a:rPr>
              <a:t>এবং</a:t>
            </a:r>
            <a:r>
              <a:rPr lang="en-GB" sz="4000" b="1" dirty="0">
                <a:solidFill>
                  <a:schemeClr val="tx1"/>
                </a:solidFill>
              </a:rPr>
              <a:t> </a:t>
            </a:r>
            <a:r>
              <a:rPr lang="en-GB" sz="4000" b="1" dirty="0" err="1">
                <a:solidFill>
                  <a:schemeClr val="tx1"/>
                </a:solidFill>
              </a:rPr>
              <a:t>কুরাইশদের</a:t>
            </a:r>
            <a:r>
              <a:rPr lang="en-GB" sz="4000" b="1" dirty="0">
                <a:solidFill>
                  <a:schemeClr val="tx1"/>
                </a:solidFill>
              </a:rPr>
              <a:t> </a:t>
            </a:r>
            <a:r>
              <a:rPr lang="en-GB" sz="4000" b="1" dirty="0" err="1">
                <a:solidFill>
                  <a:schemeClr val="tx1"/>
                </a:solidFill>
              </a:rPr>
              <a:t>সৈন্য</a:t>
            </a:r>
            <a:r>
              <a:rPr lang="en-GB" sz="4000" b="1" dirty="0">
                <a:solidFill>
                  <a:schemeClr val="tx1"/>
                </a:solidFill>
              </a:rPr>
              <a:t> </a:t>
            </a:r>
            <a:r>
              <a:rPr lang="en-GB" sz="4000" b="1" dirty="0" err="1">
                <a:solidFill>
                  <a:schemeClr val="tx1"/>
                </a:solidFill>
              </a:rPr>
              <a:t>সংখ্যা</a:t>
            </a:r>
            <a:r>
              <a:rPr lang="en-GB" sz="4000" b="1" dirty="0">
                <a:solidFill>
                  <a:schemeClr val="tx1"/>
                </a:solidFill>
              </a:rPr>
              <a:t> </a:t>
            </a:r>
            <a:r>
              <a:rPr lang="en-GB" sz="4000" b="1" dirty="0" err="1">
                <a:solidFill>
                  <a:schemeClr val="tx1"/>
                </a:solidFill>
              </a:rPr>
              <a:t>ছিল</a:t>
            </a:r>
            <a:r>
              <a:rPr lang="en-GB" sz="4000" b="1" dirty="0">
                <a:solidFill>
                  <a:schemeClr val="tx1"/>
                </a:solidFill>
              </a:rPr>
              <a:t> ১০০০ </a:t>
            </a:r>
            <a:r>
              <a:rPr lang="en-GB" sz="4000" b="1" dirty="0" err="1">
                <a:solidFill>
                  <a:schemeClr val="tx1"/>
                </a:solidFill>
              </a:rPr>
              <a:t>জন</a:t>
            </a:r>
            <a:r>
              <a:rPr lang="en-GB" sz="4000" b="1" dirty="0">
                <a:solidFill>
                  <a:schemeClr val="tx1"/>
                </a:solidFill>
              </a:rPr>
              <a:t>। </a:t>
            </a:r>
            <a:endParaRPr lang="en-US" sz="4000" b="1" dirty="0">
              <a:solidFill>
                <a:schemeClr val="tx1"/>
              </a:solidFill>
            </a:endParaRPr>
          </a:p>
        </p:txBody>
      </p:sp>
      <p:pic>
        <p:nvPicPr>
          <p:cNvPr id="4" name="Picture 3">
            <a:extLst>
              <a:ext uri="{FF2B5EF4-FFF2-40B4-BE49-F238E27FC236}">
                <a16:creationId xmlns:a16="http://schemas.microsoft.com/office/drawing/2014/main" id="{DE844AA7-8D0D-E3DC-72E1-5D08876102DF}"/>
              </a:ext>
            </a:extLst>
          </p:cNvPr>
          <p:cNvPicPr>
            <a:picLocks noChangeAspect="1"/>
          </p:cNvPicPr>
          <p:nvPr/>
        </p:nvPicPr>
        <p:blipFill>
          <a:blip r:embed="rId2"/>
          <a:stretch>
            <a:fillRect/>
          </a:stretch>
        </p:blipFill>
        <p:spPr>
          <a:xfrm>
            <a:off x="312208" y="1968500"/>
            <a:ext cx="9165165" cy="4701886"/>
          </a:xfrm>
          <a:prstGeom prst="rect">
            <a:avLst/>
          </a:prstGeom>
        </p:spPr>
      </p:pic>
    </p:spTree>
    <p:extLst>
      <p:ext uri="{BB962C8B-B14F-4D97-AF65-F5344CB8AC3E}">
        <p14:creationId xmlns:p14="http://schemas.microsoft.com/office/powerpoint/2010/main" val="1671264451"/>
      </p:ext>
    </p:extLst>
  </p:cSld>
  <p:clrMapOvr>
    <a:masterClrMapping/>
  </p:clrMapOvr>
  <p:transition spd="slow">
    <p:wheel spokes="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85A6F-24E3-85AB-DA8D-6F0CDEB19A4F}"/>
              </a:ext>
            </a:extLst>
          </p:cNvPr>
          <p:cNvSpPr>
            <a:spLocks noGrp="1"/>
          </p:cNvSpPr>
          <p:nvPr>
            <p:ph type="title"/>
          </p:nvPr>
        </p:nvSpPr>
        <p:spPr>
          <a:xfrm>
            <a:off x="455082" y="1403349"/>
            <a:ext cx="10308168" cy="4192589"/>
          </a:xfrm>
        </p:spPr>
        <p:txBody>
          <a:bodyPr>
            <a:normAutofit/>
          </a:bodyPr>
          <a:lstStyle/>
          <a:p>
            <a:r>
              <a:rPr lang="en-GB" sz="4400" b="1" dirty="0" err="1">
                <a:solidFill>
                  <a:schemeClr val="accent5"/>
                </a:solidFill>
              </a:rPr>
              <a:t>বদরের</a:t>
            </a:r>
            <a:r>
              <a:rPr lang="en-GB" sz="4400" b="1" dirty="0">
                <a:solidFill>
                  <a:schemeClr val="accent5"/>
                </a:solidFill>
              </a:rPr>
              <a:t> </a:t>
            </a:r>
            <a:r>
              <a:rPr lang="en-GB" sz="4400" b="1" dirty="0" err="1">
                <a:solidFill>
                  <a:schemeClr val="accent5"/>
                </a:solidFill>
              </a:rPr>
              <a:t>যুদ্ধের</a:t>
            </a:r>
            <a:r>
              <a:rPr lang="en-GB" sz="4400" b="1" dirty="0">
                <a:solidFill>
                  <a:schemeClr val="accent5"/>
                </a:solidFill>
              </a:rPr>
              <a:t> </a:t>
            </a:r>
            <a:r>
              <a:rPr lang="en-GB" sz="4400" b="1" dirty="0" err="1">
                <a:solidFill>
                  <a:schemeClr val="accent5"/>
                </a:solidFill>
              </a:rPr>
              <a:t>ফলাফলঃ</a:t>
            </a:r>
            <a:r>
              <a:rPr lang="en-GB" sz="4400" b="1" dirty="0">
                <a:solidFill>
                  <a:schemeClr val="accent5"/>
                </a:solidFill>
              </a:rPr>
              <a:t> </a:t>
            </a:r>
            <a:br>
              <a:rPr lang="en-GB" dirty="0"/>
            </a:br>
            <a:br>
              <a:rPr lang="en-GB" dirty="0"/>
            </a:br>
            <a:r>
              <a:rPr lang="en-GB" sz="4400" b="1" dirty="0" err="1">
                <a:solidFill>
                  <a:schemeClr val="tx1"/>
                </a:solidFill>
              </a:rPr>
              <a:t>এই</a:t>
            </a:r>
            <a:r>
              <a:rPr lang="en-GB" sz="4400" b="1" dirty="0">
                <a:solidFill>
                  <a:schemeClr val="tx1"/>
                </a:solidFill>
              </a:rPr>
              <a:t> </a:t>
            </a:r>
            <a:r>
              <a:rPr lang="en-GB" sz="4400" b="1" dirty="0" err="1">
                <a:solidFill>
                  <a:schemeClr val="tx1"/>
                </a:solidFill>
              </a:rPr>
              <a:t>যুদ্ধে</a:t>
            </a:r>
            <a:r>
              <a:rPr lang="en-GB" sz="4400" b="1" dirty="0">
                <a:solidFill>
                  <a:schemeClr val="tx1"/>
                </a:solidFill>
              </a:rPr>
              <a:t> </a:t>
            </a:r>
            <a:r>
              <a:rPr lang="en-GB" sz="4400" b="1" dirty="0" err="1">
                <a:solidFill>
                  <a:schemeClr val="tx1"/>
                </a:solidFill>
              </a:rPr>
              <a:t>মুসলমানরা</a:t>
            </a:r>
            <a:r>
              <a:rPr lang="en-GB" sz="4400" b="1" dirty="0">
                <a:solidFill>
                  <a:schemeClr val="tx1"/>
                </a:solidFill>
              </a:rPr>
              <a:t> </a:t>
            </a:r>
            <a:r>
              <a:rPr lang="en-GB" sz="4400" b="1" dirty="0" err="1">
                <a:solidFill>
                  <a:schemeClr val="tx1"/>
                </a:solidFill>
              </a:rPr>
              <a:t>স্বল্প</a:t>
            </a:r>
            <a:r>
              <a:rPr lang="en-GB" sz="4400" b="1" dirty="0">
                <a:solidFill>
                  <a:schemeClr val="tx1"/>
                </a:solidFill>
              </a:rPr>
              <a:t> </a:t>
            </a:r>
            <a:r>
              <a:rPr lang="en-GB" sz="4400" b="1" dirty="0" err="1">
                <a:solidFill>
                  <a:schemeClr val="tx1"/>
                </a:solidFill>
              </a:rPr>
              <a:t>সংখ্যক</a:t>
            </a:r>
            <a:r>
              <a:rPr lang="en-GB" sz="4400" b="1" dirty="0">
                <a:solidFill>
                  <a:schemeClr val="tx1"/>
                </a:solidFill>
              </a:rPr>
              <a:t> </a:t>
            </a:r>
            <a:r>
              <a:rPr lang="en-GB" sz="4400" b="1" dirty="0" err="1">
                <a:solidFill>
                  <a:schemeClr val="tx1"/>
                </a:solidFill>
              </a:rPr>
              <a:t>সৈন্য</a:t>
            </a:r>
            <a:r>
              <a:rPr lang="en-GB" sz="4400" b="1" dirty="0">
                <a:solidFill>
                  <a:schemeClr val="tx1"/>
                </a:solidFill>
              </a:rPr>
              <a:t> </a:t>
            </a:r>
            <a:r>
              <a:rPr lang="en-GB" sz="4400" b="1" dirty="0" err="1">
                <a:solidFill>
                  <a:schemeClr val="tx1"/>
                </a:solidFill>
              </a:rPr>
              <a:t>নিয়েও</a:t>
            </a:r>
            <a:r>
              <a:rPr lang="en-GB" sz="4400" b="1" dirty="0">
                <a:solidFill>
                  <a:schemeClr val="tx1"/>
                </a:solidFill>
              </a:rPr>
              <a:t> </a:t>
            </a:r>
            <a:r>
              <a:rPr lang="en-GB" sz="4400" b="1" dirty="0" err="1">
                <a:solidFill>
                  <a:schemeClr val="tx1"/>
                </a:solidFill>
              </a:rPr>
              <a:t>আল্লাহর</a:t>
            </a:r>
            <a:r>
              <a:rPr lang="en-GB" sz="4400" b="1" dirty="0">
                <a:solidFill>
                  <a:schemeClr val="tx1"/>
                </a:solidFill>
              </a:rPr>
              <a:t> </a:t>
            </a:r>
            <a:r>
              <a:rPr lang="en-GB" sz="4400" b="1" dirty="0" err="1">
                <a:solidFill>
                  <a:schemeClr val="tx1"/>
                </a:solidFill>
              </a:rPr>
              <a:t>রহমতে</a:t>
            </a:r>
            <a:r>
              <a:rPr lang="en-GB" sz="4400" b="1" dirty="0">
                <a:solidFill>
                  <a:schemeClr val="tx1"/>
                </a:solidFill>
              </a:rPr>
              <a:t> </a:t>
            </a:r>
            <a:r>
              <a:rPr lang="en-GB" sz="4400" b="1" dirty="0" err="1">
                <a:solidFill>
                  <a:schemeClr val="tx1"/>
                </a:solidFill>
              </a:rPr>
              <a:t>বিজয়</a:t>
            </a:r>
            <a:r>
              <a:rPr lang="en-GB" sz="4400" b="1" dirty="0">
                <a:solidFill>
                  <a:schemeClr val="tx1"/>
                </a:solidFill>
              </a:rPr>
              <a:t> </a:t>
            </a:r>
            <a:r>
              <a:rPr lang="en-GB" sz="4400" b="1" dirty="0" err="1">
                <a:solidFill>
                  <a:schemeClr val="tx1"/>
                </a:solidFill>
              </a:rPr>
              <a:t>অর্জন</a:t>
            </a:r>
            <a:r>
              <a:rPr lang="en-GB" sz="4400" b="1" dirty="0">
                <a:solidFill>
                  <a:schemeClr val="tx1"/>
                </a:solidFill>
              </a:rPr>
              <a:t> </a:t>
            </a:r>
            <a:r>
              <a:rPr lang="en-GB" sz="4400" b="1" dirty="0" err="1">
                <a:solidFill>
                  <a:schemeClr val="tx1"/>
                </a:solidFill>
              </a:rPr>
              <a:t>করেন</a:t>
            </a:r>
            <a:r>
              <a:rPr lang="en-GB" sz="4400" b="1" dirty="0">
                <a:solidFill>
                  <a:schemeClr val="tx1"/>
                </a:solidFill>
              </a:rPr>
              <a:t> </a:t>
            </a:r>
            <a:r>
              <a:rPr lang="en-GB" sz="4400" b="1" dirty="0" err="1">
                <a:solidFill>
                  <a:schemeClr val="tx1"/>
                </a:solidFill>
              </a:rPr>
              <a:t>এবং</a:t>
            </a:r>
            <a:r>
              <a:rPr lang="en-GB" sz="4400" b="1" dirty="0">
                <a:solidFill>
                  <a:schemeClr val="tx1"/>
                </a:solidFill>
              </a:rPr>
              <a:t> </a:t>
            </a:r>
            <a:r>
              <a:rPr lang="en-GB" sz="4400" b="1" dirty="0" err="1">
                <a:solidFill>
                  <a:schemeClr val="tx1"/>
                </a:solidFill>
              </a:rPr>
              <a:t>কুরাইশরা</a:t>
            </a:r>
            <a:r>
              <a:rPr lang="en-GB" sz="4400" b="1" dirty="0">
                <a:solidFill>
                  <a:schemeClr val="tx1"/>
                </a:solidFill>
              </a:rPr>
              <a:t> </a:t>
            </a:r>
            <a:r>
              <a:rPr lang="en-GB" sz="4400" b="1" dirty="0" err="1">
                <a:solidFill>
                  <a:schemeClr val="tx1"/>
                </a:solidFill>
              </a:rPr>
              <a:t>বিশাল</a:t>
            </a:r>
            <a:r>
              <a:rPr lang="en-GB" sz="4400" b="1" dirty="0">
                <a:solidFill>
                  <a:schemeClr val="tx1"/>
                </a:solidFill>
              </a:rPr>
              <a:t> </a:t>
            </a:r>
            <a:r>
              <a:rPr lang="en-GB" sz="4400" b="1" dirty="0" err="1">
                <a:solidFill>
                  <a:schemeClr val="tx1"/>
                </a:solidFill>
              </a:rPr>
              <a:t>বাহিনী</a:t>
            </a:r>
            <a:r>
              <a:rPr lang="en-GB" sz="4400" b="1" dirty="0">
                <a:solidFill>
                  <a:schemeClr val="tx1"/>
                </a:solidFill>
              </a:rPr>
              <a:t> </a:t>
            </a:r>
            <a:r>
              <a:rPr lang="en-GB" sz="4400" b="1" dirty="0" err="1">
                <a:solidFill>
                  <a:schemeClr val="tx1"/>
                </a:solidFill>
              </a:rPr>
              <a:t>নিয়েও</a:t>
            </a:r>
            <a:r>
              <a:rPr lang="en-GB" sz="4400" b="1" dirty="0">
                <a:solidFill>
                  <a:schemeClr val="tx1"/>
                </a:solidFill>
              </a:rPr>
              <a:t> </a:t>
            </a:r>
            <a:r>
              <a:rPr lang="en-GB" sz="4400" b="1" dirty="0" err="1">
                <a:solidFill>
                  <a:schemeClr val="tx1"/>
                </a:solidFill>
              </a:rPr>
              <a:t>পরাজিত</a:t>
            </a:r>
            <a:r>
              <a:rPr lang="en-GB" sz="4400" b="1" dirty="0">
                <a:solidFill>
                  <a:schemeClr val="tx1"/>
                </a:solidFill>
              </a:rPr>
              <a:t> </a:t>
            </a:r>
            <a:r>
              <a:rPr lang="en-GB" sz="4400" b="1" dirty="0" err="1">
                <a:solidFill>
                  <a:schemeClr val="tx1"/>
                </a:solidFill>
              </a:rPr>
              <a:t>হয়</a:t>
            </a:r>
            <a:r>
              <a:rPr lang="en-GB" sz="4400" b="1" dirty="0">
                <a:solidFill>
                  <a:schemeClr val="tx1"/>
                </a:solidFill>
              </a:rPr>
              <a:t>।</a:t>
            </a:r>
            <a:endParaRPr lang="en-US" sz="4400" b="1" dirty="0">
              <a:solidFill>
                <a:schemeClr val="tx1"/>
              </a:solidFill>
            </a:endParaRPr>
          </a:p>
        </p:txBody>
      </p:sp>
    </p:spTree>
    <p:extLst>
      <p:ext uri="{BB962C8B-B14F-4D97-AF65-F5344CB8AC3E}">
        <p14:creationId xmlns:p14="http://schemas.microsoft.com/office/powerpoint/2010/main" val="2527739014"/>
      </p:ext>
    </p:extLst>
  </p:cSld>
  <p:clrMapOvr>
    <a:masterClrMapping/>
  </p:clrMapOvr>
  <p:transition spd="slow">
    <p:wheel spokes="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534D8-AAD1-A555-BFE0-F348A766556B}"/>
              </a:ext>
            </a:extLst>
          </p:cNvPr>
          <p:cNvSpPr>
            <a:spLocks noGrp="1"/>
          </p:cNvSpPr>
          <p:nvPr>
            <p:ph type="title"/>
          </p:nvPr>
        </p:nvSpPr>
        <p:spPr>
          <a:xfrm>
            <a:off x="677334" y="613441"/>
            <a:ext cx="10244666" cy="3880773"/>
          </a:xfrm>
        </p:spPr>
        <p:txBody>
          <a:bodyPr>
            <a:noAutofit/>
          </a:bodyPr>
          <a:lstStyle/>
          <a:p>
            <a:r>
              <a:rPr lang="en-GB" b="1" dirty="0" err="1">
                <a:solidFill>
                  <a:schemeClr val="accent5"/>
                </a:solidFill>
              </a:rPr>
              <a:t>একক</a:t>
            </a:r>
            <a:r>
              <a:rPr lang="en-GB" b="1" dirty="0">
                <a:solidFill>
                  <a:schemeClr val="accent5"/>
                </a:solidFill>
              </a:rPr>
              <a:t> </a:t>
            </a:r>
            <a:r>
              <a:rPr lang="en-GB" b="1" dirty="0" err="1">
                <a:solidFill>
                  <a:schemeClr val="accent5"/>
                </a:solidFill>
              </a:rPr>
              <a:t>কাজঃ</a:t>
            </a:r>
            <a:r>
              <a:rPr lang="en-GB" dirty="0"/>
              <a:t> </a:t>
            </a:r>
            <a:br>
              <a:rPr lang="en-GB" dirty="0"/>
            </a:br>
            <a:br>
              <a:rPr lang="en-GB" dirty="0"/>
            </a:br>
            <a:r>
              <a:rPr lang="en-GB" b="1" dirty="0">
                <a:solidFill>
                  <a:schemeClr val="tx1"/>
                </a:solidFill>
              </a:rPr>
              <a:t>১.বদর </a:t>
            </a:r>
            <a:r>
              <a:rPr lang="en-GB" b="1" dirty="0" err="1">
                <a:solidFill>
                  <a:schemeClr val="tx1"/>
                </a:solidFill>
              </a:rPr>
              <a:t>যুদ্ধের</a:t>
            </a:r>
            <a:r>
              <a:rPr lang="en-GB" b="1" dirty="0">
                <a:solidFill>
                  <a:schemeClr val="tx1"/>
                </a:solidFill>
              </a:rPr>
              <a:t> </a:t>
            </a:r>
            <a:r>
              <a:rPr lang="en-GB" b="1" dirty="0" err="1">
                <a:solidFill>
                  <a:schemeClr val="tx1"/>
                </a:solidFill>
              </a:rPr>
              <a:t>প্রধান</a:t>
            </a:r>
            <a:r>
              <a:rPr lang="en-GB" b="1" dirty="0">
                <a:solidFill>
                  <a:schemeClr val="tx1"/>
                </a:solidFill>
              </a:rPr>
              <a:t> </a:t>
            </a:r>
            <a:r>
              <a:rPr lang="en-GB" b="1" dirty="0" err="1">
                <a:solidFill>
                  <a:schemeClr val="tx1"/>
                </a:solidFill>
              </a:rPr>
              <a:t>কারণ</a:t>
            </a:r>
            <a:r>
              <a:rPr lang="en-GB" b="1" dirty="0">
                <a:solidFill>
                  <a:schemeClr val="tx1"/>
                </a:solidFill>
              </a:rPr>
              <a:t> </a:t>
            </a:r>
            <a:r>
              <a:rPr lang="en-GB" b="1" dirty="0" err="1">
                <a:solidFill>
                  <a:schemeClr val="tx1"/>
                </a:solidFill>
              </a:rPr>
              <a:t>কি</a:t>
            </a:r>
            <a:r>
              <a:rPr lang="en-GB" b="1" dirty="0">
                <a:solidFill>
                  <a:schemeClr val="tx1"/>
                </a:solidFill>
              </a:rPr>
              <a:t>?</a:t>
            </a:r>
            <a:br>
              <a:rPr lang="en-GB" b="1" dirty="0">
                <a:solidFill>
                  <a:schemeClr val="tx1"/>
                </a:solidFill>
              </a:rPr>
            </a:br>
            <a:r>
              <a:rPr lang="en-GB" b="1" dirty="0" err="1">
                <a:solidFill>
                  <a:schemeClr val="tx1"/>
                </a:solidFill>
              </a:rPr>
              <a:t>উত্তরঃ</a:t>
            </a:r>
            <a:r>
              <a:rPr lang="en-GB" b="1" dirty="0">
                <a:solidFill>
                  <a:schemeClr val="tx1"/>
                </a:solidFill>
              </a:rPr>
              <a:t> </a:t>
            </a:r>
            <a:r>
              <a:rPr lang="en-GB" b="1" dirty="0" err="1">
                <a:solidFill>
                  <a:schemeClr val="tx1"/>
                </a:solidFill>
              </a:rPr>
              <a:t>নাখলার</a:t>
            </a:r>
            <a:r>
              <a:rPr lang="en-GB" b="1" dirty="0">
                <a:solidFill>
                  <a:schemeClr val="tx1"/>
                </a:solidFill>
              </a:rPr>
              <a:t> </a:t>
            </a:r>
            <a:r>
              <a:rPr lang="en-GB" b="1" dirty="0" err="1">
                <a:solidFill>
                  <a:schemeClr val="tx1"/>
                </a:solidFill>
              </a:rPr>
              <a:t>খণ্ডযুদ্ধ</a:t>
            </a:r>
            <a:r>
              <a:rPr lang="en-GB" b="1" dirty="0">
                <a:solidFill>
                  <a:schemeClr val="tx1"/>
                </a:solidFill>
              </a:rPr>
              <a:t>।</a:t>
            </a:r>
            <a:br>
              <a:rPr lang="en-GB" b="1" dirty="0">
                <a:solidFill>
                  <a:schemeClr val="tx1"/>
                </a:solidFill>
              </a:rPr>
            </a:br>
            <a:br>
              <a:rPr lang="en-GB" b="1" dirty="0">
                <a:solidFill>
                  <a:schemeClr val="tx1"/>
                </a:solidFill>
              </a:rPr>
            </a:br>
            <a:r>
              <a:rPr lang="en-GB" b="1" dirty="0">
                <a:solidFill>
                  <a:schemeClr val="tx1"/>
                </a:solidFill>
              </a:rPr>
              <a:t>২.বদর </a:t>
            </a:r>
            <a:r>
              <a:rPr lang="en-GB" b="1" dirty="0" err="1">
                <a:solidFill>
                  <a:schemeClr val="tx1"/>
                </a:solidFill>
              </a:rPr>
              <a:t>যুদ্ধে</a:t>
            </a:r>
            <a:r>
              <a:rPr lang="en-GB" b="1" dirty="0">
                <a:solidFill>
                  <a:schemeClr val="tx1"/>
                </a:solidFill>
              </a:rPr>
              <a:t> </a:t>
            </a:r>
            <a:r>
              <a:rPr lang="en-GB" b="1" dirty="0" err="1">
                <a:solidFill>
                  <a:schemeClr val="tx1"/>
                </a:solidFill>
              </a:rPr>
              <a:t>মুসলমানদের</a:t>
            </a:r>
            <a:r>
              <a:rPr lang="en-GB" b="1" dirty="0">
                <a:solidFill>
                  <a:schemeClr val="tx1"/>
                </a:solidFill>
              </a:rPr>
              <a:t> সেনাপতি </a:t>
            </a:r>
            <a:r>
              <a:rPr lang="en-GB" b="1" dirty="0" err="1">
                <a:solidFill>
                  <a:schemeClr val="tx1"/>
                </a:solidFill>
              </a:rPr>
              <a:t>কে</a:t>
            </a:r>
            <a:r>
              <a:rPr lang="en-GB" b="1" dirty="0">
                <a:solidFill>
                  <a:schemeClr val="tx1"/>
                </a:solidFill>
              </a:rPr>
              <a:t> </a:t>
            </a:r>
            <a:r>
              <a:rPr lang="en-GB" b="1" dirty="0" err="1">
                <a:solidFill>
                  <a:schemeClr val="tx1"/>
                </a:solidFill>
              </a:rPr>
              <a:t>ছিলেন</a:t>
            </a:r>
            <a:r>
              <a:rPr lang="en-GB" b="1" dirty="0">
                <a:solidFill>
                  <a:schemeClr val="tx1"/>
                </a:solidFill>
              </a:rPr>
              <a:t>?</a:t>
            </a:r>
            <a:br>
              <a:rPr lang="en-GB" b="1" dirty="0">
                <a:solidFill>
                  <a:schemeClr val="tx1"/>
                </a:solidFill>
              </a:rPr>
            </a:br>
            <a:endParaRPr lang="en-US" b="1" dirty="0">
              <a:solidFill>
                <a:schemeClr val="tx1"/>
              </a:solidFill>
            </a:endParaRPr>
          </a:p>
        </p:txBody>
      </p:sp>
      <p:sp>
        <p:nvSpPr>
          <p:cNvPr id="3" name="Content Placeholder 2">
            <a:extLst>
              <a:ext uri="{FF2B5EF4-FFF2-40B4-BE49-F238E27FC236}">
                <a16:creationId xmlns:a16="http://schemas.microsoft.com/office/drawing/2014/main" id="{BB957EA3-73B0-9BE9-B3A7-D66EB9A54954}"/>
              </a:ext>
            </a:extLst>
          </p:cNvPr>
          <p:cNvSpPr>
            <a:spLocks noGrp="1"/>
          </p:cNvSpPr>
          <p:nvPr>
            <p:ph idx="1"/>
          </p:nvPr>
        </p:nvSpPr>
        <p:spPr>
          <a:xfrm>
            <a:off x="677334" y="4065589"/>
            <a:ext cx="9990666" cy="3880773"/>
          </a:xfrm>
        </p:spPr>
        <p:txBody>
          <a:bodyPr>
            <a:normAutofit/>
          </a:bodyPr>
          <a:lstStyle/>
          <a:p>
            <a:pPr marL="0" indent="0">
              <a:buNone/>
            </a:pPr>
            <a:r>
              <a:rPr lang="en-GB" sz="3600" b="1" dirty="0" err="1">
                <a:solidFill>
                  <a:schemeClr val="tx1"/>
                </a:solidFill>
              </a:rPr>
              <a:t>উত্তরঃ</a:t>
            </a:r>
            <a:r>
              <a:rPr lang="en-GB" sz="3600" b="1" dirty="0">
                <a:solidFill>
                  <a:schemeClr val="tx1"/>
                </a:solidFill>
              </a:rPr>
              <a:t> </a:t>
            </a:r>
            <a:r>
              <a:rPr lang="en-GB" sz="3600" b="1" dirty="0" err="1">
                <a:solidFill>
                  <a:schemeClr val="tx1"/>
                </a:solidFill>
              </a:rPr>
              <a:t>হযরত</a:t>
            </a:r>
            <a:r>
              <a:rPr lang="en-GB" sz="3600" b="1" dirty="0">
                <a:solidFill>
                  <a:schemeClr val="tx1"/>
                </a:solidFill>
              </a:rPr>
              <a:t> </a:t>
            </a:r>
            <a:r>
              <a:rPr lang="en-GB" sz="3600" b="1" dirty="0" err="1">
                <a:solidFill>
                  <a:schemeClr val="tx1"/>
                </a:solidFill>
              </a:rPr>
              <a:t>মুহাম্মদ</a:t>
            </a:r>
            <a:r>
              <a:rPr lang="en-GB" sz="3600" b="1" dirty="0">
                <a:solidFill>
                  <a:schemeClr val="tx1"/>
                </a:solidFill>
              </a:rPr>
              <a:t> (</a:t>
            </a:r>
            <a:r>
              <a:rPr lang="en-GB" sz="3600" b="1" dirty="0" err="1">
                <a:solidFill>
                  <a:schemeClr val="tx1"/>
                </a:solidFill>
              </a:rPr>
              <a:t>সঃ</a:t>
            </a:r>
            <a:r>
              <a:rPr lang="en-GB" sz="3600" b="1" dirty="0">
                <a:solidFill>
                  <a:schemeClr val="tx1"/>
                </a:solidFill>
              </a:rPr>
              <a:t>)</a:t>
            </a:r>
          </a:p>
          <a:p>
            <a:pPr marL="0" indent="0">
              <a:buNone/>
            </a:pPr>
            <a:endParaRPr lang="en-GB" sz="3600" b="1" dirty="0">
              <a:solidFill>
                <a:schemeClr val="tx1"/>
              </a:solidFill>
            </a:endParaRPr>
          </a:p>
          <a:p>
            <a:pPr marL="0" indent="0">
              <a:buNone/>
            </a:pPr>
            <a:r>
              <a:rPr lang="en-GB" sz="3600" b="1" dirty="0">
                <a:solidFill>
                  <a:schemeClr val="tx1"/>
                </a:solidFill>
              </a:rPr>
              <a:t>৩.মদিনা </a:t>
            </a:r>
            <a:r>
              <a:rPr lang="en-GB" sz="3600" b="1" dirty="0" err="1">
                <a:solidFill>
                  <a:schemeClr val="tx1"/>
                </a:solidFill>
              </a:rPr>
              <a:t>থেকে</a:t>
            </a:r>
            <a:r>
              <a:rPr lang="en-GB" sz="3600" b="1" dirty="0">
                <a:solidFill>
                  <a:schemeClr val="tx1"/>
                </a:solidFill>
              </a:rPr>
              <a:t> </a:t>
            </a:r>
            <a:r>
              <a:rPr lang="en-GB" sz="3600" b="1" dirty="0" err="1">
                <a:solidFill>
                  <a:schemeClr val="tx1"/>
                </a:solidFill>
              </a:rPr>
              <a:t>বদর</a:t>
            </a:r>
            <a:r>
              <a:rPr lang="en-GB" sz="3600" b="1" dirty="0">
                <a:solidFill>
                  <a:schemeClr val="tx1"/>
                </a:solidFill>
              </a:rPr>
              <a:t> </a:t>
            </a:r>
            <a:r>
              <a:rPr lang="en-GB" sz="3600" b="1" dirty="0" err="1">
                <a:solidFill>
                  <a:schemeClr val="tx1"/>
                </a:solidFill>
              </a:rPr>
              <a:t>কত</a:t>
            </a:r>
            <a:r>
              <a:rPr lang="en-GB" sz="3600" b="1" dirty="0">
                <a:solidFill>
                  <a:schemeClr val="tx1"/>
                </a:solidFill>
              </a:rPr>
              <a:t> </a:t>
            </a:r>
            <a:r>
              <a:rPr lang="en-GB" sz="3600" b="1" dirty="0" err="1">
                <a:solidFill>
                  <a:schemeClr val="tx1"/>
                </a:solidFill>
              </a:rPr>
              <a:t>মাইল</a:t>
            </a:r>
            <a:r>
              <a:rPr lang="en-GB" sz="3600" b="1" dirty="0">
                <a:solidFill>
                  <a:schemeClr val="tx1"/>
                </a:solidFill>
              </a:rPr>
              <a:t> </a:t>
            </a:r>
            <a:r>
              <a:rPr lang="en-GB" sz="3600" b="1" dirty="0" err="1">
                <a:solidFill>
                  <a:schemeClr val="tx1"/>
                </a:solidFill>
              </a:rPr>
              <a:t>দূরে</a:t>
            </a:r>
            <a:r>
              <a:rPr lang="en-GB" sz="3600" b="1" dirty="0">
                <a:solidFill>
                  <a:schemeClr val="tx1"/>
                </a:solidFill>
              </a:rPr>
              <a:t> </a:t>
            </a:r>
            <a:r>
              <a:rPr lang="en-GB" sz="3600" b="1" dirty="0" err="1">
                <a:solidFill>
                  <a:schemeClr val="tx1"/>
                </a:solidFill>
              </a:rPr>
              <a:t>অবস্থিত</a:t>
            </a:r>
            <a:r>
              <a:rPr lang="en-GB" sz="3600" b="1" dirty="0">
                <a:solidFill>
                  <a:schemeClr val="tx1"/>
                </a:solidFill>
              </a:rPr>
              <a:t>?</a:t>
            </a:r>
          </a:p>
          <a:p>
            <a:pPr marL="0" indent="0">
              <a:buNone/>
            </a:pPr>
            <a:r>
              <a:rPr lang="en-GB" sz="3600" b="1" dirty="0" err="1">
                <a:solidFill>
                  <a:schemeClr val="tx1"/>
                </a:solidFill>
              </a:rPr>
              <a:t>উত্তরঃ</a:t>
            </a:r>
            <a:r>
              <a:rPr lang="en-GB" sz="3600" b="1" dirty="0">
                <a:solidFill>
                  <a:schemeClr val="tx1"/>
                </a:solidFill>
              </a:rPr>
              <a:t> ৮০ </a:t>
            </a:r>
            <a:r>
              <a:rPr lang="en-GB" sz="3600" b="1" dirty="0" err="1">
                <a:solidFill>
                  <a:schemeClr val="tx1"/>
                </a:solidFill>
              </a:rPr>
              <a:t>মাইল</a:t>
            </a:r>
            <a:r>
              <a:rPr lang="en-GB" sz="3600" dirty="0"/>
              <a:t>।</a:t>
            </a:r>
            <a:endParaRPr lang="en-US" sz="3600" dirty="0"/>
          </a:p>
        </p:txBody>
      </p:sp>
    </p:spTree>
    <p:extLst>
      <p:ext uri="{BB962C8B-B14F-4D97-AF65-F5344CB8AC3E}">
        <p14:creationId xmlns:p14="http://schemas.microsoft.com/office/powerpoint/2010/main" val="3803195082"/>
      </p:ext>
    </p:extLst>
  </p:cSld>
  <p:clrMapOvr>
    <a:masterClrMapping/>
  </p:clrMapOvr>
  <p:transition spd="slow">
    <p:wheel spokes="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72186-3967-D680-A672-6CD84B312BDA}"/>
              </a:ext>
            </a:extLst>
          </p:cNvPr>
          <p:cNvSpPr>
            <a:spLocks noGrp="1"/>
          </p:cNvSpPr>
          <p:nvPr>
            <p:ph type="title"/>
          </p:nvPr>
        </p:nvSpPr>
        <p:spPr>
          <a:xfrm>
            <a:off x="677334" y="609600"/>
            <a:ext cx="8673041" cy="1200150"/>
          </a:xfrm>
        </p:spPr>
        <p:txBody>
          <a:bodyPr anchor="ctr">
            <a:normAutofit/>
          </a:bodyPr>
          <a:lstStyle/>
          <a:p>
            <a:pPr algn="ctr"/>
            <a:r>
              <a:rPr lang="en-GB" sz="4000" b="1" dirty="0" err="1">
                <a:solidFill>
                  <a:schemeClr val="accent5"/>
                </a:solidFill>
              </a:rPr>
              <a:t>বদর</a:t>
            </a:r>
            <a:r>
              <a:rPr lang="en-GB" sz="4000" b="1" dirty="0">
                <a:solidFill>
                  <a:schemeClr val="accent5"/>
                </a:solidFill>
              </a:rPr>
              <a:t> </a:t>
            </a:r>
            <a:r>
              <a:rPr lang="en-GB" sz="4000" b="1" dirty="0" err="1">
                <a:solidFill>
                  <a:schemeClr val="accent5"/>
                </a:solidFill>
              </a:rPr>
              <a:t>যুদ্ধের</a:t>
            </a:r>
            <a:r>
              <a:rPr lang="en-GB" sz="4000" b="1" dirty="0">
                <a:solidFill>
                  <a:schemeClr val="accent5"/>
                </a:solidFill>
              </a:rPr>
              <a:t> </a:t>
            </a:r>
            <a:r>
              <a:rPr lang="en-GB" sz="4000" b="1" dirty="0" err="1">
                <a:solidFill>
                  <a:schemeClr val="accent5"/>
                </a:solidFill>
              </a:rPr>
              <a:t>ফলাফল</a:t>
            </a:r>
            <a:r>
              <a:rPr lang="en-GB" sz="4000" b="1" dirty="0">
                <a:solidFill>
                  <a:schemeClr val="accent5"/>
                </a:solidFill>
              </a:rPr>
              <a:t> </a:t>
            </a:r>
            <a:r>
              <a:rPr lang="en-GB" sz="4000" b="1" dirty="0" err="1">
                <a:solidFill>
                  <a:schemeClr val="accent5"/>
                </a:solidFill>
              </a:rPr>
              <a:t>বর্ননা</a:t>
            </a:r>
            <a:r>
              <a:rPr lang="en-GB" sz="4000" b="1" dirty="0">
                <a:solidFill>
                  <a:schemeClr val="accent5"/>
                </a:solidFill>
              </a:rPr>
              <a:t> </a:t>
            </a:r>
            <a:r>
              <a:rPr lang="en-GB" sz="4000" b="1" dirty="0" err="1">
                <a:solidFill>
                  <a:schemeClr val="accent5"/>
                </a:solidFill>
              </a:rPr>
              <a:t>কর</a:t>
            </a:r>
            <a:r>
              <a:rPr lang="en-GB" sz="4000" b="1" dirty="0">
                <a:solidFill>
                  <a:schemeClr val="accent5"/>
                </a:solidFill>
              </a:rPr>
              <a:t>।</a:t>
            </a:r>
            <a:endParaRPr lang="en-US" sz="4000" b="1" dirty="0">
              <a:solidFill>
                <a:schemeClr val="accent5"/>
              </a:solidFill>
            </a:endParaRPr>
          </a:p>
        </p:txBody>
      </p:sp>
      <p:pic>
        <p:nvPicPr>
          <p:cNvPr id="4" name="Picture 3">
            <a:extLst>
              <a:ext uri="{FF2B5EF4-FFF2-40B4-BE49-F238E27FC236}">
                <a16:creationId xmlns:a16="http://schemas.microsoft.com/office/drawing/2014/main" id="{A2F8B9A8-9728-AE00-F521-6CFFBA5264A5}"/>
              </a:ext>
            </a:extLst>
          </p:cNvPr>
          <p:cNvPicPr>
            <a:picLocks noChangeAspect="1"/>
          </p:cNvPicPr>
          <p:nvPr/>
        </p:nvPicPr>
        <p:blipFill>
          <a:blip r:embed="rId2"/>
          <a:stretch>
            <a:fillRect/>
          </a:stretch>
        </p:blipFill>
        <p:spPr>
          <a:xfrm>
            <a:off x="677334" y="1793876"/>
            <a:ext cx="8983948" cy="4937125"/>
          </a:xfrm>
          <a:prstGeom prst="rect">
            <a:avLst/>
          </a:prstGeom>
        </p:spPr>
      </p:pic>
    </p:spTree>
    <p:extLst>
      <p:ext uri="{BB962C8B-B14F-4D97-AF65-F5344CB8AC3E}">
        <p14:creationId xmlns:p14="http://schemas.microsoft.com/office/powerpoint/2010/main" val="3279280176"/>
      </p:ext>
    </p:extLst>
  </p:cSld>
  <p:clrMapOvr>
    <a:masterClrMapping/>
  </p:clrMapOvr>
  <p:transition spd="slow">
    <p:wheel spokes="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96BA-2D29-727A-EB6E-C016126BE23E}"/>
              </a:ext>
            </a:extLst>
          </p:cNvPr>
          <p:cNvSpPr>
            <a:spLocks noGrp="1"/>
          </p:cNvSpPr>
          <p:nvPr>
            <p:ph type="title"/>
          </p:nvPr>
        </p:nvSpPr>
        <p:spPr>
          <a:xfrm>
            <a:off x="994833" y="222251"/>
            <a:ext cx="10927291" cy="5540374"/>
          </a:xfrm>
        </p:spPr>
        <p:txBody>
          <a:bodyPr>
            <a:noAutofit/>
          </a:bodyPr>
          <a:lstStyle/>
          <a:p>
            <a:r>
              <a:rPr lang="en-GB" sz="4400" b="1" dirty="0" err="1">
                <a:solidFill>
                  <a:schemeClr val="accent5"/>
                </a:solidFill>
              </a:rPr>
              <a:t>মূল্যায়নঃ</a:t>
            </a:r>
            <a:br>
              <a:rPr lang="en-GB" sz="4400" dirty="0"/>
            </a:br>
            <a:br>
              <a:rPr lang="en-GB" sz="4400" dirty="0"/>
            </a:br>
            <a:r>
              <a:rPr lang="en-GB" b="1" dirty="0">
                <a:solidFill>
                  <a:schemeClr val="tx1"/>
                </a:solidFill>
              </a:rPr>
              <a:t>১.বদর </a:t>
            </a:r>
            <a:r>
              <a:rPr lang="en-GB" b="1" dirty="0" err="1">
                <a:solidFill>
                  <a:schemeClr val="tx1"/>
                </a:solidFill>
              </a:rPr>
              <a:t>যুদ্ধ</a:t>
            </a:r>
            <a:r>
              <a:rPr lang="en-GB" b="1" dirty="0">
                <a:solidFill>
                  <a:schemeClr val="tx1"/>
                </a:solidFill>
              </a:rPr>
              <a:t> </a:t>
            </a:r>
            <a:r>
              <a:rPr lang="en-GB" b="1" dirty="0" err="1">
                <a:solidFill>
                  <a:schemeClr val="tx1"/>
                </a:solidFill>
              </a:rPr>
              <a:t>কত</a:t>
            </a:r>
            <a:r>
              <a:rPr lang="en-GB" b="1" dirty="0">
                <a:solidFill>
                  <a:schemeClr val="tx1"/>
                </a:solidFill>
              </a:rPr>
              <a:t> </a:t>
            </a:r>
            <a:r>
              <a:rPr lang="en-GB" b="1" dirty="0" err="1">
                <a:solidFill>
                  <a:schemeClr val="tx1"/>
                </a:solidFill>
              </a:rPr>
              <a:t>খ্রিষ্টাব্দে</a:t>
            </a:r>
            <a:r>
              <a:rPr lang="en-GB" b="1" dirty="0">
                <a:solidFill>
                  <a:schemeClr val="tx1"/>
                </a:solidFill>
              </a:rPr>
              <a:t> </a:t>
            </a:r>
            <a:r>
              <a:rPr lang="en-GB" b="1" dirty="0" err="1">
                <a:solidFill>
                  <a:schemeClr val="tx1"/>
                </a:solidFill>
              </a:rPr>
              <a:t>সংঘটিত</a:t>
            </a:r>
            <a:r>
              <a:rPr lang="en-GB" b="1" dirty="0">
                <a:solidFill>
                  <a:schemeClr val="tx1"/>
                </a:solidFill>
              </a:rPr>
              <a:t> </a:t>
            </a:r>
            <a:r>
              <a:rPr lang="en-GB" b="1" dirty="0" err="1">
                <a:solidFill>
                  <a:schemeClr val="tx1"/>
                </a:solidFill>
              </a:rPr>
              <a:t>হয়</a:t>
            </a:r>
            <a:r>
              <a:rPr lang="en-GB" b="1" dirty="0">
                <a:solidFill>
                  <a:schemeClr val="tx1"/>
                </a:solidFill>
              </a:rPr>
              <a:t>?</a:t>
            </a:r>
            <a:br>
              <a:rPr lang="en-GB" b="1" dirty="0">
                <a:solidFill>
                  <a:schemeClr val="tx1"/>
                </a:solidFill>
              </a:rPr>
            </a:br>
            <a:r>
              <a:rPr lang="en-GB" b="1" dirty="0">
                <a:solidFill>
                  <a:schemeClr val="tx1"/>
                </a:solidFill>
              </a:rPr>
              <a:t>(ক)৬২৪  (খ)৬২৫  (গ)৬২৬  (ঘ)৬২৭</a:t>
            </a:r>
            <a:br>
              <a:rPr lang="en-GB" b="1" dirty="0">
                <a:solidFill>
                  <a:schemeClr val="tx1"/>
                </a:solidFill>
              </a:rPr>
            </a:br>
            <a:br>
              <a:rPr lang="en-GB" b="1" dirty="0">
                <a:solidFill>
                  <a:schemeClr val="tx1"/>
                </a:solidFill>
              </a:rPr>
            </a:br>
            <a:r>
              <a:rPr lang="en-GB" b="1" dirty="0">
                <a:solidFill>
                  <a:schemeClr val="tx1"/>
                </a:solidFill>
              </a:rPr>
              <a:t>২.বদরের </a:t>
            </a:r>
            <a:r>
              <a:rPr lang="en-GB" b="1" dirty="0" err="1">
                <a:solidFill>
                  <a:schemeClr val="tx1"/>
                </a:solidFill>
              </a:rPr>
              <a:t>যুদ্ধে</a:t>
            </a:r>
            <a:r>
              <a:rPr lang="en-GB" b="1" dirty="0">
                <a:solidFill>
                  <a:schemeClr val="tx1"/>
                </a:solidFill>
              </a:rPr>
              <a:t> </a:t>
            </a:r>
            <a:r>
              <a:rPr lang="en-GB" b="1" dirty="0" err="1">
                <a:solidFill>
                  <a:schemeClr val="tx1"/>
                </a:solidFill>
              </a:rPr>
              <a:t>মুসলিম</a:t>
            </a:r>
            <a:r>
              <a:rPr lang="en-GB" b="1" dirty="0">
                <a:solidFill>
                  <a:schemeClr val="tx1"/>
                </a:solidFill>
              </a:rPr>
              <a:t> </a:t>
            </a:r>
            <a:r>
              <a:rPr lang="en-GB" b="1" dirty="0" err="1">
                <a:solidFill>
                  <a:schemeClr val="tx1"/>
                </a:solidFill>
              </a:rPr>
              <a:t>বাহিনীর</a:t>
            </a:r>
            <a:r>
              <a:rPr lang="en-GB" b="1" dirty="0">
                <a:solidFill>
                  <a:schemeClr val="tx1"/>
                </a:solidFill>
              </a:rPr>
              <a:t> </a:t>
            </a:r>
            <a:r>
              <a:rPr lang="en-GB" b="1" dirty="0" err="1">
                <a:solidFill>
                  <a:schemeClr val="tx1"/>
                </a:solidFill>
              </a:rPr>
              <a:t>সৈন্য</a:t>
            </a:r>
            <a:r>
              <a:rPr lang="en-GB" b="1" dirty="0">
                <a:solidFill>
                  <a:schemeClr val="tx1"/>
                </a:solidFill>
              </a:rPr>
              <a:t> </a:t>
            </a:r>
            <a:r>
              <a:rPr lang="en-GB" b="1" dirty="0" err="1">
                <a:solidFill>
                  <a:schemeClr val="tx1"/>
                </a:solidFill>
              </a:rPr>
              <a:t>সংখ্যা</a:t>
            </a:r>
            <a:r>
              <a:rPr lang="en-GB" b="1" dirty="0">
                <a:solidFill>
                  <a:schemeClr val="tx1"/>
                </a:solidFill>
              </a:rPr>
              <a:t> </a:t>
            </a:r>
            <a:r>
              <a:rPr lang="en-GB" b="1" dirty="0" err="1">
                <a:solidFill>
                  <a:schemeClr val="tx1"/>
                </a:solidFill>
              </a:rPr>
              <a:t>কত</a:t>
            </a:r>
            <a:r>
              <a:rPr lang="en-GB" b="1" dirty="0">
                <a:solidFill>
                  <a:schemeClr val="tx1"/>
                </a:solidFill>
              </a:rPr>
              <a:t> </a:t>
            </a:r>
            <a:r>
              <a:rPr lang="en-GB" b="1" dirty="0" err="1">
                <a:solidFill>
                  <a:schemeClr val="tx1"/>
                </a:solidFill>
              </a:rPr>
              <a:t>ছিল</a:t>
            </a:r>
            <a:r>
              <a:rPr lang="en-GB" b="1" dirty="0">
                <a:solidFill>
                  <a:schemeClr val="tx1"/>
                </a:solidFill>
              </a:rPr>
              <a:t>?</a:t>
            </a:r>
            <a:br>
              <a:rPr lang="en-GB" b="1" dirty="0">
                <a:solidFill>
                  <a:schemeClr val="tx1"/>
                </a:solidFill>
              </a:rPr>
            </a:br>
            <a:r>
              <a:rPr lang="en-GB" b="1" dirty="0">
                <a:solidFill>
                  <a:schemeClr val="tx1"/>
                </a:solidFill>
              </a:rPr>
              <a:t>(ক)৩১০  (খ)৩১১  (গ)৩১২  (ঘ)৩১৩</a:t>
            </a:r>
            <a:br>
              <a:rPr lang="en-GB" b="1" dirty="0">
                <a:solidFill>
                  <a:schemeClr val="tx1"/>
                </a:solidFill>
              </a:rPr>
            </a:br>
            <a:br>
              <a:rPr lang="en-GB" b="1" dirty="0">
                <a:solidFill>
                  <a:schemeClr val="tx1"/>
                </a:solidFill>
              </a:rPr>
            </a:br>
            <a:r>
              <a:rPr lang="en-GB" b="1" dirty="0">
                <a:solidFill>
                  <a:schemeClr val="tx1"/>
                </a:solidFill>
              </a:rPr>
              <a:t>৩.কুরআনের </a:t>
            </a:r>
            <a:r>
              <a:rPr lang="en-GB" b="1" dirty="0" err="1">
                <a:solidFill>
                  <a:schemeClr val="tx1"/>
                </a:solidFill>
              </a:rPr>
              <a:t>ভাষায়</a:t>
            </a:r>
            <a:r>
              <a:rPr lang="en-GB" b="1" dirty="0">
                <a:solidFill>
                  <a:schemeClr val="tx1"/>
                </a:solidFill>
              </a:rPr>
              <a:t> </a:t>
            </a:r>
            <a:r>
              <a:rPr lang="en-GB" b="1" dirty="0" err="1">
                <a:solidFill>
                  <a:schemeClr val="tx1"/>
                </a:solidFill>
              </a:rPr>
              <a:t>ইয়াওমুল</a:t>
            </a:r>
            <a:r>
              <a:rPr lang="en-GB" b="1" dirty="0">
                <a:solidFill>
                  <a:schemeClr val="tx1"/>
                </a:solidFill>
              </a:rPr>
              <a:t> </a:t>
            </a:r>
            <a:r>
              <a:rPr lang="en-GB" b="1" dirty="0" err="1">
                <a:solidFill>
                  <a:schemeClr val="tx1"/>
                </a:solidFill>
              </a:rPr>
              <a:t>ফোরকান</a:t>
            </a:r>
            <a:r>
              <a:rPr lang="en-GB" b="1" dirty="0">
                <a:solidFill>
                  <a:schemeClr val="tx1"/>
                </a:solidFill>
              </a:rPr>
              <a:t> </a:t>
            </a:r>
            <a:r>
              <a:rPr lang="en-GB" b="1" dirty="0" err="1">
                <a:solidFill>
                  <a:schemeClr val="tx1"/>
                </a:solidFill>
              </a:rPr>
              <a:t>বলা</a:t>
            </a:r>
            <a:r>
              <a:rPr lang="en-GB" b="1" dirty="0">
                <a:solidFill>
                  <a:schemeClr val="tx1"/>
                </a:solidFill>
              </a:rPr>
              <a:t> </a:t>
            </a:r>
            <a:r>
              <a:rPr lang="en-GB" b="1" dirty="0" err="1">
                <a:solidFill>
                  <a:schemeClr val="tx1"/>
                </a:solidFill>
              </a:rPr>
              <a:t>হয়</a:t>
            </a:r>
            <a:r>
              <a:rPr lang="en-GB" b="1" dirty="0">
                <a:solidFill>
                  <a:schemeClr val="tx1"/>
                </a:solidFill>
              </a:rPr>
              <a:t> </a:t>
            </a:r>
            <a:r>
              <a:rPr lang="en-GB" b="1" dirty="0" err="1">
                <a:solidFill>
                  <a:schemeClr val="tx1"/>
                </a:solidFill>
              </a:rPr>
              <a:t>কোন</a:t>
            </a:r>
            <a:r>
              <a:rPr lang="en-GB" b="1" dirty="0">
                <a:solidFill>
                  <a:schemeClr val="tx1"/>
                </a:solidFill>
              </a:rPr>
              <a:t> </a:t>
            </a:r>
            <a:r>
              <a:rPr lang="en-GB" b="1" dirty="0" err="1">
                <a:solidFill>
                  <a:schemeClr val="tx1"/>
                </a:solidFill>
              </a:rPr>
              <a:t>যুদ্ধকে</a:t>
            </a:r>
            <a:r>
              <a:rPr lang="en-GB" b="1" dirty="0">
                <a:solidFill>
                  <a:schemeClr val="tx1"/>
                </a:solidFill>
              </a:rPr>
              <a:t>?</a:t>
            </a:r>
            <a:br>
              <a:rPr lang="en-GB" b="1" dirty="0">
                <a:solidFill>
                  <a:schemeClr val="tx1"/>
                </a:solidFill>
              </a:rPr>
            </a:br>
            <a:r>
              <a:rPr lang="en-GB" b="1" dirty="0">
                <a:solidFill>
                  <a:schemeClr val="tx1"/>
                </a:solidFill>
              </a:rPr>
              <a:t>(ক)</a:t>
            </a:r>
            <a:r>
              <a:rPr lang="en-GB" b="1" dirty="0" err="1">
                <a:solidFill>
                  <a:schemeClr val="tx1"/>
                </a:solidFill>
              </a:rPr>
              <a:t>বদর</a:t>
            </a:r>
            <a:r>
              <a:rPr lang="en-GB" b="1" dirty="0">
                <a:solidFill>
                  <a:schemeClr val="tx1"/>
                </a:solidFill>
              </a:rPr>
              <a:t>  (খ)</a:t>
            </a:r>
            <a:r>
              <a:rPr lang="en-GB" b="1" dirty="0" err="1">
                <a:solidFill>
                  <a:schemeClr val="tx1"/>
                </a:solidFill>
              </a:rPr>
              <a:t>ওহুদ</a:t>
            </a:r>
            <a:r>
              <a:rPr lang="en-GB" b="1" dirty="0">
                <a:solidFill>
                  <a:schemeClr val="tx1"/>
                </a:solidFill>
              </a:rPr>
              <a:t>  (গ)</a:t>
            </a:r>
            <a:r>
              <a:rPr lang="en-GB" b="1" dirty="0" err="1">
                <a:solidFill>
                  <a:schemeClr val="tx1"/>
                </a:solidFill>
              </a:rPr>
              <a:t>খন্দক</a:t>
            </a:r>
            <a:r>
              <a:rPr lang="en-GB" b="1" dirty="0">
                <a:solidFill>
                  <a:schemeClr val="tx1"/>
                </a:solidFill>
              </a:rPr>
              <a:t>  ( ঘ)</a:t>
            </a:r>
            <a:r>
              <a:rPr lang="en-GB" b="1" dirty="0" err="1">
                <a:solidFill>
                  <a:schemeClr val="tx1"/>
                </a:solidFill>
              </a:rPr>
              <a:t>তাবুক</a:t>
            </a:r>
            <a:endParaRPr lang="en-US" b="1" dirty="0">
              <a:solidFill>
                <a:schemeClr val="tx1"/>
              </a:solidFill>
            </a:endParaRPr>
          </a:p>
        </p:txBody>
      </p:sp>
    </p:spTree>
    <p:extLst>
      <p:ext uri="{BB962C8B-B14F-4D97-AF65-F5344CB8AC3E}">
        <p14:creationId xmlns:p14="http://schemas.microsoft.com/office/powerpoint/2010/main" val="3167018177"/>
      </p:ext>
    </p:extLst>
  </p:cSld>
  <p:clrMapOvr>
    <a:masterClrMapping/>
  </p:clrMapOvr>
  <p:transition spd="slow">
    <p:wheel spokes="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B9928-9DEE-899D-CED4-CFF857C7F373}"/>
              </a:ext>
            </a:extLst>
          </p:cNvPr>
          <p:cNvSpPr>
            <a:spLocks noGrp="1"/>
          </p:cNvSpPr>
          <p:nvPr>
            <p:ph type="title"/>
          </p:nvPr>
        </p:nvSpPr>
        <p:spPr>
          <a:xfrm>
            <a:off x="-227542" y="657225"/>
            <a:ext cx="11038417" cy="1057275"/>
          </a:xfrm>
        </p:spPr>
        <p:txBody>
          <a:bodyPr anchor="ctr">
            <a:noAutofit/>
          </a:bodyPr>
          <a:lstStyle/>
          <a:p>
            <a:pPr algn="ctr"/>
            <a:r>
              <a:rPr lang="en-GB" sz="4000" b="1" dirty="0" err="1">
                <a:solidFill>
                  <a:srgbClr val="FF0000"/>
                </a:solidFill>
              </a:rPr>
              <a:t>বাড়ীর</a:t>
            </a:r>
            <a:r>
              <a:rPr lang="en-GB" sz="4000" b="1" dirty="0">
                <a:solidFill>
                  <a:srgbClr val="FF0000"/>
                </a:solidFill>
              </a:rPr>
              <a:t> </a:t>
            </a:r>
            <a:r>
              <a:rPr lang="en-GB" sz="4000" b="1" dirty="0" err="1">
                <a:solidFill>
                  <a:srgbClr val="FF0000"/>
                </a:solidFill>
              </a:rPr>
              <a:t>কাজঃ</a:t>
            </a:r>
            <a:r>
              <a:rPr lang="en-GB" sz="4000" b="1" dirty="0"/>
              <a:t> </a:t>
            </a:r>
            <a:r>
              <a:rPr lang="en-GB" sz="4000" b="1" dirty="0" err="1">
                <a:solidFill>
                  <a:schemeClr val="tx1"/>
                </a:solidFill>
              </a:rPr>
              <a:t>বদরের</a:t>
            </a:r>
            <a:r>
              <a:rPr lang="en-GB" sz="4000" b="1" dirty="0">
                <a:solidFill>
                  <a:schemeClr val="tx1"/>
                </a:solidFill>
              </a:rPr>
              <a:t> </a:t>
            </a:r>
            <a:r>
              <a:rPr lang="en-GB" sz="4000" b="1" dirty="0" err="1">
                <a:solidFill>
                  <a:schemeClr val="tx1"/>
                </a:solidFill>
              </a:rPr>
              <a:t>যুদ্ধের</a:t>
            </a:r>
            <a:r>
              <a:rPr lang="en-GB" sz="4000" b="1" dirty="0">
                <a:solidFill>
                  <a:schemeClr val="tx1"/>
                </a:solidFill>
              </a:rPr>
              <a:t> </a:t>
            </a:r>
            <a:r>
              <a:rPr lang="en-GB" sz="4000" b="1" dirty="0" err="1">
                <a:solidFill>
                  <a:schemeClr val="tx1"/>
                </a:solidFill>
              </a:rPr>
              <a:t>কারণ</a:t>
            </a:r>
            <a:r>
              <a:rPr lang="en-GB" sz="4000" b="1" dirty="0">
                <a:solidFill>
                  <a:schemeClr val="tx1"/>
                </a:solidFill>
              </a:rPr>
              <a:t> </a:t>
            </a:r>
            <a:r>
              <a:rPr lang="en-GB" sz="4000" b="1" dirty="0" err="1">
                <a:solidFill>
                  <a:schemeClr val="tx1"/>
                </a:solidFill>
              </a:rPr>
              <a:t>পড়ে</a:t>
            </a:r>
            <a:r>
              <a:rPr lang="en-GB" sz="4000" b="1" dirty="0">
                <a:solidFill>
                  <a:schemeClr val="tx1"/>
                </a:solidFill>
              </a:rPr>
              <a:t> </a:t>
            </a:r>
            <a:r>
              <a:rPr lang="en-GB" sz="4000" b="1" dirty="0" err="1">
                <a:solidFill>
                  <a:schemeClr val="tx1"/>
                </a:solidFill>
              </a:rPr>
              <a:t>আসবে</a:t>
            </a:r>
            <a:r>
              <a:rPr lang="en-GB" sz="4000" b="1" dirty="0">
                <a:solidFill>
                  <a:schemeClr val="tx1"/>
                </a:solidFill>
              </a:rPr>
              <a:t>।</a:t>
            </a:r>
            <a:br>
              <a:rPr lang="en-GB" sz="4000" b="1" dirty="0">
                <a:solidFill>
                  <a:schemeClr val="tx1"/>
                </a:solidFill>
              </a:rPr>
            </a:br>
            <a:endParaRPr lang="en-US" sz="4000" b="1" dirty="0">
              <a:solidFill>
                <a:schemeClr val="tx1"/>
              </a:solidFill>
            </a:endParaRPr>
          </a:p>
        </p:txBody>
      </p:sp>
      <p:pic>
        <p:nvPicPr>
          <p:cNvPr id="4" name="Picture 3">
            <a:extLst>
              <a:ext uri="{FF2B5EF4-FFF2-40B4-BE49-F238E27FC236}">
                <a16:creationId xmlns:a16="http://schemas.microsoft.com/office/drawing/2014/main" id="{FB4CEEF5-96B3-645F-DF9C-9BDB63A67669}"/>
              </a:ext>
            </a:extLst>
          </p:cNvPr>
          <p:cNvPicPr>
            <a:picLocks noChangeAspect="1"/>
          </p:cNvPicPr>
          <p:nvPr/>
        </p:nvPicPr>
        <p:blipFill>
          <a:blip r:embed="rId2"/>
          <a:stretch>
            <a:fillRect/>
          </a:stretch>
        </p:blipFill>
        <p:spPr>
          <a:xfrm>
            <a:off x="460375" y="1714500"/>
            <a:ext cx="8921750" cy="4762500"/>
          </a:xfrm>
          <a:prstGeom prst="rect">
            <a:avLst/>
          </a:prstGeom>
        </p:spPr>
      </p:pic>
    </p:spTree>
    <p:extLst>
      <p:ext uri="{BB962C8B-B14F-4D97-AF65-F5344CB8AC3E}">
        <p14:creationId xmlns:p14="http://schemas.microsoft.com/office/powerpoint/2010/main" val="93666784"/>
      </p:ext>
    </p:extLst>
  </p:cSld>
  <p:clrMapOvr>
    <a:masterClrMapping/>
  </p:clrMapOvr>
  <p:transition spd="slow">
    <p:wheel spokes="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5CFD8D-D103-CFCF-D241-F60F5230462B}"/>
              </a:ext>
            </a:extLst>
          </p:cNvPr>
          <p:cNvPicPr>
            <a:picLocks noChangeAspect="1"/>
          </p:cNvPicPr>
          <p:nvPr/>
        </p:nvPicPr>
        <p:blipFill rotWithShape="1">
          <a:blip r:embed="rId2"/>
          <a:srcRect b="31403"/>
          <a:stretch/>
        </p:blipFill>
        <p:spPr>
          <a:xfrm>
            <a:off x="0" y="0"/>
            <a:ext cx="12192000" cy="6858000"/>
          </a:xfrm>
          <a:prstGeom prst="rect">
            <a:avLst/>
          </a:prstGeom>
        </p:spPr>
      </p:pic>
      <p:sp>
        <p:nvSpPr>
          <p:cNvPr id="2" name="Title 1">
            <a:extLst>
              <a:ext uri="{FF2B5EF4-FFF2-40B4-BE49-F238E27FC236}">
                <a16:creationId xmlns:a16="http://schemas.microsoft.com/office/drawing/2014/main" id="{0657A14E-AD7C-0034-F4A9-7F8239BC410D}"/>
              </a:ext>
            </a:extLst>
          </p:cNvPr>
          <p:cNvSpPr>
            <a:spLocks noGrp="1"/>
          </p:cNvSpPr>
          <p:nvPr>
            <p:ph type="title"/>
          </p:nvPr>
        </p:nvSpPr>
        <p:spPr>
          <a:xfrm>
            <a:off x="71437" y="1428750"/>
            <a:ext cx="12049125" cy="4000500"/>
          </a:xfrm>
          <a:noFill/>
          <a:ln>
            <a:noFill/>
          </a:ln>
        </p:spPr>
        <p:style>
          <a:lnRef idx="2">
            <a:schemeClr val="dk1">
              <a:shade val="15000"/>
            </a:schemeClr>
          </a:lnRef>
          <a:fillRef idx="1">
            <a:schemeClr val="dk1"/>
          </a:fillRef>
          <a:effectRef idx="0">
            <a:schemeClr val="dk1"/>
          </a:effectRef>
          <a:fontRef idx="minor">
            <a:schemeClr val="lt1"/>
          </a:fontRef>
        </p:style>
        <p:txBody>
          <a:bodyPr anchor="ctr">
            <a:noAutofit/>
          </a:bodyPr>
          <a:lstStyle/>
          <a:p>
            <a:pPr algn="ctr"/>
            <a:r>
              <a:rPr lang="en-GB" sz="7200" b="1" dirty="0" err="1">
                <a:solidFill>
                  <a:schemeClr val="tx1"/>
                </a:solidFill>
              </a:rPr>
              <a:t>সবাইকে</a:t>
            </a:r>
            <a:r>
              <a:rPr lang="en-GB" sz="7200" b="1" dirty="0">
                <a:solidFill>
                  <a:schemeClr val="tx1"/>
                </a:solidFill>
              </a:rPr>
              <a:t> </a:t>
            </a:r>
            <a:r>
              <a:rPr lang="en-GB" sz="7200" b="1" dirty="0" err="1">
                <a:solidFill>
                  <a:schemeClr val="tx1"/>
                </a:solidFill>
              </a:rPr>
              <a:t>অসংখ্য</a:t>
            </a:r>
            <a:r>
              <a:rPr lang="en-GB" sz="7200" b="1" dirty="0">
                <a:solidFill>
                  <a:schemeClr val="tx1"/>
                </a:solidFill>
              </a:rPr>
              <a:t> </a:t>
            </a:r>
            <a:r>
              <a:rPr lang="en-GB" sz="7200" b="1" dirty="0" err="1">
                <a:solidFill>
                  <a:schemeClr val="tx1"/>
                </a:solidFill>
              </a:rPr>
              <a:t>ধন্যবাদ</a:t>
            </a:r>
            <a:r>
              <a:rPr lang="en-GB" sz="7200" b="1" dirty="0">
                <a:solidFill>
                  <a:schemeClr val="tx1"/>
                </a:solidFill>
              </a:rPr>
              <a:t>।</a:t>
            </a:r>
            <a:endParaRPr lang="en-US" sz="7200" b="1" dirty="0">
              <a:solidFill>
                <a:schemeClr val="tx1"/>
              </a:solidFill>
            </a:endParaRPr>
          </a:p>
        </p:txBody>
      </p:sp>
    </p:spTree>
    <p:extLst>
      <p:ext uri="{BB962C8B-B14F-4D97-AF65-F5344CB8AC3E}">
        <p14:creationId xmlns:p14="http://schemas.microsoft.com/office/powerpoint/2010/main" val="3973620941"/>
      </p:ext>
    </p:extLst>
  </p:cSld>
  <p:clrMapOvr>
    <a:masterClrMapping/>
  </p:clrMapOvr>
  <p:transition spd="slow">
    <p:wheel spokes="1"/>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12</Slides>
  <Notes>1</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স্বাগতম</vt:lpstr>
      <vt:lpstr>শিক্ষক  পরিচিতিঃ  মমতাজ বেগম (সহকারী অধ্যাপক)   ধাপ সাতগাড়া বায়তুল মুকাররম মডেল কামিল মাদরাসা, রংপুর।   </vt:lpstr>
      <vt:lpstr>পাঠ পরিচিতিঃ  শ্রেণিঃ আলিম ১ম বর্ষ বিষয়ঃ ইসলামের ইতিহাস</vt:lpstr>
      <vt:lpstr>শিখনফলঃ   এই পাঠ শেষে শিক্ষার্থীরা-  (১)বদরের যুদ্ধ কত খ্রীষ্টাব্দে সংঘটিত হয়েছিল তা জানতে পারবে,  (২)বদরেরযুদ্ধে মুসলমানদের সৈন্য সংখ্যা কত ছিল তা জানতে পারবে,  (৩)বদরের যুদ্ধের ফলাফল সম্বন্ধে জানতে পারবে। </vt:lpstr>
      <vt:lpstr>বদরের যুদ্ধ ৬২৪ খ্রীষ্টাব্দে মুসলমান ও কুরাইশদের মধ্যে সংঘটিত হয়েছিল বদর প্রান্তরে। </vt:lpstr>
      <vt:lpstr>বদরের যুদ্ধে মুসলমানদের সৈন্য সংখ্যা ছিল ৩১৩ জন এবং কুরাইশদের সৈন্য সংখ্যা ছিল ১০০০ জন। </vt:lpstr>
      <vt:lpstr>বদরের যুদ্ধের ফলাফলঃ   এই যুদ্ধে মুসলমানরা স্বল্প সংখ্যক সৈন্য নিয়েও আল্লাহর রহমতে বিজয় অর্জন করেন এবং কুরাইশরা বিশাল বাহিনী নিয়েও পরাজিত হয়।</vt:lpstr>
      <vt:lpstr>একক কাজঃ   ১.বদর যুদ্ধের প্রধান কারণ কি? উত্তরঃ নাখলার খণ্ডযুদ্ধ।  ২.বদর যুদ্ধে মুসলমানদের সেনাপতি কে ছিলেন? </vt:lpstr>
      <vt:lpstr>বদর যুদ্ধের ফলাফল বর্ননা কর।</vt:lpstr>
      <vt:lpstr>মূল্যায়নঃ  ১.বদর যুদ্ধ কত খ্রিষ্টাব্দে সংঘটিত হয়? (ক)৬২৪  (খ)৬২৫  (গ)৬২৬  (ঘ)৬২৭  ২.বদরের যুদ্ধে মুসলিম বাহিনীর সৈন্য সংখ্যা কত ছিল? (ক)৩১০  (খ)৩১১  (গ)৩১২  (ঘ)৩১৩  ৩.কুরআনের ভাষায় ইয়াওমুল ফোরকান বলা হয় কোন যুদ্ধকে? (ক)বদর  (খ)ওহুদ  (গ)খন্দক  ( ঘ)তাবুক</vt:lpstr>
      <vt:lpstr>বাড়ীর কাজঃ বদরের যুদ্ধের কারণ পড়ে আসবে। </vt:lpstr>
      <vt:lpstr>সবাইকে অসংখ্য ধন্যবাদ।</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row nok</dc:creator>
  <cp:lastModifiedBy>row nok</cp:lastModifiedBy>
  <cp:revision>5</cp:revision>
  <dcterms:created xsi:type="dcterms:W3CDTF">2024-04-19T06:16:39Z</dcterms:created>
  <dcterms:modified xsi:type="dcterms:W3CDTF">2024-04-20T17:22:24Z</dcterms:modified>
</cp:coreProperties>
</file>