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13"/>
  </p:notesMasterIdLst>
  <p:sldIdLst>
    <p:sldId id="271" r:id="rId2"/>
    <p:sldId id="302" r:id="rId3"/>
    <p:sldId id="296" r:id="rId4"/>
    <p:sldId id="259" r:id="rId5"/>
    <p:sldId id="260" r:id="rId6"/>
    <p:sldId id="267" r:id="rId7"/>
    <p:sldId id="263" r:id="rId8"/>
    <p:sldId id="297" r:id="rId9"/>
    <p:sldId id="265" r:id="rId10"/>
    <p:sldId id="300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107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67800F-F397-4F67-9BEC-3F1BA9F3F53B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559BFD-1234-4F33-AD34-F409997D08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424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54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189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14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212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931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03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9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42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96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793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84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F0D88-35F9-4DE7-9AD7-6815275EEED8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B67604-D34A-4879-A6CB-AB4C415A75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033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323932"/>
            <a:ext cx="12192000" cy="553406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01684" y="-471488"/>
            <a:ext cx="701857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6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6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30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34983" y="3589940"/>
            <a:ext cx="6482443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bn-IN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 মামুন</a:t>
            </a:r>
            <a:endParaRPr lang="bn-BD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শিক্ষক(গনিত)</a:t>
            </a:r>
          </a:p>
          <a:p>
            <a:r>
              <a:rPr lang="bn-BD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কাচিচর সাহেবেরচর দাখলি মাদ্রসা।</a:t>
            </a:r>
          </a:p>
          <a:p>
            <a:r>
              <a:rPr lang="bn-BD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মুলাদি,বরিশাল</a:t>
            </a:r>
          </a:p>
          <a:p>
            <a:r>
              <a:rPr lang="bn-BD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01732181388</a:t>
            </a:r>
            <a:endParaRPr lang="bn-IN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almamunmk41@gmail.com</a:t>
            </a:r>
          </a:p>
          <a:p>
            <a:endParaRPr lang="en-US" sz="32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35385" y="362748"/>
            <a:ext cx="242245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522514"/>
            <a:ext cx="3445329" cy="4400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094904" y="3004457"/>
            <a:ext cx="494398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as-IN" sz="36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36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ঠ প</a:t>
            </a:r>
            <a:r>
              <a:rPr lang="as-IN" sz="36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as-IN" sz="36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</a:t>
            </a:r>
            <a:r>
              <a:rPr lang="en-US" sz="3600" b="1" u="sng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িতি</a:t>
            </a:r>
            <a:endParaRPr lang="bn-IN" sz="3600" b="1" u="sng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600" b="1" u="sng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৬ষ্ঠ </a:t>
            </a:r>
          </a:p>
          <a:p>
            <a:pPr algn="just"/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৫০</a:t>
            </a:r>
            <a:r>
              <a:rPr lang="as-IN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ি. </a:t>
            </a:r>
          </a:p>
          <a:p>
            <a:pPr algn="just"/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2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শিখনঅভিজ্ঞতা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:পূর্ণ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জগ</a:t>
            </a:r>
            <a:r>
              <a:rPr lang="en-US" sz="36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-৩ </a:t>
            </a:r>
          </a:p>
          <a:p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1353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298" y="1737113"/>
            <a:ext cx="6904945" cy="495776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33" b="47292"/>
          <a:stretch/>
        </p:blipFill>
        <p:spPr>
          <a:xfrm>
            <a:off x="0" y="0"/>
            <a:ext cx="12172950" cy="1543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6582"/>
          <a:stretch/>
        </p:blipFill>
        <p:spPr>
          <a:xfrm>
            <a:off x="7298871" y="1543050"/>
            <a:ext cx="4717805" cy="49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4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09FBD31-4311-4E5C-B6BF-BA7C7B3AC362}"/>
              </a:ext>
            </a:extLst>
          </p:cNvPr>
          <p:cNvSpPr txBox="1"/>
          <p:nvPr/>
        </p:nvSpPr>
        <p:spPr>
          <a:xfrm>
            <a:off x="456278" y="3104213"/>
            <a:ext cx="11503742" cy="36009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 fontAlgn="base"/>
            <a:r>
              <a:rPr lang="as-IN" sz="4000" b="1" i="1" u="sng" dirty="0">
                <a:solidFill>
                  <a:srgbClr val="00B05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পূর্ণ সংখ্যা কাকে বলে?</a:t>
            </a:r>
            <a:endParaRPr lang="en-US" sz="4000" b="1" i="1" u="sng" dirty="0">
              <a:solidFill>
                <a:srgbClr val="00B050"/>
              </a:solidFill>
              <a:effectLst/>
              <a:latin typeface="NikoshBAN" panose="02000000000000000000" pitchFamily="2" charset="0"/>
              <a:ea typeface="Nirmala UI" panose="020B0502040204020203" pitchFamily="34" charset="0"/>
              <a:cs typeface="NikoshBAN" panose="02000000000000000000" pitchFamily="2" charset="0"/>
            </a:endParaRPr>
          </a:p>
          <a:p>
            <a:pPr algn="just" fontAlgn="base"/>
            <a:endParaRPr lang="as-IN" sz="2800" b="1" i="1" dirty="0">
              <a:solidFill>
                <a:srgbClr val="00B050"/>
              </a:solidFill>
              <a:effectLst/>
              <a:latin typeface="NikoshBAN" panose="02000000000000000000" pitchFamily="2" charset="0"/>
              <a:ea typeface="Nirmala UI" panose="020B0502040204020203" pitchFamily="34" charset="0"/>
              <a:cs typeface="NikoshBAN" panose="02000000000000000000" pitchFamily="2" charset="0"/>
            </a:endParaRPr>
          </a:p>
          <a:p>
            <a:pPr algn="just" fontAlgn="base"/>
            <a:r>
              <a:rPr lang="as-IN" sz="4000" b="1" i="1" dirty="0">
                <a:solidFill>
                  <a:srgbClr val="00000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শূন্য (0)সহ সকল ধনাত্মক ও ঋণাত্মক অখণ্ড সংখ্যা সমূহকে পূর্ণ সংখ্যা বলা হয়।</a:t>
            </a:r>
          </a:p>
          <a:p>
            <a:pPr algn="just" fontAlgn="base"/>
            <a:r>
              <a:rPr lang="as-IN" sz="4000" b="1" i="1" dirty="0">
                <a:solidFill>
                  <a:srgbClr val="00000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অর্থাৎ যে সমস্ত সংখ্যার কোন ভগ্নাংশ থাকে না সেগুলো পূর্ণ সংখ্যা। যেমন 1,-3,0,5 ইত্যাদি।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71638" y="571500"/>
            <a:ext cx="6655989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IN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পূর্ণ সংখ্যা কাকে বলে?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44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1BC734CE-EC7D-4A66-B911-2BEAC0EE3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850" y="444500"/>
            <a:ext cx="10058401" cy="62786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as-IN" sz="4000" b="1" i="1" u="sng" dirty="0">
                <a:solidFill>
                  <a:srgbClr val="00B050"/>
                </a:solidFill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পূর্ণ সংখ্যার প্রকারভেদ</a:t>
            </a:r>
            <a:endParaRPr lang="en-US" sz="4000" b="1" i="1" u="sng" dirty="0">
              <a:solidFill>
                <a:srgbClr val="00B050"/>
              </a:solidFill>
              <a:latin typeface="NikoshBAN" panose="02000000000000000000" pitchFamily="2" charset="0"/>
              <a:ea typeface="Nirmala UI" panose="020B0502040204020203" pitchFamily="34" charset="0"/>
              <a:cs typeface="NikoshBAN" panose="02000000000000000000" pitchFamily="2" charset="0"/>
            </a:endParaRPr>
          </a:p>
          <a:p>
            <a:pPr algn="ctr"/>
            <a:endParaRPr lang="as-IN" sz="2800" b="1" i="1" u="sng" dirty="0">
              <a:solidFill>
                <a:srgbClr val="00B050"/>
              </a:solidFill>
              <a:latin typeface="NikoshBAN" panose="02000000000000000000" pitchFamily="2" charset="0"/>
              <a:ea typeface="Nirmala UI" panose="020B0502040204020203" pitchFamily="34" charset="0"/>
              <a:cs typeface="NikoshBAN" panose="02000000000000000000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en-US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      সংখ্যার 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উপর ভিত্তি করে পূর্ণ সংখ্যাকে তিন ভাগে ভাগ করা </a:t>
            </a:r>
            <a:r>
              <a:rPr lang="bn-IN" altLang="en-US" sz="3200" b="1" i="1" dirty="0" smtClean="0">
                <a:solidFill>
                  <a:srgbClr val="000000"/>
                </a:solidFill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যায়</a:t>
            </a:r>
            <a:r>
              <a:rPr kumimoji="0" lang="bn-IN" altLang="en-US" sz="3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।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6200EA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  </a:t>
            </a:r>
            <a:endParaRPr kumimoji="0" lang="en-US" altLang="en-US" sz="3200" b="1" i="1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NikoshBAN" panose="02000000000000000000" pitchFamily="2" charset="0"/>
              <a:ea typeface="Nirmala UI" panose="020B0502040204020203" pitchFamily="34" charset="0"/>
              <a:cs typeface="NikoshBAN" panose="02000000000000000000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i="1" dirty="0">
                <a:solidFill>
                  <a:srgbClr val="333333"/>
                </a:solidFill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	১। 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ধনাত্মক</a:t>
            </a:r>
            <a:endParaRPr kumimoji="0" lang="en-US" altLang="en-US" sz="3200" b="1" i="1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NikoshBAN" panose="02000000000000000000" pitchFamily="2" charset="0"/>
              <a:ea typeface="Nirmala UI" panose="020B0502040204020203" pitchFamily="34" charset="0"/>
              <a:cs typeface="NikoshBAN" panose="02000000000000000000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	২। 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শূন্য 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(0 )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	৩। 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ঋণাত্মক পূর্ণ সংখ্যা</a:t>
            </a:r>
            <a:endParaRPr kumimoji="0" lang="en-US" altLang="en-US" sz="3200" b="1" i="1" u="none" strike="noStrike" cap="none" normalizeH="0" baseline="0" dirty="0">
              <a:ln>
                <a:noFill/>
              </a:ln>
              <a:solidFill>
                <a:srgbClr val="333333"/>
              </a:solidFill>
              <a:effectLst/>
              <a:latin typeface="NikoshBAN" panose="02000000000000000000" pitchFamily="2" charset="0"/>
              <a:ea typeface="Nirmala UI" panose="020B0502040204020203" pitchFamily="34" charset="0"/>
              <a:cs typeface="NikoshBAN" panose="02000000000000000000" pitchFamily="2" charset="0"/>
            </a:endParaRPr>
          </a:p>
          <a:p>
            <a:pPr lvl="0" algn="just">
              <a:buFontTx/>
              <a:buChar char="•"/>
            </a:pPr>
            <a:r>
              <a:rPr kumimoji="0" lang="bn-IN" altLang="en-US" sz="3200" b="1" i="1" u="sng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 ধনাত্মক </a:t>
            </a:r>
            <a:r>
              <a:rPr kumimoji="0" lang="bn-IN" altLang="en-US" sz="3200" b="1" i="1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পূর্ণ সংখ্যা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: 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শূন্য 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(0) 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অপেক্ষা বড় সকল স্বাভাবিক সংখ্যাকে ধনাত্মক পূর্ণ সংখ্যা বলা </a:t>
            </a:r>
            <a:r>
              <a:rPr lang="bn-IN" altLang="en-US" sz="3200" b="1" i="1" dirty="0">
                <a:solidFill>
                  <a:srgbClr val="333333"/>
                </a:solidFill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হয় </a:t>
            </a:r>
            <a:r>
              <a:rPr kumimoji="0" lang="bn-IN" altLang="en-US" sz="32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। 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যেমন 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1,2,3,4,5 ….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200" b="1" i="1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শূন্য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 (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০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bn-IN" altLang="en-US" sz="3200" b="1" i="1" u="sng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ঋণাত্মক পূর্ণ সংখ্যা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: 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প্রত্যেক ধনাত্মক পূর্ণ সংখ্যার জন্য একটিমাত্র বিপরীত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  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ঋণাত্মক সংখ্যা </a:t>
            </a:r>
            <a:r>
              <a:rPr kumimoji="0" lang="bn-IN" altLang="en-US" sz="32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পাওয়া যায় 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। ধনাত্মক পূর্ণ সংখ্যার বিপরীত ঋণাত্মক মান গুলোকে ঋণাত্মক পূর্ণ সংখ্যা বলা </a:t>
            </a:r>
            <a:r>
              <a:rPr lang="bn-IN" altLang="en-US" sz="3200" b="1" i="1" dirty="0" smtClean="0">
                <a:solidFill>
                  <a:srgbClr val="333333"/>
                </a:solidFill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হয়</a:t>
            </a:r>
            <a:r>
              <a:rPr kumimoji="0" lang="bn-IN" altLang="en-US" sz="3200" b="1" i="1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। </a:t>
            </a:r>
            <a:r>
              <a:rPr kumimoji="0" lang="bn-IN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যেমন 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NikoshBAN" panose="02000000000000000000" pitchFamily="2" charset="0"/>
                <a:ea typeface="Nirmala UI" panose="020B0502040204020203" pitchFamily="34" charset="0"/>
                <a:cs typeface="NikoshBAN" panose="02000000000000000000" pitchFamily="2" charset="0"/>
              </a:rPr>
              <a:t>-1,-2,-3……..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1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AutoShape 4" descr="Academic Staff">
            <a:extLst>
              <a:ext uri="{FF2B5EF4-FFF2-40B4-BE49-F238E27FC236}">
                <a16:creationId xmlns="" xmlns:a16="http://schemas.microsoft.com/office/drawing/2014/main" id="{B3D65423-253A-45C7-8BC6-DAC7FF488A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9850" y="-132556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5">
            <a:extLst>
              <a:ext uri="{FF2B5EF4-FFF2-40B4-BE49-F238E27FC236}">
                <a16:creationId xmlns="" xmlns:a16="http://schemas.microsoft.com/office/drawing/2014/main" id="{EAE8A674-41CD-492F-A08D-B9766F0592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9863" y="182563"/>
            <a:ext cx="5238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AutoShape 6">
            <a:extLst>
              <a:ext uri="{FF2B5EF4-FFF2-40B4-BE49-F238E27FC236}">
                <a16:creationId xmlns="" xmlns:a16="http://schemas.microsoft.com/office/drawing/2014/main" id="{C586B52B-94CB-41D8-8592-027555A8D3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550" y="1279525"/>
            <a:ext cx="5238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AutoShape 7">
            <a:extLst>
              <a:ext uri="{FF2B5EF4-FFF2-40B4-BE49-F238E27FC236}">
                <a16:creationId xmlns="" xmlns:a16="http://schemas.microsoft.com/office/drawing/2014/main" id="{F8828051-8B14-4865-888C-5EC58428E6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69863" y="2378075"/>
            <a:ext cx="523875" cy="52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33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81934" y="141570"/>
            <a:ext cx="8085873" cy="144655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44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b="1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44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44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যো</a:t>
            </a:r>
            <a:r>
              <a:rPr lang="en-US" sz="4400" b="1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গফল</a:t>
            </a:r>
            <a:r>
              <a:rPr lang="en-US" sz="44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bn-IN" sz="4400" b="1" i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b="1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3" t="9887" r="9783" b="11735"/>
          <a:stretch/>
        </p:blipFill>
        <p:spPr>
          <a:xfrm>
            <a:off x="988426" y="3114674"/>
            <a:ext cx="9643180" cy="34092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28800" y="1876262"/>
            <a:ext cx="7592143" cy="98488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রেখার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cs typeface="NikoshBAN" panose="02000000000000000000" pitchFamily="2" charset="0"/>
              </a:rPr>
              <a:t>3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4000" b="1" dirty="0" smtClean="0">
                <a:cs typeface="NikoshBAN" panose="02000000000000000000" pitchFamily="2" charset="0"/>
              </a:rPr>
              <a:t>5</a:t>
            </a:r>
            <a:r>
              <a:rPr lang="en-US" sz="3600" dirty="0" smtClean="0"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নির্নয়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1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27404" y="543547"/>
            <a:ext cx="2324675" cy="7694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IN" sz="4400" i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কাজঃ</a:t>
            </a:r>
            <a:endParaRPr lang="en-US" sz="4400" i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0616" y="1936160"/>
            <a:ext cx="11122925" cy="12618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32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en-US" sz="3200" b="1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</a:t>
            </a:r>
            <a:r>
              <a:rPr lang="en-US" sz="32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32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নিন্মের সংখ্যাগুলোর যো</a:t>
            </a:r>
            <a:r>
              <a:rPr lang="en-US" sz="3200" b="1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গফল</a:t>
            </a:r>
            <a:r>
              <a:rPr lang="en-US" sz="3200" b="1" i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নির্ণয়ঃ</a:t>
            </a:r>
            <a:endParaRPr lang="bn-IN" sz="3200" b="1" i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400" b="1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86140" y="4049818"/>
            <a:ext cx="6583854" cy="8309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bn-IN" dirty="0" smtClean="0"/>
              <a:t> </a:t>
            </a:r>
            <a:r>
              <a:rPr lang="bn-IN" sz="4800" dirty="0" smtClean="0"/>
              <a:t>(-</a:t>
            </a:r>
            <a:r>
              <a:rPr lang="bn-IN" sz="4400" b="1" i="1" dirty="0" smtClean="0"/>
              <a:t>3)ও 8, (-</a:t>
            </a:r>
            <a:r>
              <a:rPr lang="bn-IN" sz="4400" b="1" i="1" dirty="0"/>
              <a:t>6</a:t>
            </a:r>
            <a:r>
              <a:rPr lang="bn-IN" sz="4400" b="1" i="1" dirty="0" smtClean="0"/>
              <a:t>) ও 2, (-</a:t>
            </a:r>
            <a:r>
              <a:rPr lang="bn-IN" sz="4400" b="1" i="1" dirty="0"/>
              <a:t>9</a:t>
            </a:r>
            <a:r>
              <a:rPr lang="bn-IN" sz="4400" b="1" i="1" dirty="0" smtClean="0"/>
              <a:t>) ও 5</a:t>
            </a:r>
            <a:endParaRPr lang="en-US" sz="4400" b="1" i="1" dirty="0"/>
          </a:p>
        </p:txBody>
      </p:sp>
    </p:spTree>
    <p:extLst>
      <p:ext uri="{BB962C8B-B14F-4D97-AF65-F5344CB8AC3E}">
        <p14:creationId xmlns:p14="http://schemas.microsoft.com/office/powerpoint/2010/main" val="375070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1617" y="120441"/>
            <a:ext cx="6815919" cy="10181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42" b="47084"/>
          <a:stretch/>
        </p:blipFill>
        <p:spPr>
          <a:xfrm>
            <a:off x="1054696" y="3486150"/>
            <a:ext cx="9529763" cy="29289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3160" y="1666024"/>
            <a:ext cx="7532831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রেখার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cs typeface="NikoshBAN" panose="02000000000000000000" pitchFamily="2" charset="0"/>
              </a:rPr>
              <a:t>6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smtClean="0">
                <a:cs typeface="NikoshBAN" panose="02000000000000000000" pitchFamily="2" charset="0"/>
              </a:rPr>
              <a:t>2</a:t>
            </a:r>
            <a:r>
              <a:rPr lang="en-US" sz="3200" dirty="0" smtClean="0"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বিয়োগফল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নির্নয়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919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26478" y="3106740"/>
            <a:ext cx="3098042" cy="92333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5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5400" b="1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i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IN" sz="54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en-US" sz="54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0626" y="4137792"/>
            <a:ext cx="1041342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bn-IN" sz="4000" b="1" i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সংখ্যারেখার সাহায্যে নিন্মের সংখ্যা গুলোর বিয়োগফল নির্নয় করঃ</a:t>
            </a:r>
            <a:endParaRPr lang="en-US" sz="4000" b="1" i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626" y="5061122"/>
            <a:ext cx="9701269" cy="17861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25" y="68603"/>
            <a:ext cx="10589670" cy="282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62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62" y="700088"/>
            <a:ext cx="12038337" cy="615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53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0"/>
          <a:stretch/>
        </p:blipFill>
        <p:spPr>
          <a:xfrm rot="5400000">
            <a:off x="2852739" y="-2233612"/>
            <a:ext cx="6400799" cy="114966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85874" y="1067381"/>
            <a:ext cx="8505855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700" b="1" i="1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8700" b="1" i="1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34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</TotalTime>
  <Words>166</Words>
  <Application>Microsoft Office PowerPoint</Application>
  <PresentationFormat>Widescreen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NikoshBAN</vt:lpstr>
      <vt:lpstr>Nirmala UI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Windows User</cp:lastModifiedBy>
  <cp:revision>66</cp:revision>
  <dcterms:created xsi:type="dcterms:W3CDTF">2021-12-07T15:56:33Z</dcterms:created>
  <dcterms:modified xsi:type="dcterms:W3CDTF">2024-04-21T19:35:00Z</dcterms:modified>
</cp:coreProperties>
</file>