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73" r:id="rId3"/>
    <p:sldId id="258" r:id="rId4"/>
    <p:sldId id="274" r:id="rId5"/>
    <p:sldId id="271" r:id="rId6"/>
    <p:sldId id="261" r:id="rId7"/>
    <p:sldId id="264" r:id="rId8"/>
    <p:sldId id="265" r:id="rId9"/>
    <p:sldId id="275" r:id="rId10"/>
    <p:sldId id="27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946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96" y="-618"/>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B323D1-6092-44C8-B1B7-1752BF35162F}" type="datetimeFigureOut">
              <a:rPr lang="en-US" smtClean="0"/>
              <a:pPr/>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91765-5C76-4468-B7C4-8E596CD3F604}" type="slidenum">
              <a:rPr lang="en-US" smtClean="0"/>
              <a:pPr/>
              <a:t>‹#›</a:t>
            </a:fld>
            <a:endParaRPr lang="en-US"/>
          </a:p>
        </p:txBody>
      </p:sp>
    </p:spTree>
    <p:extLst>
      <p:ext uri="{BB962C8B-B14F-4D97-AF65-F5344CB8AC3E}">
        <p14:creationId xmlns:p14="http://schemas.microsoft.com/office/powerpoint/2010/main" val="1417880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B323D1-6092-44C8-B1B7-1752BF35162F}" type="datetimeFigureOut">
              <a:rPr lang="en-US" smtClean="0"/>
              <a:pPr/>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91765-5C76-4468-B7C4-8E596CD3F604}" type="slidenum">
              <a:rPr lang="en-US" smtClean="0"/>
              <a:pPr/>
              <a:t>‹#›</a:t>
            </a:fld>
            <a:endParaRPr lang="en-US"/>
          </a:p>
        </p:txBody>
      </p:sp>
    </p:spTree>
    <p:extLst>
      <p:ext uri="{BB962C8B-B14F-4D97-AF65-F5344CB8AC3E}">
        <p14:creationId xmlns:p14="http://schemas.microsoft.com/office/powerpoint/2010/main" val="1454216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B323D1-6092-44C8-B1B7-1752BF35162F}" type="datetimeFigureOut">
              <a:rPr lang="en-US" smtClean="0"/>
              <a:pPr/>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91765-5C76-4468-B7C4-8E596CD3F604}" type="slidenum">
              <a:rPr lang="en-US" smtClean="0"/>
              <a:pPr/>
              <a:t>‹#›</a:t>
            </a:fld>
            <a:endParaRPr lang="en-US"/>
          </a:p>
        </p:txBody>
      </p:sp>
    </p:spTree>
    <p:extLst>
      <p:ext uri="{BB962C8B-B14F-4D97-AF65-F5344CB8AC3E}">
        <p14:creationId xmlns:p14="http://schemas.microsoft.com/office/powerpoint/2010/main" val="1726388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B323D1-6092-44C8-B1B7-1752BF35162F}" type="datetimeFigureOut">
              <a:rPr lang="en-US" smtClean="0"/>
              <a:pPr/>
              <a:t>4/22/2024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91765-5C76-4468-B7C4-8E596CD3F604}" type="slidenum">
              <a:rPr lang="en-US" smtClean="0"/>
              <a:pPr/>
              <a:t>‹#›</a:t>
            </a:fld>
            <a:endParaRPr lang="en-US"/>
          </a:p>
        </p:txBody>
      </p:sp>
    </p:spTree>
    <p:extLst>
      <p:ext uri="{BB962C8B-B14F-4D97-AF65-F5344CB8AC3E}">
        <p14:creationId xmlns:p14="http://schemas.microsoft.com/office/powerpoint/2010/main" val="1155018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B323D1-6092-44C8-B1B7-1752BF35162F}" type="datetimeFigureOut">
              <a:rPr lang="en-US" smtClean="0"/>
              <a:pPr/>
              <a:t>4/22/2024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691765-5C76-4468-B7C4-8E596CD3F604}" type="slidenum">
              <a:rPr lang="en-US" smtClean="0"/>
              <a:pPr/>
              <a:t>‹#›</a:t>
            </a:fld>
            <a:endParaRPr lang="en-US"/>
          </a:p>
        </p:txBody>
      </p:sp>
    </p:spTree>
    <p:extLst>
      <p:ext uri="{BB962C8B-B14F-4D97-AF65-F5344CB8AC3E}">
        <p14:creationId xmlns:p14="http://schemas.microsoft.com/office/powerpoint/2010/main" val="2914746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B323D1-6092-44C8-B1B7-1752BF35162F}" type="datetimeFigureOut">
              <a:rPr lang="en-US" smtClean="0"/>
              <a:pPr/>
              <a:t>4/22/2024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691765-5C76-4468-B7C4-8E596CD3F604}" type="slidenum">
              <a:rPr lang="en-US" smtClean="0"/>
              <a:pPr/>
              <a:t>‹#›</a:t>
            </a:fld>
            <a:endParaRPr lang="en-US"/>
          </a:p>
        </p:txBody>
      </p:sp>
    </p:spTree>
    <p:extLst>
      <p:ext uri="{BB962C8B-B14F-4D97-AF65-F5344CB8AC3E}">
        <p14:creationId xmlns:p14="http://schemas.microsoft.com/office/powerpoint/2010/main" val="1571343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B323D1-6092-44C8-B1B7-1752BF35162F}" type="datetimeFigureOut">
              <a:rPr lang="en-US" smtClean="0"/>
              <a:pPr/>
              <a:t>4/22/2024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691765-5C76-4468-B7C4-8E596CD3F604}" type="slidenum">
              <a:rPr lang="en-US" smtClean="0"/>
              <a:pPr/>
              <a:t>‹#›</a:t>
            </a:fld>
            <a:endParaRPr lang="en-US"/>
          </a:p>
        </p:txBody>
      </p:sp>
    </p:spTree>
    <p:extLst>
      <p:ext uri="{BB962C8B-B14F-4D97-AF65-F5344CB8AC3E}">
        <p14:creationId xmlns:p14="http://schemas.microsoft.com/office/powerpoint/2010/main" val="2760547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B323D1-6092-44C8-B1B7-1752BF35162F}" type="datetimeFigureOut">
              <a:rPr lang="en-US" smtClean="0"/>
              <a:pPr/>
              <a:t>4/22/2024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91765-5C76-4468-B7C4-8E596CD3F604}" type="slidenum">
              <a:rPr lang="en-US" smtClean="0"/>
              <a:pPr/>
              <a:t>‹#›</a:t>
            </a:fld>
            <a:endParaRPr lang="en-US"/>
          </a:p>
        </p:txBody>
      </p:sp>
    </p:spTree>
    <p:extLst>
      <p:ext uri="{BB962C8B-B14F-4D97-AF65-F5344CB8AC3E}">
        <p14:creationId xmlns:p14="http://schemas.microsoft.com/office/powerpoint/2010/main" val="2584698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B323D1-6092-44C8-B1B7-1752BF35162F}" type="datetimeFigureOut">
              <a:rPr lang="en-US" smtClean="0"/>
              <a:pPr/>
              <a:t>4/22/2024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91765-5C76-4468-B7C4-8E596CD3F604}" type="slidenum">
              <a:rPr lang="en-US" smtClean="0"/>
              <a:pPr/>
              <a:t>‹#›</a:t>
            </a:fld>
            <a:endParaRPr lang="en-US"/>
          </a:p>
        </p:txBody>
      </p:sp>
    </p:spTree>
    <p:extLst>
      <p:ext uri="{BB962C8B-B14F-4D97-AF65-F5344CB8AC3E}">
        <p14:creationId xmlns:p14="http://schemas.microsoft.com/office/powerpoint/2010/main" val="2241981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B323D1-6092-44C8-B1B7-1752BF35162F}" type="datetimeFigureOut">
              <a:rPr lang="en-US" smtClean="0"/>
              <a:pPr/>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91765-5C76-4468-B7C4-8E596CD3F604}" type="slidenum">
              <a:rPr lang="en-US" smtClean="0"/>
              <a:pPr/>
              <a:t>‹#›</a:t>
            </a:fld>
            <a:endParaRPr lang="en-US"/>
          </a:p>
        </p:txBody>
      </p:sp>
    </p:spTree>
    <p:extLst>
      <p:ext uri="{BB962C8B-B14F-4D97-AF65-F5344CB8AC3E}">
        <p14:creationId xmlns:p14="http://schemas.microsoft.com/office/powerpoint/2010/main" val="120184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B323D1-6092-44C8-B1B7-1752BF35162F}" type="datetimeFigureOut">
              <a:rPr lang="en-US" smtClean="0"/>
              <a:pPr/>
              <a:t>4/22/2024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91765-5C76-4468-B7C4-8E596CD3F604}" type="slidenum">
              <a:rPr lang="en-US" smtClean="0"/>
              <a:pPr/>
              <a:t>‹#›</a:t>
            </a:fld>
            <a:endParaRPr lang="en-US"/>
          </a:p>
        </p:txBody>
      </p:sp>
    </p:spTree>
    <p:extLst>
      <p:ext uri="{BB962C8B-B14F-4D97-AF65-F5344CB8AC3E}">
        <p14:creationId xmlns:p14="http://schemas.microsoft.com/office/powerpoint/2010/main" val="3690013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B323D1-6092-44C8-B1B7-1752BF35162F}" type="datetimeFigureOut">
              <a:rPr lang="en-US" smtClean="0"/>
              <a:pPr/>
              <a:t>4/22/2024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691765-5C76-4468-B7C4-8E596CD3F604}" type="slidenum">
              <a:rPr lang="en-US" smtClean="0"/>
              <a:pPr/>
              <a:t>‹#›</a:t>
            </a:fld>
            <a:endParaRPr lang="en-US"/>
          </a:p>
        </p:txBody>
      </p:sp>
    </p:spTree>
    <p:extLst>
      <p:ext uri="{BB962C8B-B14F-4D97-AF65-F5344CB8AC3E}">
        <p14:creationId xmlns:p14="http://schemas.microsoft.com/office/powerpoint/2010/main" val="5769094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A38120FD-5110-4883-AAE7-CC4BD6936E30}"/>
              </a:ext>
            </a:extLst>
          </p:cNvPr>
          <p:cNvSpPr txBox="1"/>
          <p:nvPr/>
        </p:nvSpPr>
        <p:spPr>
          <a:xfrm rot="10800000" flipV="1">
            <a:off x="1219201" y="3786309"/>
            <a:ext cx="9383339" cy="2215991"/>
          </a:xfrm>
          <a:prstGeom prst="rect">
            <a:avLst/>
          </a:prstGeom>
          <a:noFill/>
        </p:spPr>
        <p:txBody>
          <a:bodyPr wrap="square" rtlCol="0">
            <a:spAutoFit/>
          </a:bodyPr>
          <a:lstStyle/>
          <a:p>
            <a:r>
              <a:rPr lang="en-US" sz="13800" b="1" dirty="0">
                <a:solidFill>
                  <a:srgbClr val="00B0F0"/>
                </a:solidFill>
                <a:latin typeface="Times New Roman" pitchFamily="18" charset="0"/>
                <a:cs typeface="Times New Roman" pitchFamily="18" charset="0"/>
              </a:rPr>
              <a:t>Welcome</a:t>
            </a:r>
          </a:p>
        </p:txBody>
      </p:sp>
      <p:pic>
        <p:nvPicPr>
          <p:cNvPr id="4" name="Picture 3" descr="fresh-marigold-flowers-500x500.jpg"/>
          <p:cNvPicPr>
            <a:picLocks noChangeAspect="1"/>
          </p:cNvPicPr>
          <p:nvPr/>
        </p:nvPicPr>
        <p:blipFill>
          <a:blip r:embed="rId2"/>
          <a:stretch>
            <a:fillRect/>
          </a:stretch>
        </p:blipFill>
        <p:spPr>
          <a:xfrm>
            <a:off x="914400" y="381000"/>
            <a:ext cx="10464800" cy="3746810"/>
          </a:xfrm>
          <a:prstGeom prst="rect">
            <a:avLst/>
          </a:prstGeom>
        </p:spPr>
      </p:pic>
    </p:spTree>
    <p:extLst>
      <p:ext uri="{BB962C8B-B14F-4D97-AF65-F5344CB8AC3E}">
        <p14:creationId xmlns:p14="http://schemas.microsoft.com/office/powerpoint/2010/main" val="175851370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7223" y="1295400"/>
            <a:ext cx="10757556" cy="1815882"/>
          </a:xfrm>
          <a:prstGeom prst="rect">
            <a:avLst/>
          </a:prstGeom>
          <a:noFill/>
          <a:ln>
            <a:noFill/>
          </a:ln>
          <a:effectLst/>
          <a:scene3d>
            <a:camera prst="orthographicFront">
              <a:rot lat="0" lon="0" rev="0"/>
            </a:camera>
            <a:lightRig rig="balanced" dir="t">
              <a:rot lat="0" lon="0" rev="8700000"/>
            </a:lightRig>
          </a:scene3d>
          <a:sp3d>
            <a:bevelT w="190500" h="38100"/>
          </a:sp3d>
        </p:spPr>
        <p:txBody>
          <a:bodyPr wrap="square">
            <a:spAutoFit/>
          </a:bodyPr>
          <a:lstStyle/>
          <a:p>
            <a:pPr fontAlgn="auto">
              <a:spcBef>
                <a:spcPts val="0"/>
              </a:spcBef>
              <a:spcAft>
                <a:spcPts val="0"/>
              </a:spcAft>
              <a:defRPr/>
            </a:pPr>
            <a:r>
              <a:rPr lang="en-US" sz="2800" b="1" dirty="0">
                <a:latin typeface="Times New Roman" pitchFamily="18" charset="0"/>
                <a:cs typeface="Times New Roman" pitchFamily="18" charset="0"/>
              </a:rPr>
              <a:t>Md. </a:t>
            </a:r>
            <a:r>
              <a:rPr lang="en-US" sz="2800" b="1" dirty="0" err="1" smtClean="0">
                <a:latin typeface="Times New Roman" pitchFamily="18" charset="0"/>
                <a:cs typeface="Times New Roman" pitchFamily="18" charset="0"/>
              </a:rPr>
              <a:t>Iftekhar</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Alam</a:t>
            </a:r>
            <a:endParaRPr lang="en-US" sz="2800" b="1" dirty="0" smtClean="0">
              <a:latin typeface="Times New Roman" pitchFamily="18" charset="0"/>
              <a:cs typeface="Times New Roman" pitchFamily="18" charset="0"/>
            </a:endParaRPr>
          </a:p>
          <a:p>
            <a:pPr fontAlgn="auto">
              <a:spcBef>
                <a:spcPts val="0"/>
              </a:spcBef>
              <a:spcAft>
                <a:spcPts val="0"/>
              </a:spcAft>
              <a:defRPr/>
            </a:pPr>
            <a:r>
              <a:rPr lang="en-US" sz="2800" b="1" dirty="0" smtClean="0">
                <a:latin typeface="Times New Roman" pitchFamily="18" charset="0"/>
                <a:cs typeface="Times New Roman" pitchFamily="18" charset="0"/>
              </a:rPr>
              <a:t>B.A (</a:t>
            </a:r>
            <a:r>
              <a:rPr lang="en-US" sz="2800" b="1" dirty="0" err="1" smtClean="0">
                <a:latin typeface="Times New Roman" pitchFamily="18" charset="0"/>
                <a:cs typeface="Times New Roman" pitchFamily="18" charset="0"/>
              </a:rPr>
              <a:t>Hons</a:t>
            </a:r>
            <a:r>
              <a:rPr lang="en-US" sz="2800" b="1" dirty="0" smtClean="0">
                <a:latin typeface="Times New Roman" pitchFamily="18" charset="0"/>
                <a:cs typeface="Times New Roman" pitchFamily="18" charset="0"/>
              </a:rPr>
              <a:t>) M. A in English  </a:t>
            </a:r>
            <a:r>
              <a:rPr lang="en-US" sz="2800" b="1" dirty="0" err="1" smtClean="0">
                <a:latin typeface="Times New Roman" pitchFamily="18" charset="0"/>
                <a:cs typeface="Times New Roman" pitchFamily="18" charset="0"/>
              </a:rPr>
              <a:t>B.Ed</a:t>
            </a:r>
            <a:endParaRPr lang="en-US" sz="2800" b="1" dirty="0">
              <a:latin typeface="Times New Roman" pitchFamily="18" charset="0"/>
              <a:cs typeface="Times New Roman" pitchFamily="18" charset="0"/>
            </a:endParaRPr>
          </a:p>
          <a:p>
            <a:pPr fontAlgn="auto">
              <a:spcBef>
                <a:spcPts val="0"/>
              </a:spcBef>
              <a:spcAft>
                <a:spcPts val="0"/>
              </a:spcAft>
              <a:defRPr/>
            </a:pPr>
            <a:r>
              <a:rPr lang="en-US" sz="2800" b="1" dirty="0">
                <a:latin typeface="Times New Roman" pitchFamily="18" charset="0"/>
                <a:cs typeface="Times New Roman" pitchFamily="18" charset="0"/>
              </a:rPr>
              <a:t>Assistant </a:t>
            </a:r>
            <a:r>
              <a:rPr lang="en-US" sz="2800" b="1" dirty="0" smtClean="0">
                <a:latin typeface="Times New Roman" pitchFamily="18" charset="0"/>
                <a:cs typeface="Times New Roman" pitchFamily="18" charset="0"/>
              </a:rPr>
              <a:t>Teacher (English)</a:t>
            </a:r>
            <a:endParaRPr lang="en-US" sz="2800" b="1" dirty="0">
              <a:latin typeface="Times New Roman" pitchFamily="18" charset="0"/>
              <a:cs typeface="Times New Roman" pitchFamily="18" charset="0"/>
            </a:endParaRPr>
          </a:p>
          <a:p>
            <a:pPr fontAlgn="auto">
              <a:spcBef>
                <a:spcPts val="0"/>
              </a:spcBef>
              <a:spcAft>
                <a:spcPts val="0"/>
              </a:spcAft>
              <a:defRPr/>
            </a:pPr>
            <a:r>
              <a:rPr lang="en-US" sz="2800" b="1" dirty="0" err="1" smtClean="0">
                <a:latin typeface="Times New Roman" pitchFamily="18" charset="0"/>
                <a:cs typeface="Times New Roman" pitchFamily="18" charset="0"/>
              </a:rPr>
              <a:t>Karai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Nurul</a:t>
            </a:r>
            <a:r>
              <a:rPr lang="en-US" sz="2800" b="1" dirty="0" smtClean="0">
                <a:latin typeface="Times New Roman" pitchFamily="18" charset="0"/>
                <a:cs typeface="Times New Roman" pitchFamily="18" charset="0"/>
              </a:rPr>
              <a:t> Huda </a:t>
            </a:r>
            <a:r>
              <a:rPr lang="en-US" sz="2800" b="1" dirty="0" err="1" smtClean="0">
                <a:latin typeface="Times New Roman" pitchFamily="18" charset="0"/>
                <a:cs typeface="Times New Roman" pitchFamily="18" charset="0"/>
              </a:rPr>
              <a:t>Kamil</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Madrasha</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Joypurhat</a:t>
            </a:r>
            <a:endParaRPr lang="en-US" sz="2800" b="1" dirty="0">
              <a:latin typeface="Times New Roman" pitchFamily="18" charset="0"/>
              <a:cs typeface="Times New Roman" pitchFamily="18" charset="0"/>
            </a:endParaRPr>
          </a:p>
        </p:txBody>
      </p:sp>
      <p:sp>
        <p:nvSpPr>
          <p:cNvPr id="4" name="TextBox 3"/>
          <p:cNvSpPr txBox="1"/>
          <p:nvPr/>
        </p:nvSpPr>
        <p:spPr>
          <a:xfrm>
            <a:off x="6347429" y="4191000"/>
            <a:ext cx="4565977" cy="1938992"/>
          </a:xfrm>
          <a:prstGeom prst="rect">
            <a:avLst/>
          </a:prstGeom>
          <a:noFill/>
          <a:ln>
            <a:noFill/>
          </a:ln>
          <a:effectLst/>
          <a:scene3d>
            <a:camera prst="orthographicFront">
              <a:rot lat="0" lon="0" rev="0"/>
            </a:camera>
            <a:lightRig rig="balanced" dir="t">
              <a:rot lat="0" lon="0" rev="8700000"/>
            </a:lightRig>
          </a:scene3d>
          <a:sp3d>
            <a:bevelT w="190500" h="38100"/>
          </a:sp3d>
        </p:spPr>
        <p:txBody>
          <a:bodyPr wrap="square">
            <a:spAutoFit/>
          </a:bodyPr>
          <a:lstStyle/>
          <a:p>
            <a:pPr fontAlgn="auto">
              <a:spcBef>
                <a:spcPts val="0"/>
              </a:spcBef>
              <a:spcAft>
                <a:spcPts val="0"/>
              </a:spcAft>
              <a:defRPr/>
            </a:pPr>
            <a:r>
              <a:rPr lang="en-US" sz="2800" b="1" dirty="0">
                <a:latin typeface="Times New Roman" pitchFamily="18" charset="0"/>
                <a:cs typeface="Times New Roman" pitchFamily="18" charset="0"/>
              </a:rPr>
              <a:t>Subject: </a:t>
            </a:r>
            <a:r>
              <a:rPr lang="en-US" sz="2800" b="1" dirty="0" smtClean="0">
                <a:solidFill>
                  <a:srgbClr val="0000CC"/>
                </a:solidFill>
                <a:latin typeface="Times New Roman" pitchFamily="18" charset="0"/>
                <a:cs typeface="Times New Roman" pitchFamily="18" charset="0"/>
              </a:rPr>
              <a:t>English 1</a:t>
            </a:r>
            <a:r>
              <a:rPr lang="en-US" sz="2800" b="1" baseline="30000" dirty="0" smtClean="0">
                <a:solidFill>
                  <a:srgbClr val="0000CC"/>
                </a:solidFill>
                <a:latin typeface="Times New Roman" pitchFamily="18" charset="0"/>
                <a:cs typeface="Times New Roman" pitchFamily="18" charset="0"/>
              </a:rPr>
              <a:t>st</a:t>
            </a:r>
            <a:r>
              <a:rPr lang="en-US" sz="2800" b="1" dirty="0" smtClean="0">
                <a:solidFill>
                  <a:srgbClr val="0000CC"/>
                </a:solidFill>
                <a:latin typeface="Times New Roman" pitchFamily="18" charset="0"/>
                <a:cs typeface="Times New Roman" pitchFamily="18" charset="0"/>
              </a:rPr>
              <a:t> paper</a:t>
            </a:r>
            <a:endParaRPr lang="en-US" sz="2800" b="1" dirty="0">
              <a:solidFill>
                <a:srgbClr val="0000CC"/>
              </a:solidFill>
              <a:latin typeface="Times New Roman" pitchFamily="18" charset="0"/>
              <a:cs typeface="Times New Roman" pitchFamily="18" charset="0"/>
            </a:endParaRPr>
          </a:p>
          <a:p>
            <a:pPr fontAlgn="auto">
              <a:spcBef>
                <a:spcPts val="0"/>
              </a:spcBef>
              <a:spcAft>
                <a:spcPts val="0"/>
              </a:spcAft>
              <a:defRPr/>
            </a:pPr>
            <a:r>
              <a:rPr lang="en-US" sz="2800" b="1" dirty="0">
                <a:latin typeface="Times New Roman" pitchFamily="18" charset="0"/>
                <a:cs typeface="Times New Roman" pitchFamily="18" charset="0"/>
              </a:rPr>
              <a:t>Class: </a:t>
            </a:r>
            <a:r>
              <a:rPr lang="en-US" sz="2800" b="1" dirty="0" smtClean="0">
                <a:solidFill>
                  <a:srgbClr val="0000CC"/>
                </a:solidFill>
                <a:latin typeface="Times New Roman" pitchFamily="18" charset="0"/>
                <a:cs typeface="Times New Roman" pitchFamily="18" charset="0"/>
              </a:rPr>
              <a:t>Ten</a:t>
            </a:r>
            <a:endParaRPr lang="en-US" sz="2800" b="1" dirty="0">
              <a:solidFill>
                <a:srgbClr val="0000CC"/>
              </a:solidFill>
              <a:latin typeface="Times New Roman" pitchFamily="18" charset="0"/>
              <a:cs typeface="Times New Roman" pitchFamily="18" charset="0"/>
            </a:endParaRPr>
          </a:p>
          <a:p>
            <a:pPr fontAlgn="auto">
              <a:spcBef>
                <a:spcPts val="0"/>
              </a:spcBef>
              <a:spcAft>
                <a:spcPts val="0"/>
              </a:spcAft>
              <a:defRPr/>
            </a:pPr>
            <a:r>
              <a:rPr lang="en-US" sz="3200" b="1" dirty="0" smtClean="0">
                <a:solidFill>
                  <a:srgbClr val="00B0F0"/>
                </a:solidFill>
                <a:latin typeface="Times New Roman" pitchFamily="18" charset="0"/>
                <a:cs typeface="Times New Roman" pitchFamily="18" charset="0"/>
              </a:rPr>
              <a:t>Unit: 05</a:t>
            </a:r>
          </a:p>
          <a:p>
            <a:pPr fontAlgn="auto">
              <a:spcBef>
                <a:spcPts val="0"/>
              </a:spcBef>
              <a:spcAft>
                <a:spcPts val="0"/>
              </a:spcAft>
              <a:defRPr/>
            </a:pPr>
            <a:r>
              <a:rPr lang="en-US" sz="3200" b="1" dirty="0" smtClean="0">
                <a:solidFill>
                  <a:srgbClr val="00B0F0"/>
                </a:solidFill>
                <a:latin typeface="Times New Roman" pitchFamily="18" charset="0"/>
                <a:cs typeface="Times New Roman" pitchFamily="18" charset="0"/>
              </a:rPr>
              <a:t>Lesson: 02</a:t>
            </a:r>
          </a:p>
        </p:txBody>
      </p:sp>
      <p:sp>
        <p:nvSpPr>
          <p:cNvPr id="2" name="Rectangle 1">
            <a:extLst>
              <a:ext uri="{FF2B5EF4-FFF2-40B4-BE49-F238E27FC236}">
                <a16:creationId xmlns="" xmlns:a16="http://schemas.microsoft.com/office/drawing/2014/main" id="{AF88C8CB-3B8D-48DF-B883-C0313EE45788}"/>
              </a:ext>
            </a:extLst>
          </p:cNvPr>
          <p:cNvSpPr/>
          <p:nvPr/>
        </p:nvSpPr>
        <p:spPr>
          <a:xfrm>
            <a:off x="4193526" y="246840"/>
            <a:ext cx="3661580" cy="1323439"/>
          </a:xfrm>
          <a:prstGeom prst="rect">
            <a:avLst/>
          </a:prstGeom>
        </p:spPr>
        <p:txBody>
          <a:bodyPr wrap="none">
            <a:spAutoFit/>
          </a:bodyPr>
          <a:lstStyle/>
          <a:p>
            <a:pPr algn="ctr" fontAlgn="auto">
              <a:spcBef>
                <a:spcPts val="0"/>
              </a:spcBef>
              <a:spcAft>
                <a:spcPts val="0"/>
              </a:spcAft>
              <a:defRPr/>
            </a:pPr>
            <a:r>
              <a:rPr lang="en-US" sz="8000" b="1" dirty="0">
                <a:latin typeface="Times New Roman" pitchFamily="18" charset="0"/>
                <a:cs typeface="Times New Roman" pitchFamily="18" charset="0"/>
              </a:rPr>
              <a:t>Identity</a:t>
            </a:r>
          </a:p>
        </p:txBody>
      </p:sp>
      <p:pic>
        <p:nvPicPr>
          <p:cNvPr id="6" name="Picture 5" descr="20190815_072229.jpg"/>
          <p:cNvPicPr>
            <a:picLocks noChangeAspect="1"/>
          </p:cNvPicPr>
          <p:nvPr/>
        </p:nvPicPr>
        <p:blipFill>
          <a:blip r:embed="rId2" cstate="print"/>
          <a:stretch>
            <a:fillRect/>
          </a:stretch>
        </p:blipFill>
        <p:spPr>
          <a:xfrm>
            <a:off x="1219200" y="3124203"/>
            <a:ext cx="3962400" cy="3121567"/>
          </a:xfrm>
          <a:prstGeom prst="rect">
            <a:avLst/>
          </a:prstGeom>
        </p:spPr>
      </p:pic>
    </p:spTree>
    <p:extLst>
      <p:ext uri="{BB962C8B-B14F-4D97-AF65-F5344CB8AC3E}">
        <p14:creationId xmlns:p14="http://schemas.microsoft.com/office/powerpoint/2010/main" val="61762130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                </a:t>
            </a:r>
            <a:r>
              <a:rPr lang="en-US" dirty="0" smtClean="0">
                <a:latin typeface="Times New Roman" pitchFamily="18" charset="0"/>
                <a:cs typeface="Times New Roman" pitchFamily="18" charset="0"/>
              </a:rPr>
              <a:t>Look at the pictures</a:t>
            </a:r>
            <a:endParaRPr lang="en-US" dirty="0">
              <a:latin typeface="Times New Roman" pitchFamily="18" charset="0"/>
              <a:cs typeface="Times New Roman" pitchFamily="18" charset="0"/>
            </a:endParaRPr>
          </a:p>
        </p:txBody>
      </p:sp>
      <p:pic>
        <p:nvPicPr>
          <p:cNvPr id="8" name="Picture 7" descr="Environmental-Pollution.jpg"/>
          <p:cNvPicPr>
            <a:picLocks noChangeAspect="1"/>
          </p:cNvPicPr>
          <p:nvPr/>
        </p:nvPicPr>
        <p:blipFill>
          <a:blip r:embed="rId2"/>
          <a:stretch>
            <a:fillRect/>
          </a:stretch>
        </p:blipFill>
        <p:spPr>
          <a:xfrm>
            <a:off x="6276109" y="2717222"/>
            <a:ext cx="5735782" cy="3226378"/>
          </a:xfrm>
          <a:prstGeom prst="rect">
            <a:avLst/>
          </a:prstGeom>
        </p:spPr>
      </p:pic>
      <p:pic>
        <p:nvPicPr>
          <p:cNvPr id="9" name="Picture 8" descr="0qW5Rs2XUfY3.jpg"/>
          <p:cNvPicPr>
            <a:picLocks noChangeAspect="1"/>
          </p:cNvPicPr>
          <p:nvPr/>
        </p:nvPicPr>
        <p:blipFill>
          <a:blip r:embed="rId3"/>
          <a:stretch>
            <a:fillRect/>
          </a:stretch>
        </p:blipFill>
        <p:spPr>
          <a:xfrm>
            <a:off x="332511" y="2660536"/>
            <a:ext cx="5458690" cy="3635488"/>
          </a:xfrm>
          <a:prstGeom prst="rect">
            <a:avLst/>
          </a:prstGeom>
        </p:spPr>
      </p:pic>
    </p:spTree>
    <p:extLst>
      <p:ext uri="{BB962C8B-B14F-4D97-AF65-F5344CB8AC3E}">
        <p14:creationId xmlns:p14="http://schemas.microsoft.com/office/powerpoint/2010/main" val="28740388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739900" y="-622300"/>
            <a:ext cx="9144000" cy="2387600"/>
          </a:xfrm>
        </p:spPr>
        <p:txBody>
          <a:bodyPr/>
          <a:lstStyle/>
          <a:p>
            <a:r>
              <a:rPr lang="en-US" dirty="0" smtClean="0">
                <a:latin typeface="Times New Roman" pitchFamily="18" charset="0"/>
                <a:cs typeface="Times New Roman" pitchFamily="18" charset="0"/>
              </a:rPr>
              <a:t>Today’s topic</a:t>
            </a:r>
            <a:endParaRPr lang="en-US" dirty="0">
              <a:latin typeface="Times New Roman" pitchFamily="18" charset="0"/>
              <a:cs typeface="Times New Roman" pitchFamily="18" charset="0"/>
            </a:endParaRPr>
          </a:p>
        </p:txBody>
      </p:sp>
      <p:sp>
        <p:nvSpPr>
          <p:cNvPr id="4" name="Subtitle 3"/>
          <p:cNvSpPr>
            <a:spLocks noGrp="1"/>
          </p:cNvSpPr>
          <p:nvPr>
            <p:ph type="subTitle" idx="1"/>
          </p:nvPr>
        </p:nvSpPr>
        <p:spPr/>
        <p:txBody>
          <a:bodyPr>
            <a:normAutofit/>
          </a:bodyPr>
          <a:lstStyle/>
          <a:p>
            <a:r>
              <a:rPr lang="en-US" sz="6000" dirty="0" smtClean="0">
                <a:solidFill>
                  <a:srgbClr val="FF0000"/>
                </a:solidFill>
                <a:latin typeface="Times New Roman" pitchFamily="18" charset="0"/>
                <a:cs typeface="Times New Roman" pitchFamily="18" charset="0"/>
              </a:rPr>
              <a:t>Environment Pollution</a:t>
            </a:r>
            <a:endParaRPr lang="en-US" sz="60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1609858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84420" y="1094282"/>
            <a:ext cx="10508105" cy="457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i="1" u="sng"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Learning Outcomes</a:t>
            </a:r>
          </a:p>
          <a:p>
            <a:pPr algn="ctr"/>
            <a:endParaRPr lang="en-US" sz="3600" b="1" i="1" dirty="0" smtClean="0">
              <a:solidFill>
                <a:schemeClr val="tx1">
                  <a:lumMod val="95000"/>
                  <a:lumOff val="5000"/>
                </a:schemeClr>
              </a:solidFill>
            </a:endParaRPr>
          </a:p>
          <a:p>
            <a:r>
              <a:rPr lang="en-US" sz="3600" b="1" i="1" dirty="0" smtClean="0">
                <a:solidFill>
                  <a:schemeClr val="tx1">
                    <a:lumMod val="95000"/>
                    <a:lumOff val="5000"/>
                  </a:schemeClr>
                </a:solidFill>
              </a:rPr>
              <a:t>1. </a:t>
            </a:r>
            <a:r>
              <a:rPr lang="en-US" sz="3600" b="1" i="1" dirty="0" smtClean="0">
                <a:solidFill>
                  <a:schemeClr val="tx1">
                    <a:lumMod val="95000"/>
                    <a:lumOff val="5000"/>
                  </a:schemeClr>
                </a:solidFill>
                <a:latin typeface="Times New Roman" pitchFamily="18" charset="0"/>
                <a:cs typeface="Times New Roman" pitchFamily="18" charset="0"/>
              </a:rPr>
              <a:t>Tell </a:t>
            </a:r>
            <a:r>
              <a:rPr lang="en-US" sz="3600" b="1" i="1" dirty="0">
                <a:solidFill>
                  <a:schemeClr val="tx1">
                    <a:lumMod val="95000"/>
                    <a:lumOff val="5000"/>
                  </a:schemeClr>
                </a:solidFill>
                <a:latin typeface="Times New Roman" pitchFamily="18" charset="0"/>
                <a:cs typeface="Times New Roman" pitchFamily="18" charset="0"/>
              </a:rPr>
              <a:t>about pollution</a:t>
            </a:r>
          </a:p>
          <a:p>
            <a:r>
              <a:rPr lang="en-US" sz="3600" b="1" i="1" dirty="0">
                <a:solidFill>
                  <a:schemeClr val="tx1">
                    <a:lumMod val="95000"/>
                    <a:lumOff val="5000"/>
                  </a:schemeClr>
                </a:solidFill>
                <a:latin typeface="Times New Roman" pitchFamily="18" charset="0"/>
                <a:cs typeface="Times New Roman" pitchFamily="18" charset="0"/>
              </a:rPr>
              <a:t> </a:t>
            </a:r>
            <a:r>
              <a:rPr lang="en-US" sz="3600" b="1" i="1" dirty="0" smtClean="0">
                <a:solidFill>
                  <a:schemeClr val="tx1">
                    <a:lumMod val="95000"/>
                    <a:lumOff val="5000"/>
                  </a:schemeClr>
                </a:solidFill>
                <a:latin typeface="Times New Roman" pitchFamily="18" charset="0"/>
                <a:cs typeface="Times New Roman" pitchFamily="18" charset="0"/>
              </a:rPr>
              <a:t>2. Tell about the causes </a:t>
            </a:r>
            <a:r>
              <a:rPr lang="en-US" sz="3600" b="1" i="1" dirty="0">
                <a:solidFill>
                  <a:schemeClr val="tx1">
                    <a:lumMod val="95000"/>
                    <a:lumOff val="5000"/>
                  </a:schemeClr>
                </a:solidFill>
                <a:latin typeface="Times New Roman" pitchFamily="18" charset="0"/>
                <a:cs typeface="Times New Roman" pitchFamily="18" charset="0"/>
              </a:rPr>
              <a:t>of pollution</a:t>
            </a:r>
          </a:p>
          <a:p>
            <a:r>
              <a:rPr lang="en-US" sz="3600" b="1" i="1" dirty="0" smtClean="0">
                <a:solidFill>
                  <a:schemeClr val="tx1">
                    <a:lumMod val="95000"/>
                    <a:lumOff val="5000"/>
                  </a:schemeClr>
                </a:solidFill>
                <a:latin typeface="Times New Roman" pitchFamily="18" charset="0"/>
                <a:cs typeface="Times New Roman" pitchFamily="18" charset="0"/>
              </a:rPr>
              <a:t>3. Encourage </a:t>
            </a:r>
            <a:r>
              <a:rPr lang="en-US" sz="3600" b="1" i="1" dirty="0">
                <a:solidFill>
                  <a:schemeClr val="tx1">
                    <a:lumMod val="95000"/>
                    <a:lumOff val="5000"/>
                  </a:schemeClr>
                </a:solidFill>
                <a:latin typeface="Times New Roman" pitchFamily="18" charset="0"/>
                <a:cs typeface="Times New Roman" pitchFamily="18" charset="0"/>
              </a:rPr>
              <a:t>people to prevent pollution</a:t>
            </a:r>
          </a:p>
        </p:txBody>
      </p:sp>
    </p:spTree>
    <p:extLst>
      <p:ext uri="{BB962C8B-B14F-4D97-AF65-F5344CB8AC3E}">
        <p14:creationId xmlns:p14="http://schemas.microsoft.com/office/powerpoint/2010/main" val="19694320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5201587" cy="35526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771211" y="0"/>
            <a:ext cx="5471409" cy="35526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9525" y="1737723"/>
            <a:ext cx="6056026" cy="3762532"/>
          </a:xfrm>
          <a:prstGeom prst="rect">
            <a:avLst/>
          </a:prstGeom>
          <a:noFill/>
          <a:ln>
            <a:noFill/>
          </a:ln>
        </p:spPr>
      </p:pic>
      <p:sp>
        <p:nvSpPr>
          <p:cNvPr id="13" name="Title 12"/>
          <p:cNvSpPr>
            <a:spLocks noGrp="1"/>
          </p:cNvSpPr>
          <p:nvPr>
            <p:ph type="title"/>
          </p:nvPr>
        </p:nvSpPr>
        <p:spPr>
          <a:xfrm>
            <a:off x="491836" y="5818909"/>
            <a:ext cx="2847109" cy="595745"/>
          </a:xfrm>
        </p:spPr>
        <p:txBody>
          <a:bodyPr>
            <a:normAutofit fontScale="90000"/>
          </a:bodyPr>
          <a:lstStyle/>
          <a:p>
            <a:r>
              <a:rPr lang="en-US" dirty="0" smtClean="0">
                <a:latin typeface="Times New Roman" pitchFamily="18" charset="0"/>
                <a:cs typeface="Times New Roman" pitchFamily="18" charset="0"/>
              </a:rPr>
              <a:t>Picture: 1</a:t>
            </a:r>
            <a:endParaRPr lang="en-US" dirty="0">
              <a:latin typeface="Times New Roman" pitchFamily="18" charset="0"/>
              <a:cs typeface="Times New Roman" pitchFamily="18" charset="0"/>
            </a:endParaRPr>
          </a:p>
        </p:txBody>
      </p:sp>
      <p:sp>
        <p:nvSpPr>
          <p:cNvPr id="10" name="Text Placeholder 9"/>
          <p:cNvSpPr>
            <a:spLocks noGrp="1"/>
          </p:cNvSpPr>
          <p:nvPr>
            <p:ph type="body" sz="half" idx="4294967295"/>
          </p:nvPr>
        </p:nvSpPr>
        <p:spPr>
          <a:xfrm>
            <a:off x="0" y="2057400"/>
            <a:ext cx="3932238" cy="3811588"/>
          </a:xfrm>
        </p:spPr>
        <p:txBody>
          <a:bodyPr>
            <a:normAutofit/>
          </a:bodyPr>
          <a:lstStyle/>
          <a:p>
            <a:r>
              <a:rPr lang="en-US" sz="4400" dirty="0" smtClean="0">
                <a:solidFill>
                  <a:schemeClr val="tx1"/>
                </a:solidFill>
              </a:rPr>
              <a:t>       What do you see in the pictures?</a:t>
            </a:r>
            <a:endParaRPr lang="en-US" sz="4400" dirty="0">
              <a:solidFill>
                <a:schemeClr val="tx1"/>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04108"/>
            <a:ext cx="5471409" cy="3851565"/>
          </a:xfrm>
          <a:prstGeom prst="rect">
            <a:avLst/>
          </a:prstGeom>
          <a:noFill/>
          <a:ln>
            <a:noFill/>
          </a:ln>
        </p:spPr>
      </p:pic>
      <p:sp>
        <p:nvSpPr>
          <p:cNvPr id="14" name="Title 12"/>
          <p:cNvSpPr txBox="1">
            <a:spLocks/>
          </p:cNvSpPr>
          <p:nvPr/>
        </p:nvSpPr>
        <p:spPr>
          <a:xfrm>
            <a:off x="990600" y="517525"/>
            <a:ext cx="10515600" cy="1325563"/>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     </a:t>
            </a:r>
            <a:r>
              <a:rPr kumimoji="0" lang="en-US" sz="44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What do you see in the pictures?</a:t>
            </a:r>
            <a:endParaRPr kumimoji="0" lang="en-US" sz="4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15" name="Title 12"/>
          <p:cNvSpPr txBox="1">
            <a:spLocks/>
          </p:cNvSpPr>
          <p:nvPr/>
        </p:nvSpPr>
        <p:spPr>
          <a:xfrm>
            <a:off x="6906491" y="5624946"/>
            <a:ext cx="2847109" cy="595745"/>
          </a:xfrm>
          <a:prstGeom prst="rect">
            <a:avLst/>
          </a:prstGeom>
        </p:spPr>
        <p:txBody>
          <a:bodyPr vert="horz" lIns="91440" tIns="45720" rIns="91440" bIns="45720" rtlCol="0" anchor="ctr">
            <a:normAutofit fontScale="90000" lnSpcReduction="10000"/>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Picture: 2</a:t>
            </a:r>
            <a:endParaRPr kumimoji="0" lang="en-US" sz="4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326365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nodePh="1">
                                  <p:stCondLst>
                                    <p:cond delay="0"/>
                                  </p:stCondLst>
                                  <p:endCondLst>
                                    <p:cond evt="begin" delay="0">
                                      <p:tn val="10"/>
                                    </p:cond>
                                  </p:end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anim calcmode="lin" valueType="num">
                                      <p:cBhvr>
                                        <p:cTn id="18" dur="2000" fill="hold"/>
                                        <p:tgtEl>
                                          <p:spTgt spid="8"/>
                                        </p:tgtEl>
                                        <p:attrNameLst>
                                          <p:attrName>ppt_w</p:attrName>
                                        </p:attrNameLst>
                                      </p:cBhvr>
                                      <p:tavLst>
                                        <p:tav tm="0" fmla="#ppt_w*sin(2.5*pi*$)">
                                          <p:val>
                                            <p:fltVal val="0"/>
                                          </p:val>
                                        </p:tav>
                                        <p:tav tm="100000">
                                          <p:val>
                                            <p:fltVal val="1"/>
                                          </p:val>
                                        </p:tav>
                                      </p:tavLst>
                                    </p:anim>
                                    <p:anim calcmode="lin" valueType="num">
                                      <p:cBhvr>
                                        <p:cTn id="19" dur="2000" fill="hold"/>
                                        <p:tgtEl>
                                          <p:spTgt spid="8"/>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000"/>
                                        <p:tgtEl>
                                          <p:spTgt spid="9"/>
                                        </p:tgtEl>
                                      </p:cBhvr>
                                    </p:animEffect>
                                    <p:anim calcmode="lin" valueType="num">
                                      <p:cBhvr>
                                        <p:cTn id="23" dur="2000" fill="hold"/>
                                        <p:tgtEl>
                                          <p:spTgt spid="9"/>
                                        </p:tgtEl>
                                        <p:attrNameLst>
                                          <p:attrName>ppt_w</p:attrName>
                                        </p:attrNameLst>
                                      </p:cBhvr>
                                      <p:tavLst>
                                        <p:tav tm="0" fmla="#ppt_w*sin(2.5*pi*$)">
                                          <p:val>
                                            <p:fltVal val="0"/>
                                          </p:val>
                                        </p:tav>
                                        <p:tav tm="100000">
                                          <p:val>
                                            <p:fltVal val="1"/>
                                          </p:val>
                                        </p:tav>
                                      </p:tavLst>
                                    </p:anim>
                                    <p:anim calcmode="lin" valueType="num">
                                      <p:cBhvr>
                                        <p:cTn id="24"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454727" y="304944"/>
            <a:ext cx="9144000" cy="2387600"/>
          </a:xfrm>
        </p:spPr>
        <p:txBody>
          <a:bodyPr>
            <a:normAutofit fontScale="90000"/>
          </a:bodyPr>
          <a:lstStyle/>
          <a:p>
            <a:r>
              <a:rPr lang="en-US" dirty="0" smtClean="0">
                <a:latin typeface="Times New Roman" pitchFamily="18" charset="0"/>
                <a:cs typeface="Times New Roman" pitchFamily="18" charset="0"/>
              </a:rPr>
              <a:t>Read the passage silently and answer the following questions:</a:t>
            </a:r>
            <a:endParaRPr lang="en-US" dirty="0">
              <a:latin typeface="Times New Roman" pitchFamily="18" charset="0"/>
              <a:cs typeface="Times New Roman" pitchFamily="18" charset="0"/>
            </a:endParaRPr>
          </a:p>
        </p:txBody>
      </p:sp>
      <p:sp>
        <p:nvSpPr>
          <p:cNvPr id="4" name="Subtitle 3"/>
          <p:cNvSpPr>
            <a:spLocks noGrp="1"/>
          </p:cNvSpPr>
          <p:nvPr>
            <p:ph type="subTitle" idx="1"/>
          </p:nvPr>
        </p:nvSpPr>
        <p:spPr/>
        <p:txBody>
          <a:bodyPr>
            <a:noAutofit/>
          </a:bodyPr>
          <a:lstStyle/>
          <a:p>
            <a:pPr marL="457200" indent="-457200" algn="just">
              <a:buAutoNum type="arabicPeriod"/>
            </a:pPr>
            <a:r>
              <a:rPr lang="en-US" sz="2800" dirty="0" smtClean="0">
                <a:solidFill>
                  <a:srgbClr val="FF0000"/>
                </a:solidFill>
                <a:latin typeface="Times New Roman" pitchFamily="18" charset="0"/>
                <a:cs typeface="Times New Roman" pitchFamily="18" charset="0"/>
              </a:rPr>
              <a:t>Where does water pollution occur?</a:t>
            </a:r>
          </a:p>
          <a:p>
            <a:pPr marL="457200" indent="-457200" algn="just">
              <a:buAutoNum type="arabicPeriod"/>
            </a:pPr>
            <a:r>
              <a:rPr lang="en-US" sz="2800" dirty="0" smtClean="0">
                <a:solidFill>
                  <a:srgbClr val="FF0000"/>
                </a:solidFill>
                <a:latin typeface="Times New Roman" pitchFamily="18" charset="0"/>
                <a:cs typeface="Times New Roman" pitchFamily="18" charset="0"/>
              </a:rPr>
              <a:t>Explain two causes of water pollution?</a:t>
            </a:r>
          </a:p>
          <a:p>
            <a:pPr marL="457200" indent="-457200" algn="just">
              <a:buAutoNum type="arabicPeriod"/>
            </a:pPr>
            <a:r>
              <a:rPr lang="en-US" sz="2800" dirty="0" smtClean="0">
                <a:solidFill>
                  <a:srgbClr val="FF0000"/>
                </a:solidFill>
                <a:latin typeface="Times New Roman" pitchFamily="18" charset="0"/>
                <a:cs typeface="Times New Roman" pitchFamily="18" charset="0"/>
              </a:rPr>
              <a:t>What measures should be taken to prevent water pollution? </a:t>
            </a:r>
          </a:p>
          <a:p>
            <a:pPr marL="457200" indent="-457200" algn="just">
              <a:buAutoNum type="arabicPeriod"/>
            </a:pPr>
            <a:r>
              <a:rPr lang="en-US" sz="2800" dirty="0" smtClean="0">
                <a:solidFill>
                  <a:srgbClr val="FF0000"/>
                </a:solidFill>
                <a:latin typeface="Times New Roman" pitchFamily="18" charset="0"/>
                <a:cs typeface="Times New Roman" pitchFamily="18" charset="0"/>
              </a:rPr>
              <a:t>Do you think the people of Dhaka city are at risk now? </a:t>
            </a:r>
          </a:p>
          <a:p>
            <a:pPr marL="457200" indent="-457200" algn="just">
              <a:buAutoNum type="arabicPeriod"/>
            </a:pPr>
            <a:r>
              <a:rPr lang="en-US" sz="2800" dirty="0" smtClean="0">
                <a:solidFill>
                  <a:srgbClr val="FF0000"/>
                </a:solidFill>
                <a:latin typeface="Times New Roman" pitchFamily="18" charset="0"/>
                <a:cs typeface="Times New Roman" pitchFamily="18" charset="0"/>
              </a:rPr>
              <a:t>What should we do to prevent environment pollution?</a:t>
            </a:r>
            <a:endParaRPr lang="en-US"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7488535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745673" y="-748146"/>
            <a:ext cx="9144000" cy="2387600"/>
          </a:xfrm>
        </p:spPr>
        <p:txBody>
          <a:bodyPr>
            <a:normAutofit/>
          </a:bodyPr>
          <a:lstStyle/>
          <a:p>
            <a:r>
              <a:rPr lang="en-US" sz="5400" dirty="0" smtClean="0">
                <a:latin typeface="Times New Roman" pitchFamily="18" charset="0"/>
                <a:cs typeface="Times New Roman" pitchFamily="18" charset="0"/>
              </a:rPr>
              <a:t>Fill in the gaps with appropriate word</a:t>
            </a:r>
            <a:endParaRPr lang="en-US" sz="5400" dirty="0">
              <a:latin typeface="Times New Roman" pitchFamily="18" charset="0"/>
              <a:cs typeface="Times New Roman" pitchFamily="18" charset="0"/>
            </a:endParaRPr>
          </a:p>
        </p:txBody>
      </p:sp>
      <p:sp>
        <p:nvSpPr>
          <p:cNvPr id="7" name="Subtitle 6"/>
          <p:cNvSpPr>
            <a:spLocks noGrp="1"/>
          </p:cNvSpPr>
          <p:nvPr>
            <p:ph type="subTitle" idx="1"/>
          </p:nvPr>
        </p:nvSpPr>
        <p:spPr>
          <a:xfrm>
            <a:off x="1219200" y="2175164"/>
            <a:ext cx="9144000" cy="2763982"/>
          </a:xfrm>
        </p:spPr>
        <p:txBody>
          <a:bodyPr>
            <a:noAutofit/>
          </a:bodyPr>
          <a:lstStyle/>
          <a:p>
            <a:pPr algn="just"/>
            <a:r>
              <a:rPr lang="en-US" sz="3200" dirty="0" smtClean="0">
                <a:latin typeface="Times New Roman" pitchFamily="18" charset="0"/>
                <a:cs typeface="Times New Roman" pitchFamily="18" charset="0"/>
              </a:rPr>
              <a:t>Air is one of the most important elements of natural (a)…….. But it is being polluted in many ways. The most serious air pollution (b)……. in big industrial areas where there are many mills and factories. Besides burning of mineral gas and oil are also(c)……. for serious air pollution. However, people need to(d)…… air pollution at any cost. Use of CNG and LPG and the relocation of the factories can be(e)……. In this regard.</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33187761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685801"/>
            <a:ext cx="10363200" cy="1470025"/>
          </a:xfrm>
        </p:spPr>
        <p:txBody>
          <a:bodyPr>
            <a:normAutofit/>
          </a:bodyPr>
          <a:lstStyle/>
          <a:p>
            <a:r>
              <a:rPr lang="en-US" sz="8800" dirty="0" smtClean="0">
                <a:latin typeface="Times New Roman" pitchFamily="18" charset="0"/>
                <a:cs typeface="Times New Roman" pitchFamily="18" charset="0"/>
              </a:rPr>
              <a:t>Home work</a:t>
            </a:r>
            <a:endParaRPr lang="en-US" sz="8800" dirty="0">
              <a:latin typeface="Times New Roman" pitchFamily="18" charset="0"/>
              <a:cs typeface="Times New Roman" pitchFamily="18" charset="0"/>
            </a:endParaRPr>
          </a:p>
        </p:txBody>
      </p:sp>
      <p:sp>
        <p:nvSpPr>
          <p:cNvPr id="5" name="Subtitle 4"/>
          <p:cNvSpPr>
            <a:spLocks noGrp="1"/>
          </p:cNvSpPr>
          <p:nvPr>
            <p:ph type="subTitle" idx="1"/>
          </p:nvPr>
        </p:nvSpPr>
        <p:spPr>
          <a:xfrm>
            <a:off x="1930400" y="3352800"/>
            <a:ext cx="8534400" cy="1752600"/>
          </a:xfrm>
        </p:spPr>
        <p:txBody>
          <a:bodyPr>
            <a:normAutofit/>
          </a:bodyPr>
          <a:lstStyle/>
          <a:p>
            <a:r>
              <a:rPr lang="en-US" sz="4800" dirty="0" smtClean="0">
                <a:solidFill>
                  <a:srgbClr val="00B050"/>
                </a:solidFill>
                <a:latin typeface="Times New Roman" pitchFamily="18" charset="0"/>
                <a:cs typeface="Times New Roman" pitchFamily="18" charset="0"/>
              </a:rPr>
              <a:t>Write a paragraph on “Environment Pollution. ”</a:t>
            </a:r>
            <a:endParaRPr lang="en-US" sz="4800" dirty="0">
              <a:solidFill>
                <a:srgbClr val="00B050"/>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xresdefault.jpg"/>
          <p:cNvPicPr>
            <a:picLocks noChangeAspect="1"/>
          </p:cNvPicPr>
          <p:nvPr/>
        </p:nvPicPr>
        <p:blipFill>
          <a:blip r:embed="rId2"/>
          <a:stretch>
            <a:fillRect/>
          </a:stretch>
        </p:blipFill>
        <p:spPr>
          <a:xfrm>
            <a:off x="0" y="857250"/>
            <a:ext cx="12192000" cy="5143500"/>
          </a:xfrm>
          <a:prstGeom prst="rect">
            <a:avLst/>
          </a:prstGeom>
        </p:spPr>
      </p:pic>
    </p:spTree>
    <p:extLst>
      <p:ext uri="{BB962C8B-B14F-4D97-AF65-F5344CB8AC3E}">
        <p14:creationId xmlns:p14="http://schemas.microsoft.com/office/powerpoint/2010/main" val="8130531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TotalTime>
  <Words>258</Words>
  <Application>Microsoft Office PowerPoint</Application>
  <PresentationFormat>Custom</PresentationFormat>
  <Paragraphs>32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                Look at the pictures</vt:lpstr>
      <vt:lpstr>Today’s topic</vt:lpstr>
      <vt:lpstr>PowerPoint Presentation</vt:lpstr>
      <vt:lpstr>Picture: 1</vt:lpstr>
      <vt:lpstr>Read the passage silently and answer the following questions:</vt:lpstr>
      <vt:lpstr>Fill in the gaps with appropriate word</vt:lpstr>
      <vt:lpstr>Home work</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Mizan</dc:creator>
  <cp:lastModifiedBy>MY PC</cp:lastModifiedBy>
  <cp:revision>71</cp:revision>
  <dcterms:created xsi:type="dcterms:W3CDTF">2016-02-08T17:14:29Z</dcterms:created>
  <dcterms:modified xsi:type="dcterms:W3CDTF">2024-04-22T06:37:48Z</dcterms:modified>
</cp:coreProperties>
</file>