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23"/>
  </p:notesMasterIdLst>
  <p:sldIdLst>
    <p:sldId id="256" r:id="rId2"/>
    <p:sldId id="275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58" r:id="rId12"/>
    <p:sldId id="266" r:id="rId13"/>
    <p:sldId id="268" r:id="rId14"/>
    <p:sldId id="269" r:id="rId15"/>
    <p:sldId id="270" r:id="rId16"/>
    <p:sldId id="259" r:id="rId17"/>
    <p:sldId id="278" r:id="rId18"/>
    <p:sldId id="277" r:id="rId19"/>
    <p:sldId id="276" r:id="rId20"/>
    <p:sldId id="271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3" d="100"/>
          <a:sy n="123" d="100"/>
        </p:scale>
        <p:origin x="-114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0A174-59D9-4065-B05D-A25548C0FEC6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74637-21B0-4A7C-9833-0C65F7014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55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D22B3-A70E-4441-A414-72A500C82D4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7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2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9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7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1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51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69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3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7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023B9-D8DA-41F1-879D-35EEE66A09ED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9F6A-09FA-411E-B253-D789FC6A1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4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360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2027" y="30997"/>
            <a:ext cx="10047943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আজকের</a:t>
            </a:r>
            <a:r>
              <a:rPr lang="en-US" sz="138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3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ক্লাসে</a:t>
            </a:r>
            <a:endParaRPr lang="en-US" sz="138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138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3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সবাইকে</a:t>
            </a:r>
            <a:r>
              <a:rPr lang="en-US" sz="138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3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স্বাগতম</a:t>
            </a:r>
            <a:r>
              <a:rPr lang="en-US" sz="138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138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00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959" y="2617555"/>
            <a:ext cx="12192000" cy="37471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bn-IN" sz="23900" b="1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2300" dirty="0"/>
              <a:t> </a:t>
            </a:r>
            <a:endParaRPr lang="en-US" sz="2300" dirty="0"/>
          </a:p>
        </p:txBody>
      </p:sp>
      <p:sp>
        <p:nvSpPr>
          <p:cNvPr id="6" name="Rectangle 5"/>
          <p:cNvSpPr/>
          <p:nvPr/>
        </p:nvSpPr>
        <p:spPr>
          <a:xfrm>
            <a:off x="76200" y="76201"/>
            <a:ext cx="12115801" cy="5852149"/>
          </a:xfrm>
          <a:prstGeom prst="rect">
            <a:avLst/>
          </a:prstGeom>
        </p:spPr>
        <p:txBody>
          <a:bodyPr wrap="square" lIns="95791" tIns="47896" rIns="95791" bIns="47896">
            <a:spAutoFit/>
          </a:bodyPr>
          <a:lstStyle/>
          <a:p>
            <a:pPr algn="ctr"/>
            <a:r>
              <a:rPr lang="bn-IN" sz="13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শিক্ষক পরিচিতি </a:t>
            </a:r>
            <a:endParaRPr lang="en-US" sz="138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4200" b="1" i="1" dirty="0">
                <a:ln w="5080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      </a:t>
            </a:r>
            <a:r>
              <a:rPr lang="en-US" sz="6000" b="1" dirty="0">
                <a:ln w="5080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আ,ও,ম ফারুক হোসাইন</a:t>
            </a:r>
            <a:endParaRPr lang="ar-SA" sz="4200" b="1" dirty="0">
              <a:ln w="5080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itchFamily="2" charset="0"/>
              <a:cs typeface="SutonnyMJ" pitchFamily="2" charset="0"/>
            </a:endParaRPr>
          </a:p>
          <a:p>
            <a:pPr algn="ctr"/>
            <a:r>
              <a:rPr lang="en-US" sz="4200" b="1" i="1" dirty="0">
                <a:ln w="5080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       </a:t>
            </a:r>
            <a:r>
              <a:rPr lang="bn-IN" sz="4200" b="1" i="1" dirty="0" smtClean="0">
                <a:ln w="50800"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অধ্যক্ষ</a:t>
            </a:r>
            <a:endParaRPr lang="en-US" sz="4200" b="1" i="1" dirty="0" smtClean="0">
              <a:ln w="50800"/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5000" b="1" i="1" dirty="0" smtClean="0">
                <a:ln w="5080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         </a:t>
            </a:r>
            <a:r>
              <a:rPr lang="bn-IN" sz="4400" b="1" i="1" dirty="0" smtClean="0">
                <a:ln w="5080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নারাণহাট </a:t>
            </a:r>
            <a:r>
              <a:rPr lang="bn-IN" sz="4400" b="1" i="1" dirty="0">
                <a:ln w="5080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ইসলামিয়া আলিম মাদরাসা </a:t>
            </a:r>
            <a:endParaRPr lang="en-US" sz="3200" b="1" dirty="0">
              <a:ln w="50800"/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3300" b="1" dirty="0">
                <a:ln w="50800"/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           </a:t>
            </a:r>
            <a:r>
              <a:rPr lang="en-US" sz="4200" b="1" dirty="0">
                <a:ln w="50800"/>
                <a:latin typeface="SutonnyOMJ" pitchFamily="2" charset="0"/>
                <a:cs typeface="SutonnyOMJ" pitchFamily="2" charset="0"/>
              </a:rPr>
              <a:t>মোবাইল:০১৮১৮৪৩৩৪৮৬</a:t>
            </a:r>
            <a:r>
              <a:rPr lang="en-US" sz="3300" b="1" dirty="0">
                <a:ln w="50800"/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pPr algn="ctr"/>
            <a:r>
              <a:rPr lang="en-US" sz="4200" b="1" dirty="0">
                <a:ln w="50800"/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     </a:t>
            </a:r>
            <a:r>
              <a:rPr lang="en-US" sz="2900" b="1" dirty="0">
                <a:ln w="50800"/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ইমেইল</a:t>
            </a:r>
            <a:r>
              <a:rPr lang="en-US" sz="3300" b="1" dirty="0">
                <a:ln w="50800"/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:aomfaruk1177@gmail.com</a:t>
            </a:r>
            <a:endParaRPr lang="en-US" sz="3800" b="1" dirty="0">
              <a:ln w="50800"/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7" name="Picture 2" descr="E:\S P 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623" y="1625278"/>
            <a:ext cx="2857500" cy="3458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0894456"/>
      </p:ext>
    </p:extLst>
  </p:cSld>
  <p:clrMapOvr>
    <a:masterClrMapping/>
  </p:clrMapOvr>
  <p:transition spd="slow" advTm="2000">
    <p:pull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7682" y="15499"/>
            <a:ext cx="1115103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পাঠ</a:t>
            </a:r>
            <a:r>
              <a:rPr lang="en-US" sz="13800" b="1" dirty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3800" b="1" dirty="0" err="1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পরিচিতি</a:t>
            </a:r>
            <a:endParaRPr lang="en-US" sz="13800" b="1" dirty="0">
              <a:solidFill>
                <a:schemeClr val="bg1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8800" b="1" dirty="0" err="1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আলিম</a:t>
            </a:r>
            <a:r>
              <a:rPr lang="en-US" sz="88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১ম </a:t>
            </a:r>
            <a:r>
              <a:rPr lang="en-US" sz="8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বর্ষ</a:t>
            </a:r>
            <a:endParaRPr lang="en-US" sz="88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80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বালাগাত</a:t>
            </a:r>
            <a:r>
              <a:rPr lang="en-US" sz="80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80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মানতিক</a:t>
            </a:r>
            <a:endParaRPr lang="en-US" sz="80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IN" sz="80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১ম </a:t>
            </a:r>
            <a:r>
              <a:rPr lang="bn-IN" sz="8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অধ্যায়</a:t>
            </a:r>
            <a:r>
              <a:rPr lang="en-US" sz="8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, </a:t>
            </a:r>
            <a:r>
              <a:rPr lang="bn-IN" sz="8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পাঠঃ</a:t>
            </a:r>
            <a:r>
              <a:rPr lang="en-US" sz="8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80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৯</a:t>
            </a:r>
            <a:endParaRPr lang="bn-IN" sz="80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62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224" y="247973"/>
            <a:ext cx="1163147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পাঠ </a:t>
            </a:r>
            <a:r>
              <a:rPr lang="en-US" sz="115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ঘোষণা</a:t>
            </a:r>
            <a:r>
              <a:rPr lang="en-US" sz="115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115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ar-SA" sz="11500" dirty="0">
                <a:solidFill>
                  <a:schemeClr val="bg1"/>
                </a:solidFill>
                <a:latin typeface="SutonnyOMJ" pitchFamily="2" charset="0"/>
                <a:cs typeface="Arial" panose="020B0604020202020204" pitchFamily="34" charset="0"/>
              </a:rPr>
              <a:t>الامر </a:t>
            </a:r>
            <a:r>
              <a:rPr lang="ar-SA" sz="11500" dirty="0">
                <a:solidFill>
                  <a:schemeClr val="bg1"/>
                </a:solidFill>
                <a:latin typeface="SutonnyOMJ" pitchFamily="2" charset="0"/>
              </a:rPr>
              <a:t>وصيغها</a:t>
            </a:r>
            <a:endParaRPr lang="en-US" sz="11500" dirty="0">
              <a:solidFill>
                <a:schemeClr val="bg1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IN" sz="8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আমর এবং তার সীগাহসমূহের বর্ণনা</a:t>
            </a:r>
            <a:endParaRPr lang="en-US" sz="80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211" y="67997"/>
            <a:ext cx="1152298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38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শিখনফল</a:t>
            </a:r>
            <a:endParaRPr lang="en-US" sz="44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4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এই</a:t>
            </a:r>
            <a:r>
              <a:rPr lang="en-US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পাঠ</a:t>
            </a:r>
            <a:r>
              <a:rPr lang="en-US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শেষে</a:t>
            </a:r>
            <a:r>
              <a:rPr lang="en-US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শক্ষা</a:t>
            </a:r>
            <a:r>
              <a:rPr lang="bn-IN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র্থীরা –</a:t>
            </a:r>
          </a:p>
          <a:p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১।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আভিধানিক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পরিচয়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 smtClean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২।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পারিভাষিক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পরিচয়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 smtClean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৩।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صيغ الامر</a:t>
            </a:r>
            <a:r>
              <a:rPr lang="en-US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সীগাহ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কয়টি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 smtClean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৪।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–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তলবুল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ফেল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ছাড়া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অন্যান্য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যে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সকল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ব্যবহৃত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তা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4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44319" y="3958328"/>
            <a:ext cx="4146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9708" y="317715"/>
            <a:ext cx="1152299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পরিচয়</a:t>
            </a:r>
            <a:r>
              <a:rPr lang="en-US" sz="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66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0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الامر </a:t>
            </a:r>
            <a:r>
              <a:rPr lang="bn-IN" sz="40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এর </a:t>
            </a:r>
            <a:r>
              <a:rPr lang="bn-IN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আভিধানিক </a:t>
            </a:r>
            <a:r>
              <a:rPr lang="bn-IN" sz="40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অর্থঃ</a:t>
            </a:r>
            <a:endParaRPr lang="en-US" sz="4000" b="1" dirty="0" smtClean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SutonnyOMJ" pitchFamily="2" charset="0"/>
                <a:cs typeface="Arial" panose="020B0604020202020204" pitchFamily="34" charset="0"/>
              </a:rPr>
              <a:t>                      </a:t>
            </a:r>
            <a:r>
              <a:rPr lang="ar-SA" sz="3600" dirty="0" smtClean="0">
                <a:latin typeface="SutonnyOMJ" pitchFamily="2" charset="0"/>
                <a:cs typeface="Arial" panose="020B0604020202020204" pitchFamily="34" charset="0"/>
              </a:rPr>
              <a:t>امر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শব্দটি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একবচন,বহুবচন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হলো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-</a:t>
            </a:r>
            <a:r>
              <a:rPr lang="ar-SA" sz="4000" dirty="0" smtClean="0">
                <a:latin typeface="SutonnyOMJ" pitchFamily="2" charset="0"/>
                <a:cs typeface="Arial" panose="020B0604020202020204" pitchFamily="34" charset="0"/>
              </a:rPr>
              <a:t>اوامر</a:t>
            </a:r>
            <a:r>
              <a:rPr lang="en-US" sz="40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মূলবর্ণ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-</a:t>
            </a:r>
            <a:r>
              <a:rPr lang="ar-SA" sz="4000" dirty="0">
                <a:latin typeface="SutonnyOMJ" pitchFamily="2" charset="0"/>
                <a:cs typeface="Arial" panose="020B0604020202020204" pitchFamily="34" charset="0"/>
              </a:rPr>
              <a:t>ا+م+ر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বাবে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-</a:t>
            </a:r>
            <a:r>
              <a:rPr lang="ar-SA" sz="4000" dirty="0">
                <a:latin typeface="SutonnyOMJ" pitchFamily="2" charset="0"/>
                <a:cs typeface="Arial" panose="020B0604020202020204" pitchFamily="34" charset="0"/>
              </a:rPr>
              <a:t>نصر-ينصر</a:t>
            </a:r>
            <a:r>
              <a:rPr lang="ar-EG" sz="4000" dirty="0" smtClean="0">
                <a:latin typeface="SutonnyOMJ" pitchFamily="2" charset="0"/>
                <a:cs typeface="Arial" panose="020B0604020202020204" pitchFamily="34" charset="0"/>
              </a:rPr>
              <a:t>ِ</a:t>
            </a:r>
            <a:r>
              <a:rPr lang="en-US" sz="40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মাসদার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অর্থ হল-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ar-SA" sz="4000" dirty="0" smtClean="0">
                <a:latin typeface="SutonnyOMJ" pitchFamily="2" charset="0"/>
              </a:rPr>
              <a:t>القضاء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-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তথা-ফয়সালা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যেমন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-</a:t>
            </a:r>
            <a:r>
              <a:rPr lang="ar-SA" sz="4000" dirty="0">
                <a:latin typeface="SutonnyOMJ" pitchFamily="2" charset="0"/>
                <a:cs typeface="Arial" panose="020B0604020202020204" pitchFamily="34" charset="0"/>
              </a:rPr>
              <a:t>الاله الخلق والامر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  <a:p>
            <a:r>
              <a:rPr lang="ar-SA" sz="40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الحكم</a:t>
            </a:r>
            <a:r>
              <a:rPr lang="en-US" sz="40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ঃ- </a:t>
            </a:r>
            <a:r>
              <a:rPr lang="bn-IN" sz="4000" dirty="0" smtClean="0">
                <a:latin typeface="SutonnyOMJ" pitchFamily="2" charset="0"/>
                <a:ea typeface="Arial Unicode MS" panose="020B0604020202020204" pitchFamily="34" charset="-128"/>
                <a:cs typeface="SutonnyOMJ" pitchFamily="2" charset="0"/>
              </a:rPr>
              <a:t>নির্দেশ দেয়া৷</a:t>
            </a:r>
            <a:r>
              <a:rPr lang="en-US" sz="4000" dirty="0" smtClean="0">
                <a:latin typeface="SutonnyOMJ" pitchFamily="2" charset="0"/>
                <a:ea typeface="Arial Unicode MS" panose="020B0604020202020204" pitchFamily="34" charset="-128"/>
                <a:cs typeface="SutonnyOMJ" pitchFamily="2" charset="0"/>
              </a:rPr>
              <a:t> </a:t>
            </a:r>
            <a:r>
              <a:rPr lang="bn-IN" sz="4000" dirty="0" smtClean="0">
                <a:latin typeface="SutonnyOMJ" pitchFamily="2" charset="0"/>
                <a:ea typeface="Arial Unicode MS" panose="020B0604020202020204" pitchFamily="34" charset="-128"/>
                <a:cs typeface="SutonnyOMJ" pitchFamily="2" charset="0"/>
              </a:rPr>
              <a:t>যেমন</a:t>
            </a:r>
            <a:r>
              <a:rPr lang="ar-SA" sz="4000" dirty="0">
                <a:latin typeface="SutonnyOMJ" pitchFamily="2" charset="0"/>
                <a:ea typeface="Arial Unicode MS" panose="020B0604020202020204" pitchFamily="34" charset="-128"/>
                <a:cs typeface="Arial" panose="020B0604020202020204" pitchFamily="34" charset="0"/>
              </a:rPr>
              <a:t>وما امرو الا ليعبدوا </a:t>
            </a:r>
            <a:r>
              <a:rPr lang="ar-SA" sz="4800" dirty="0" smtClean="0">
                <a:latin typeface="SutonnyOMJ" pitchFamily="2" charset="0"/>
                <a:ea typeface="Arial Unicode MS" panose="020B0604020202020204" pitchFamily="34" charset="-128"/>
                <a:cs typeface="Arial" panose="020B0604020202020204" pitchFamily="34" charset="0"/>
              </a:rPr>
              <a:t>الله</a:t>
            </a:r>
            <a:endParaRPr lang="en-US" sz="4800" dirty="0" smtClean="0">
              <a:latin typeface="SutonnyOMJ" pitchFamily="2" charset="0"/>
              <a:ea typeface="Arial Unicode MS" panose="020B0604020202020204" pitchFamily="34" charset="-128"/>
              <a:cs typeface="SutonnyOMJ" pitchFamily="2" charset="0"/>
            </a:endParaRPr>
          </a:p>
          <a:p>
            <a:r>
              <a:rPr lang="en-US" sz="40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000" dirty="0" smtClean="0">
                <a:latin typeface="SutonnyOMJ" pitchFamily="2" charset="0"/>
                <a:cs typeface="Arial" panose="020B0604020202020204" pitchFamily="34" charset="0"/>
              </a:rPr>
              <a:t>الفعل</a:t>
            </a:r>
            <a:r>
              <a:rPr lang="en-US" sz="4000" dirty="0" smtClean="0">
                <a:latin typeface="SutonnyOMJ" pitchFamily="2" charset="0"/>
                <a:cs typeface="Arial" panose="020B0604020202020204" pitchFamily="34" charset="0"/>
              </a:rPr>
              <a:t>-</a:t>
            </a:r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তথা-কর্ম।যেমন-</a:t>
            </a:r>
            <a:r>
              <a:rPr lang="ar-SA" sz="4000" dirty="0" smtClean="0">
                <a:latin typeface="SutonnyOMJ" pitchFamily="2" charset="0"/>
                <a:cs typeface="NikoshBAN" panose="02000000000000000000" pitchFamily="2" charset="0"/>
              </a:rPr>
              <a:t>و</a:t>
            </a:r>
            <a:r>
              <a:rPr lang="ar-SA" sz="4000" dirty="0" smtClean="0">
                <a:latin typeface="SutonnyOMJ" pitchFamily="2" charset="0"/>
              </a:rPr>
              <a:t>ما امرفرعون برشي</a:t>
            </a:r>
            <a:r>
              <a:rPr lang="ar-SA" sz="4000" dirty="0" smtClean="0">
                <a:latin typeface="SutonnyOMJ" pitchFamily="2" charset="0"/>
                <a:cs typeface="Arial" panose="020B0604020202020204" pitchFamily="34" charset="0"/>
              </a:rPr>
              <a:t>د</a:t>
            </a:r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    ইত্যাদি।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0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0705" y="170481"/>
            <a:ext cx="1112778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b="1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5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54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পরিচয়ঃ</a:t>
            </a:r>
            <a:r>
              <a:rPr lang="en-US" sz="5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54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400" b="1" u="sng" dirty="0">
                <a:solidFill>
                  <a:srgbClr val="00B050"/>
                </a:solidFill>
                <a:latin typeface="SutonnyOMJ" pitchFamily="2" charset="0"/>
              </a:rPr>
              <a:t>الامر</a:t>
            </a:r>
            <a:r>
              <a:rPr lang="bn-IN" sz="4400" b="1" u="sng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এর </a:t>
            </a:r>
            <a:r>
              <a:rPr lang="bn-IN" sz="4400" b="1" u="sng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পারিভাষিক পরিচয়ঃ</a:t>
            </a:r>
            <a:endParaRPr lang="en-US" sz="4400" b="1" u="sng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দুরুসুল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বালাগাত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প্রণেতা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বলেন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-</a:t>
            </a:r>
            <a:r>
              <a:rPr lang="ar-SA" sz="4000" dirty="0">
                <a:latin typeface="SutonnyOMJ" pitchFamily="2" charset="0"/>
                <a:cs typeface="Arial" panose="020B0604020202020204" pitchFamily="34" charset="0"/>
              </a:rPr>
              <a:t>الامر هوطلب الفعل على وجه الاستعلاء</a:t>
            </a:r>
            <a:r>
              <a:rPr lang="en-US" sz="4000" dirty="0" err="1">
                <a:latin typeface="SutonnyOMJ" pitchFamily="2" charset="0"/>
                <a:cs typeface="SutonnyOMJ" pitchFamily="2" charset="0"/>
              </a:rPr>
              <a:t>অর্থা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ৎ-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আমর”হল-আদেশকারী নিজেকে বড় মনে করে কোন কাজ তলব করা।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  <a:p>
            <a:r>
              <a:rPr lang="ar-SA" sz="4000" b="1" u="sng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المنار</a:t>
            </a:r>
            <a:r>
              <a:rPr lang="bn-IN" sz="4000" b="1" u="sng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প্রণেতা </a:t>
            </a:r>
            <a:r>
              <a:rPr lang="bn-IN" sz="4000" b="1" u="sng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বলেন</a:t>
            </a:r>
            <a:r>
              <a:rPr lang="en-US" sz="4000" b="1" u="sng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ঃ- </a:t>
            </a:r>
          </a:p>
          <a:p>
            <a:r>
              <a:rPr lang="en-US" sz="4000" dirty="0" smtClean="0">
                <a:latin typeface="SutonnyOMJ" pitchFamily="2" charset="0"/>
              </a:rPr>
              <a:t>                     </a:t>
            </a:r>
            <a:r>
              <a:rPr lang="ar-SA" sz="4000" dirty="0" smtClean="0">
                <a:latin typeface="SutonnyOMJ" pitchFamily="2" charset="0"/>
              </a:rPr>
              <a:t>الامرهوقول </a:t>
            </a:r>
            <a:r>
              <a:rPr lang="ar-SA" sz="4000" dirty="0">
                <a:latin typeface="SutonnyOMJ" pitchFamily="2" charset="0"/>
              </a:rPr>
              <a:t>القاءل لغيره على سبيل </a:t>
            </a:r>
            <a:r>
              <a:rPr lang="ar-SA" sz="4000" dirty="0" smtClean="0">
                <a:latin typeface="SutonnyOMJ" pitchFamily="2" charset="0"/>
              </a:rPr>
              <a:t>الاستعلاء</a:t>
            </a:r>
            <a:r>
              <a:rPr lang="en-US" sz="4000" dirty="0" smtClean="0">
                <a:latin typeface="SutonnyOMJ" pitchFamily="2" charset="0"/>
              </a:rPr>
              <a:t>  </a:t>
            </a:r>
            <a:r>
              <a:rPr lang="ar-SA" sz="4000" dirty="0" smtClean="0">
                <a:latin typeface="SutonnyOMJ" pitchFamily="2" charset="0"/>
              </a:rPr>
              <a:t>افعل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-”আমর “হলো বক্তা নিজেকে উচ্চমর্যাদা সম্পন্ন মনে করে অন্যকে (কোন কাজ সম্পাদনের জন্য) “কর” বলে সম্বোধন করা</a:t>
            </a:r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2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1443" y="92990"/>
            <a:ext cx="1118977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000" b="1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صيغ الامر</a:t>
            </a:r>
            <a:r>
              <a:rPr lang="en-US" sz="60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60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60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আমর </a:t>
            </a:r>
            <a:r>
              <a:rPr lang="bn-IN" sz="60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এর </a:t>
            </a:r>
            <a:r>
              <a:rPr lang="bn-IN" sz="60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সীগাহ</a:t>
            </a:r>
            <a:endParaRPr lang="en-US" sz="60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صيغ الامر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আমর </a:t>
            </a:r>
            <a:r>
              <a:rPr lang="bn-IN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এর সীগাহ মোট </a:t>
            </a:r>
            <a:r>
              <a:rPr lang="bn-IN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চারটিঃ</a:t>
            </a:r>
            <a:endParaRPr lang="en-US" sz="48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400" dirty="0">
                <a:latin typeface="SutonnyOMJ" pitchFamily="2" charset="0"/>
                <a:cs typeface="SutonnyOMJ" pitchFamily="2" charset="0"/>
              </a:rPr>
              <a:t>১।</a:t>
            </a:r>
            <a:r>
              <a:rPr lang="ar-SA" sz="4400" dirty="0">
                <a:latin typeface="SutonnyOMJ" pitchFamily="2" charset="0"/>
                <a:cs typeface="Arial" panose="020B0604020202020204" pitchFamily="34" charset="0"/>
              </a:rPr>
              <a:t>فعل الامر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বা নির্দেশসূচক</a:t>
            </a:r>
            <a:r>
              <a:rPr lang="ar-SA" sz="4400" dirty="0">
                <a:latin typeface="SutonnyOMJ" pitchFamily="2" charset="0"/>
                <a:cs typeface="Arial" panose="020B0604020202020204" pitchFamily="34" charset="0"/>
              </a:rPr>
              <a:t>فعل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যেমন-</a:t>
            </a:r>
            <a:r>
              <a:rPr lang="ar-SA" sz="4400" dirty="0">
                <a:latin typeface="SutonnyOMJ" pitchFamily="2" charset="0"/>
                <a:cs typeface="Arial" panose="020B0604020202020204" pitchFamily="34" charset="0"/>
              </a:rPr>
              <a:t>خذو مااتيناكم بقوة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  <a:p>
            <a:r>
              <a:rPr lang="bn-IN" sz="4400" dirty="0">
                <a:latin typeface="SutonnyOMJ" pitchFamily="2" charset="0"/>
                <a:cs typeface="SutonnyOMJ" pitchFamily="2" charset="0"/>
              </a:rPr>
              <a:t>(আমি তোমাদের </a:t>
            </a:r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যা 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দিয়েছি তা দৃঢ়ভাবে আকড়ে ধর</a:t>
            </a:r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)</a:t>
            </a:r>
            <a:endParaRPr lang="en-US" sz="4400" dirty="0" smtClean="0">
              <a:latin typeface="SutonnyOMJ" pitchFamily="2" charset="0"/>
              <a:cs typeface="SutonnyOMJ" pitchFamily="2" charset="0"/>
            </a:endParaRPr>
          </a:p>
          <a:p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এখানে-</a:t>
            </a:r>
            <a:r>
              <a:rPr lang="ar-SA" sz="4400" dirty="0">
                <a:latin typeface="SutonnyOMJ" pitchFamily="2" charset="0"/>
                <a:cs typeface="Arial" panose="020B0604020202020204" pitchFamily="34" charset="0"/>
              </a:rPr>
              <a:t>خذو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শব্দটি-</a:t>
            </a:r>
            <a:r>
              <a:rPr lang="ar-SA" sz="4400" dirty="0">
                <a:latin typeface="SutonnyOMJ" pitchFamily="2" charset="0"/>
              </a:rPr>
              <a:t>فعل الامر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  <a:p>
            <a:r>
              <a:rPr lang="en-US" sz="6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“</a:t>
            </a:r>
            <a:r>
              <a:rPr lang="en-US" sz="6000" b="1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নির্দেশসূচক</a:t>
            </a:r>
            <a:r>
              <a:rPr lang="en-US" sz="6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b="1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ফেল”এর</a:t>
            </a:r>
            <a:r>
              <a:rPr lang="en-US" sz="6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b="1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ওজন</a:t>
            </a:r>
            <a:r>
              <a:rPr lang="en-US" sz="6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b="1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মোট</a:t>
            </a:r>
            <a:r>
              <a:rPr lang="en-US" sz="6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৬টিঃ</a:t>
            </a:r>
          </a:p>
          <a:p>
            <a:r>
              <a:rPr lang="ar-SA" sz="5400" dirty="0">
                <a:latin typeface="SutonnyOMJ" pitchFamily="2" charset="0"/>
                <a:cs typeface="Arial" panose="020B0604020202020204" pitchFamily="34" charset="0"/>
              </a:rPr>
              <a:t>١ـ افعل٢ـ </a:t>
            </a:r>
            <a:r>
              <a:rPr lang="ar-SA" sz="5400" dirty="0" smtClean="0">
                <a:latin typeface="SutonnyOMJ" pitchFamily="2" charset="0"/>
                <a:cs typeface="Arial" panose="020B0604020202020204" pitchFamily="34" charset="0"/>
              </a:rPr>
              <a:t>افعلا٣ـ افعلوا٤ـ </a:t>
            </a:r>
            <a:r>
              <a:rPr lang="ar-SA" sz="5400" dirty="0">
                <a:latin typeface="SutonnyOMJ" pitchFamily="2" charset="0"/>
                <a:cs typeface="Arial" panose="020B0604020202020204" pitchFamily="34" charset="0"/>
              </a:rPr>
              <a:t>افعلئ٥ـ افعلا٦ـ </a:t>
            </a:r>
            <a:r>
              <a:rPr lang="ar-SA" sz="5400" dirty="0" smtClean="0">
                <a:latin typeface="SutonnyOMJ" pitchFamily="2" charset="0"/>
                <a:cs typeface="Arial" panose="020B0604020202020204" pitchFamily="34" charset="0"/>
              </a:rPr>
              <a:t>افعلن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4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1925" y="162732"/>
            <a:ext cx="1059309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লামে আমর</a:t>
            </a:r>
            <a:r>
              <a:rPr lang="en-US" sz="72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72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যুক্ত </a:t>
            </a:r>
            <a:r>
              <a:rPr lang="bn-IN" sz="72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ফেলে </a:t>
            </a:r>
            <a:r>
              <a:rPr lang="bn-IN" sz="72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মুযারে</a:t>
            </a:r>
            <a:endParaRPr lang="en-US" sz="72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000" b="1" dirty="0" smtClean="0">
                <a:solidFill>
                  <a:srgbClr val="00B0F0"/>
                </a:solidFill>
                <a:latin typeface="SutonnyOMJ" pitchFamily="2" charset="0"/>
                <a:cs typeface="Arial" panose="020B0604020202020204" pitchFamily="34" charset="0"/>
              </a:rPr>
              <a:t>الامضارع </a:t>
            </a:r>
            <a:r>
              <a:rPr lang="ar-SA" sz="4000" b="1" dirty="0">
                <a:solidFill>
                  <a:srgbClr val="00B0F0"/>
                </a:solidFill>
                <a:latin typeface="SutonnyOMJ" pitchFamily="2" charset="0"/>
                <a:cs typeface="Arial" panose="020B0604020202020204" pitchFamily="34" charset="0"/>
              </a:rPr>
              <a:t>المقرون بلام </a:t>
            </a:r>
            <a:r>
              <a:rPr lang="ar-SA" sz="4000" b="1" dirty="0" smtClean="0">
                <a:solidFill>
                  <a:srgbClr val="00B0F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000" b="1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bn-IN" sz="4000" b="1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লামে </a:t>
            </a:r>
            <a:r>
              <a:rPr lang="bn-IN" sz="4000" b="1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আমর”যুক্ত ফেলে মুযারে</a:t>
            </a:r>
            <a:endParaRPr lang="en-US" sz="4000" b="1" dirty="0">
              <a:solidFill>
                <a:srgbClr val="00B0F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লামযুক্ত </a:t>
            </a:r>
            <a:r>
              <a:rPr lang="bn-IN" sz="5400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ফেলে </a:t>
            </a:r>
            <a:r>
              <a:rPr lang="bn-IN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মুযারে</a:t>
            </a:r>
            <a:r>
              <a:rPr lang="en-US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এর </a:t>
            </a:r>
            <a:r>
              <a:rPr lang="bn-IN" sz="5400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ওজন ছয়টি</a:t>
            </a:r>
            <a:r>
              <a:rPr lang="bn-IN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5400" dirty="0" smtClean="0">
              <a:solidFill>
                <a:srgbClr val="00B0F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54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যথাঃ</a:t>
            </a:r>
            <a:endParaRPr lang="en-US" sz="5400" dirty="0" smtClean="0">
              <a:solidFill>
                <a:srgbClr val="00B0F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   -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ليفعلن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-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لتفعلا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-</a:t>
            </a:r>
            <a:r>
              <a:rPr lang="ar-SA" sz="48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لتفعل</a:t>
            </a:r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-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ليفلوا</a:t>
            </a:r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-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ليفعلا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- </a:t>
            </a:r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ليفعل</a:t>
            </a:r>
            <a:r>
              <a:rPr lang="en-US" sz="48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endParaRPr lang="en-US" sz="2000" dirty="0">
              <a:latin typeface="SutonnyOMJ" pitchFamily="2" charset="0"/>
              <a:cs typeface="SutonnyOMJ" pitchFamily="2" charset="0"/>
            </a:endParaRPr>
          </a:p>
          <a:p>
            <a:r>
              <a:rPr lang="en-US" sz="2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IN" sz="4400" b="1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উদাহরণঃ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</a:p>
          <a:p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 </a:t>
            </a:r>
            <a:r>
              <a:rPr lang="ar-SA" sz="4400" dirty="0" smtClean="0">
                <a:latin typeface="SutonnyOMJ" pitchFamily="2" charset="0"/>
                <a:cs typeface="Arial" panose="020B0604020202020204" pitchFamily="34" charset="0"/>
              </a:rPr>
              <a:t>لينفق </a:t>
            </a:r>
            <a:r>
              <a:rPr lang="ar-SA" sz="4400" dirty="0">
                <a:latin typeface="SutonnyOMJ" pitchFamily="2" charset="0"/>
                <a:cs typeface="Arial" panose="020B0604020202020204" pitchFamily="34" charset="0"/>
              </a:rPr>
              <a:t>ذو </a:t>
            </a:r>
            <a:r>
              <a:rPr lang="ar-SA" sz="4400" dirty="0" smtClean="0">
                <a:latin typeface="SutonnyOMJ" pitchFamily="2" charset="0"/>
                <a:cs typeface="Arial" panose="020B0604020202020204" pitchFamily="34" charset="0"/>
              </a:rPr>
              <a:t>سعة</a:t>
            </a:r>
            <a:r>
              <a:rPr lang="en-US" sz="44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সামর্থবান যেন সামর্থ্য অনুযায়ী ব্যয় </a:t>
            </a:r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করে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07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0190" y="240223"/>
            <a:ext cx="1085656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আমরের সীগাহ </a:t>
            </a:r>
            <a:r>
              <a:rPr lang="bn-IN" sz="5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অন্যান্য </a:t>
            </a:r>
            <a:r>
              <a:rPr lang="bn-IN" sz="54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যেসব অর্থে ব্যবহার হয়। </a:t>
            </a:r>
            <a:endParaRPr lang="en-US" sz="3600" dirty="0" smtClean="0">
              <a:solidFill>
                <a:srgbClr val="7030A0"/>
              </a:solidFill>
              <a:latin typeface="SutonnyOMJ" pitchFamily="2" charset="0"/>
              <a:cs typeface="Arial" panose="020B0604020202020204" pitchFamily="34" charset="0"/>
            </a:endParaRPr>
          </a:p>
          <a:p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المعاني </a:t>
            </a:r>
            <a:r>
              <a:rPr lang="ar-SA" sz="44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التي تخرج اليها صيغ الامر عن معناهاالاصلي</a:t>
            </a:r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আমরের </a:t>
            </a:r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সীগাহ “স্বীয় অর্থ”</a:t>
            </a:r>
            <a:r>
              <a:rPr lang="ar-SA" sz="44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طلب 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الفعل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ছাড়া </a:t>
            </a:r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অন্যান্য যেসব অর্থে ব্যবহার হয়। </a:t>
            </a:r>
            <a:endParaRPr lang="en-US" sz="44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আমরের সীগাহ “তলবুল ফেল”ব্যতীত রুপকভাবে আরো অনেক অর্থে ব্যবহার হয়,যা 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বিভিন্ন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NikoshBAN" panose="02000000000000000000" pitchFamily="2" charset="0"/>
              </a:rPr>
              <a:t>  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قرينة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দ্বারা </a:t>
            </a:r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বুঝা যায়।যথাঃ</a:t>
            </a:r>
          </a:p>
          <a:p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১।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الدعاء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4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প্রার্থনা করা</a:t>
            </a:r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 smtClean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ar-SA" sz="4400" dirty="0" smtClean="0">
                <a:solidFill>
                  <a:srgbClr val="7030A0"/>
                </a:solidFill>
                <a:latin typeface="SutonnyOMJ" pitchFamily="2" charset="0"/>
                <a:cs typeface="NikoshBAN" panose="02000000000000000000" pitchFamily="2" charset="0"/>
              </a:rPr>
              <a:t> </a:t>
            </a:r>
            <a:r>
              <a:rPr lang="ar-SA" sz="4400" dirty="0">
                <a:solidFill>
                  <a:srgbClr val="7030A0"/>
                </a:solidFill>
                <a:latin typeface="SutonnyOMJ" pitchFamily="2" charset="0"/>
                <a:cs typeface="NikoshBAN" panose="02000000000000000000" pitchFamily="2" charset="0"/>
              </a:rPr>
              <a:t>رب </a:t>
            </a:r>
            <a:r>
              <a:rPr lang="ar-SA" sz="44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ارحمحما كما ربياني صغيرا</a:t>
            </a:r>
            <a:endParaRPr lang="en-US" sz="44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12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973" y="92990"/>
            <a:ext cx="116857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التمني</a:t>
            </a:r>
            <a:r>
              <a:rPr lang="en-US" sz="66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আখাঙ্খা</a:t>
            </a:r>
            <a:endParaRPr lang="en-US" sz="66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8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২। </a:t>
            </a:r>
            <a:r>
              <a:rPr lang="ar-SA" sz="4800" dirty="0" smtClean="0">
                <a:solidFill>
                  <a:srgbClr val="00B0F0"/>
                </a:solidFill>
                <a:latin typeface="SutonnyOMJ" pitchFamily="2" charset="0"/>
                <a:cs typeface="Arial" panose="020B0604020202020204" pitchFamily="34" charset="0"/>
              </a:rPr>
              <a:t>التمني</a:t>
            </a:r>
            <a:r>
              <a:rPr lang="en-US" sz="4800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তথা-আখাঙ্খা</a:t>
            </a:r>
            <a:r>
              <a:rPr lang="en-US" sz="4800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অর্থে</a:t>
            </a:r>
            <a:r>
              <a:rPr lang="en-US" sz="48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। </a:t>
            </a:r>
            <a:r>
              <a:rPr lang="en-US" sz="4800" dirty="0" err="1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যেমন</a:t>
            </a:r>
            <a:r>
              <a:rPr lang="en-US" sz="48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-</a:t>
            </a:r>
            <a:endParaRPr lang="ar-SA" sz="4800" dirty="0">
              <a:solidFill>
                <a:srgbClr val="00B0F0"/>
              </a:solidFill>
              <a:latin typeface="SutonnyOMJ" pitchFamily="2" charset="0"/>
              <a:cs typeface="Arial" panose="020B0604020202020204" pitchFamily="34" charset="0"/>
            </a:endParaRPr>
          </a:p>
          <a:p>
            <a:r>
              <a:rPr lang="ar-SA" sz="48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 ايهاالليل الطويل الا انجل*بصبح وماالاصباح منك </a:t>
            </a:r>
            <a:r>
              <a:rPr lang="ar-SA" sz="48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بامثل</a:t>
            </a:r>
            <a:endParaRPr lang="en-US" sz="4800" b="1" dirty="0" smtClean="0">
              <a:solidFill>
                <a:srgbClr val="00B050"/>
              </a:solidFill>
              <a:latin typeface="SutonnyOMJ" pitchFamily="2" charset="0"/>
              <a:cs typeface="Arial" panose="020B0604020202020204" pitchFamily="34" charset="0"/>
            </a:endParaRPr>
          </a:p>
          <a:p>
            <a:r>
              <a:rPr lang="en-US" sz="48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অর্থা</a:t>
            </a:r>
            <a:r>
              <a:rPr lang="bn-IN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ৎ-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কবি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ইমরুল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কায়েস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বিরহের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রজনীকে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উদ্দেশ্য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4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বলেন</a:t>
            </a:r>
            <a:r>
              <a:rPr lang="en-US" sz="48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- </a:t>
            </a:r>
            <a:r>
              <a:rPr lang="en-US" sz="48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হে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দীর্ঘ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রজনী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তুমি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ভোরের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আলোয়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উদ্ভাষিত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হও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 </a:t>
            </a:r>
            <a:r>
              <a:rPr lang="en-US" sz="48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যদিও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ভোর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তোমার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থেকে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উত্তম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নয়</a:t>
            </a:r>
            <a:r>
              <a:rPr lang="en-US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60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725" y="15499"/>
            <a:ext cx="1166247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নির্দেশসূচক </a:t>
            </a:r>
            <a:r>
              <a:rPr lang="bn-IN" sz="66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ইসমে </a:t>
            </a:r>
            <a:r>
              <a:rPr lang="bn-IN" sz="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ফেল</a:t>
            </a:r>
            <a:endParaRPr lang="en-US" sz="66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৩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</a:rPr>
              <a:t>اسم فعل الامر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(নির্দেশসূচক ইসমে ফেল)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উদাহরণঃ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حى 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علىى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الفلاح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(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কল্যানের দিকে এসো)এখানে “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حى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”শব্দটি “ইসমে ফেল” যা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اقبل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-আস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-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অর্থে 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ব্যবহার হয়েছে।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المصدرالناءب 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عن فعل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(ফেলে 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আমরের স্থলাভিষিক্ত মাসদার)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যেমনঃ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سعيا 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الى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الخير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অর্থা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ৎ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-ভালো কাজে ঝাপিয়ে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পড়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-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এখানে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سعيا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মাসদারটি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اسع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ঝাপিয়ে পড় অর্থে ব্যবহার হয়েছে।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00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74" y="848299"/>
            <a:ext cx="108753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rPr>
              <a:t>৪। </a:t>
            </a:r>
            <a:r>
              <a:rPr lang="ar-SA" sz="3600" dirty="0" smtClean="0">
                <a:solidFill>
                  <a:srgbClr val="FF0000"/>
                </a:solidFill>
                <a:latin typeface="SutonnyOMJ" pitchFamily="2" charset="0"/>
                <a:cs typeface="Arial" panose="020B0604020202020204" pitchFamily="34" charset="0"/>
              </a:rPr>
              <a:t>الارشاد</a:t>
            </a:r>
            <a:r>
              <a:rPr lang="bn-IN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তথা-সদুপদেশ প্রদান করা অর্থে</a:t>
            </a:r>
            <a:r>
              <a:rPr lang="bn-IN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r>
              <a:rPr lang="bn-IN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যেমন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- </a:t>
            </a:r>
            <a:r>
              <a:rPr lang="ar-SA" sz="3600" dirty="0" smtClean="0">
                <a:solidFill>
                  <a:srgbClr val="FF0000"/>
                </a:solidFill>
                <a:latin typeface="SutonnyOMJ" pitchFamily="2" charset="0"/>
                <a:cs typeface="Arial" panose="020B0604020202020204" pitchFamily="34" charset="0"/>
              </a:rPr>
              <a:t>اذا </a:t>
            </a:r>
            <a:r>
              <a:rPr lang="ar-SA" sz="3600" dirty="0">
                <a:solidFill>
                  <a:srgbClr val="FF0000"/>
                </a:solidFill>
                <a:latin typeface="SutonnyOMJ" pitchFamily="2" charset="0"/>
                <a:cs typeface="Arial" panose="020B0604020202020204" pitchFamily="34" charset="0"/>
              </a:rPr>
              <a:t>تداينتم بدين الي اجل مسمي </a:t>
            </a:r>
            <a:r>
              <a:rPr lang="ar-SA" sz="3600" dirty="0" smtClean="0">
                <a:solidFill>
                  <a:srgbClr val="FF0000"/>
                </a:solidFill>
                <a:latin typeface="SutonnyOMJ" pitchFamily="2" charset="0"/>
                <a:cs typeface="Arial" panose="020B0604020202020204" pitchFamily="34" charset="0"/>
              </a:rPr>
              <a:t>فاكتبوه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যখন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তোমরা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কোন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নির্দিষ্ট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সময়ের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জন্য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পরস্পর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ঋণের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লেনদেন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কর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তখন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তা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লিপিবদ্ধ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3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নাও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।</a:t>
            </a:r>
          </a:p>
          <a:p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৫। </a:t>
            </a:r>
            <a:r>
              <a:rPr lang="ar-SA" sz="4800" dirty="0" smtClean="0">
                <a:latin typeface="SutonnyOMJ" pitchFamily="2" charset="0"/>
                <a:cs typeface="Arial" panose="020B0604020202020204" pitchFamily="34" charset="0"/>
              </a:rPr>
              <a:t>التهديد</a:t>
            </a:r>
            <a:r>
              <a:rPr lang="en-US" sz="48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latin typeface="SutonnyOMJ" pitchFamily="2" charset="0"/>
                <a:cs typeface="SutonnyOMJ" pitchFamily="2" charset="0"/>
              </a:rPr>
              <a:t>ধমক প্রদান করা অর্থে</a:t>
            </a:r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যেমন-</a:t>
            </a:r>
            <a:endParaRPr lang="ar-SA" sz="4800" dirty="0">
              <a:latin typeface="SutonnyOMJ" pitchFamily="2" charset="0"/>
              <a:cs typeface="Arial" panose="020B0604020202020204" pitchFamily="34" charset="0"/>
            </a:endParaRPr>
          </a:p>
          <a:p>
            <a:r>
              <a:rPr lang="ar-SA" sz="4800" dirty="0">
                <a:latin typeface="SutonnyOMJ" pitchFamily="2" charset="0"/>
                <a:cs typeface="Arial" panose="020B0604020202020204" pitchFamily="34" charset="0"/>
              </a:rPr>
              <a:t>اعملوا ما </a:t>
            </a:r>
            <a:r>
              <a:rPr lang="ar-SA" sz="4800" dirty="0" smtClean="0">
                <a:latin typeface="SutonnyOMJ" pitchFamily="2" charset="0"/>
                <a:cs typeface="Arial" panose="020B0604020202020204" pitchFamily="34" charset="0"/>
              </a:rPr>
              <a:t>شءتم</a:t>
            </a:r>
            <a:r>
              <a:rPr lang="en-US" sz="4800" dirty="0" smtClean="0"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তোমাদের </a:t>
            </a:r>
            <a:r>
              <a:rPr lang="bn-IN" sz="4800" dirty="0">
                <a:latin typeface="SutonnyOMJ" pitchFamily="2" charset="0"/>
                <a:cs typeface="SutonnyOMJ" pitchFamily="2" charset="0"/>
              </a:rPr>
              <a:t>যা ইচ্ছা তাই করো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  <a:p>
            <a:r>
              <a:rPr lang="bn-IN" sz="40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৬।</a:t>
            </a:r>
            <a:r>
              <a:rPr lang="ar-SA" sz="4000" dirty="0">
                <a:solidFill>
                  <a:srgbClr val="00B050"/>
                </a:solidFill>
                <a:latin typeface="SutonnyOMJ" pitchFamily="2" charset="0"/>
              </a:rPr>
              <a:t>التعجيز</a:t>
            </a:r>
            <a:r>
              <a:rPr lang="bn-IN" sz="40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তথা অপারগ করা অর্থে</a:t>
            </a:r>
            <a:r>
              <a:rPr lang="bn-IN" sz="40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 smtClean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0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000" dirty="0" smtClean="0">
                <a:solidFill>
                  <a:srgbClr val="00B050"/>
                </a:solidFill>
                <a:latin typeface="SutonnyOMJ" pitchFamily="2" charset="0"/>
              </a:rPr>
              <a:t> </a:t>
            </a:r>
            <a:r>
              <a:rPr lang="ar-SA" sz="4000" dirty="0" smtClean="0">
                <a:solidFill>
                  <a:srgbClr val="00B050"/>
                </a:solidFill>
                <a:latin typeface="SutonnyOMJ" pitchFamily="2" charset="0"/>
              </a:rPr>
              <a:t>فاتوا </a:t>
            </a:r>
            <a:r>
              <a:rPr lang="ar-SA" sz="4000" dirty="0">
                <a:solidFill>
                  <a:srgbClr val="00B050"/>
                </a:solidFill>
                <a:latin typeface="SutonnyOMJ" pitchFamily="2" charset="0"/>
              </a:rPr>
              <a:t>بسورةمن </a:t>
            </a:r>
            <a:r>
              <a:rPr lang="ar-SA" sz="4000" dirty="0" smtClean="0">
                <a:solidFill>
                  <a:srgbClr val="00B050"/>
                </a:solidFill>
                <a:latin typeface="SutonnyOMJ" pitchFamily="2" charset="0"/>
              </a:rPr>
              <a:t>مثله</a:t>
            </a:r>
            <a:r>
              <a:rPr lang="en-US" sz="4000" dirty="0" smtClean="0">
                <a:solidFill>
                  <a:srgbClr val="00B050"/>
                </a:solidFill>
                <a:latin typeface="SutonnyOMJ" pitchFamily="2" charset="0"/>
              </a:rPr>
              <a:t>  </a:t>
            </a:r>
          </a:p>
          <a:p>
            <a:r>
              <a:rPr lang="bn-IN" sz="40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তোমরা </a:t>
            </a:r>
            <a:r>
              <a:rPr lang="bn-IN" sz="40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 সুরার অনুরুপ আরেকটি আনয়ন কর</a:t>
            </a:r>
            <a:endParaRPr lang="en-US" sz="40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sz="36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30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6685" y="426203"/>
            <a:ext cx="10879809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৭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الاهانة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অপমান করা অর্থে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كونوحجارة اوحديدا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তোমরা </a:t>
            </a:r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পাথর কিংবা লোহা হয়ে 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যাও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৮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الاباحة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বৈধতা প্রদান করা অর্থে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كلوا واشربوا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তোমরা </a:t>
            </a:r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খাও এবং পান 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করো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৯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الامتنان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অনুগ্রহ প্রদর্শন করা অর্থে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 smtClean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كلوا </a:t>
            </a:r>
            <a:r>
              <a:rPr lang="ar-SA" sz="4800" dirty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مما رزقكم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الله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আল্লাহ </a:t>
            </a:r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তোমাদেরকে যে জীবিকা প্রদান করেছেন তা হতে আহার 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করো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। </a:t>
            </a:r>
            <a:endParaRPr lang="en-US" sz="4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5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946" y="317715"/>
            <a:ext cx="1100768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১০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التخيير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ইচ্ছা বা স্বাধীনতা প্রদান অর্থে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خذ </a:t>
            </a:r>
            <a:r>
              <a:rPr lang="ar-SA" sz="4800" dirty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هذا او </a:t>
            </a:r>
            <a:r>
              <a:rPr lang="ar-SA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ذاك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ঐটা </a:t>
            </a:r>
            <a:r>
              <a:rPr lang="bn-IN" sz="4800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অথবা সেটা গ্রহন </a:t>
            </a:r>
            <a:r>
              <a:rPr lang="bn-IN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কর</a:t>
            </a:r>
            <a:r>
              <a:rPr lang="en-US" sz="48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। </a:t>
            </a:r>
            <a:endParaRPr lang="en-US" sz="4800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১১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التسوية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সমতা প্রকাশ করা অর্থে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4800" dirty="0" smtClean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اصبروا </a:t>
            </a:r>
            <a:r>
              <a:rPr lang="ar-SA" sz="4800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اولا </a:t>
            </a:r>
            <a:r>
              <a:rPr lang="ar-SA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تصبروا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</a:p>
          <a:p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তোমরা </a:t>
            </a:r>
            <a:r>
              <a:rPr lang="bn-IN" sz="48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ধৈর্যধারণ করো অথবা না </a:t>
            </a:r>
            <a:r>
              <a:rPr lang="bn-IN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করো</a:t>
            </a:r>
            <a:r>
              <a:rPr lang="en-US" sz="48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। </a:t>
            </a:r>
            <a:endParaRPr lang="en-US" sz="48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১২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الاكرام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তথা </a:t>
            </a:r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সম্মান প্রদর্শন করা অর্থে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যেমন-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ادخلوها </a:t>
            </a:r>
            <a:r>
              <a:rPr lang="ar-SA" sz="4800" dirty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بسلام </a:t>
            </a:r>
            <a:r>
              <a:rPr lang="ar-SA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امنين</a:t>
            </a:r>
            <a:r>
              <a:rPr lang="en-US" sz="4800" dirty="0" smtClean="0">
                <a:solidFill>
                  <a:srgbClr val="0070C0"/>
                </a:solidFill>
                <a:latin typeface="SutonnyOMJ" pitchFamily="2" charset="0"/>
                <a:cs typeface="Arial" panose="020B0604020202020204" pitchFamily="34" charset="0"/>
              </a:rPr>
              <a:t> </a:t>
            </a:r>
          </a:p>
          <a:p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তোমরা </a:t>
            </a:r>
            <a:r>
              <a:rPr lang="bn-IN" sz="4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জান্নাতে শান্তি,নিরাপত্তার সাথে প্রবেশ </a:t>
            </a:r>
            <a:r>
              <a:rPr lang="bn-IN" sz="4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করো</a:t>
            </a:r>
            <a:endParaRPr lang="ar-SA" sz="4800" dirty="0">
              <a:solidFill>
                <a:srgbClr val="0070C0"/>
              </a:solidFill>
              <a:latin typeface="SutonnyOMJ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3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6169" y="271220"/>
            <a:ext cx="107015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মূল্যায়ন</a:t>
            </a:r>
            <a:endParaRPr lang="en-US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>
              <a:latin typeface="SutonnyOMJ" pitchFamily="2" charset="0"/>
              <a:cs typeface="SutonnyOMJ" pitchFamily="2" charset="0"/>
            </a:endParaRPr>
          </a:p>
          <a:p>
            <a:r>
              <a:rPr lang="bn-IN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১।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আভিধানিক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? 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২।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পারিভাষিক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? </a:t>
            </a:r>
          </a:p>
          <a:p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৩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صيغ الامر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সীগাহ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কয়টি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বল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? 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৪।</a:t>
            </a:r>
            <a:r>
              <a:rPr lang="ar-SA" sz="4800" dirty="0">
                <a:solidFill>
                  <a:srgbClr val="7030A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–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তলবুল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ফেল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ছাড়া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অন্যান্য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যে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সকল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অর্থে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ব্যবহৃত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তা</a:t>
            </a:r>
            <a:r>
              <a:rPr lang="en-US" sz="4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8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? </a:t>
            </a:r>
            <a:endParaRPr lang="en-US" sz="4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1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55911" y="945397"/>
            <a:ext cx="938910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একক</a:t>
            </a:r>
            <a:r>
              <a:rPr lang="bn-IN" sz="1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কাজ</a:t>
            </a:r>
            <a:endParaRPr lang="en-US" sz="166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ar-SA" sz="54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bn-IN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এর আভিধানিক ও পারিভাষিক সঙ্গা </a:t>
            </a:r>
            <a:r>
              <a:rPr lang="bn-IN" sz="54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লিখ</a:t>
            </a:r>
            <a:endParaRPr lang="en-US" sz="54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5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8936" y="945397"/>
            <a:ext cx="112440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জোড়ায়</a:t>
            </a:r>
            <a:r>
              <a:rPr lang="en-US" sz="1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IN" sz="166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কাজ</a:t>
            </a:r>
            <a:endParaRPr lang="en-US" sz="166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54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صيغ </a:t>
            </a:r>
            <a:r>
              <a:rPr lang="ar-SA" sz="54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ar-SA" sz="54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সীগাহ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কয়টি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বল</a:t>
            </a:r>
            <a:r>
              <a:rPr lang="en-US" sz="54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4613" y="945397"/>
            <a:ext cx="11631710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19900" b="1" dirty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দলীয় </a:t>
            </a:r>
            <a:r>
              <a:rPr lang="bn-IN" sz="199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কাজ</a:t>
            </a:r>
            <a:endParaRPr lang="en-US" sz="199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ar-SA" sz="40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الامر</a:t>
            </a:r>
            <a:r>
              <a:rPr lang="en-US" sz="40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– </a:t>
            </a:r>
            <a:r>
              <a:rPr lang="en-US" sz="4000" b="1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তলবুল</a:t>
            </a:r>
            <a:r>
              <a:rPr lang="en-US" sz="40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ফেল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ছাড়া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অন্যান্য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যে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সকল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অর্থে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ব্যবহৃত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তা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1875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74915" y="945397"/>
            <a:ext cx="105310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বাড়ীর</a:t>
            </a:r>
            <a:r>
              <a:rPr lang="bn-IN" sz="54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কাজ</a:t>
            </a:r>
            <a:endParaRPr lang="en-US" sz="5400" b="1" dirty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ar-SA" sz="4000" b="1" dirty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متي تخرج صيغ الامرعن معناهاالاصلي الي معان </a:t>
            </a:r>
            <a:r>
              <a:rPr lang="ar-SA" sz="4000" b="1" dirty="0" smtClean="0">
                <a:solidFill>
                  <a:srgbClr val="00B050"/>
                </a:solidFill>
                <a:latin typeface="SutonnyOMJ" pitchFamily="2" charset="0"/>
                <a:cs typeface="Arial" panose="020B0604020202020204" pitchFamily="34" charset="0"/>
              </a:rPr>
              <a:t>اخر</a:t>
            </a:r>
            <a:endParaRPr lang="en-US" sz="4000" b="1" dirty="0" smtClean="0">
              <a:solidFill>
                <a:srgbClr val="00B050"/>
              </a:solidFill>
              <a:latin typeface="SutonnyOMJ" pitchFamily="2" charset="0"/>
              <a:cs typeface="Arial" panose="020B0604020202020204" pitchFamily="34" charset="0"/>
            </a:endParaRPr>
          </a:p>
          <a:p>
            <a:pPr algn="ctr"/>
            <a:r>
              <a:rPr lang="bn-IN" sz="4000" b="1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কখন </a:t>
            </a:r>
            <a:r>
              <a:rPr lang="bn-IN" sz="4000" b="1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আমরের সীগাহসমুহ স্বীয় অর্থ ত্যাগ করে অন্যান্য অর্থে ব্যবহার  হয়।উদাহরণসহ শিখবে</a:t>
            </a:r>
            <a:endParaRPr lang="en-US" sz="40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07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110" y="201478"/>
            <a:ext cx="11202106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সবাইকে</a:t>
            </a:r>
            <a:r>
              <a:rPr lang="en-US" sz="115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15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অসংখ্য</a:t>
            </a:r>
            <a:r>
              <a:rPr lang="en-US" sz="11500" b="1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1500" b="1" dirty="0" err="1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ধন্যবাদ</a:t>
            </a:r>
            <a:endParaRPr lang="en-US" sz="11500" b="1" dirty="0" smtClean="0">
              <a:solidFill>
                <a:srgbClr val="C0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11500" b="1" dirty="0" err="1" smtClean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ফি</a:t>
            </a:r>
            <a:r>
              <a:rPr lang="en-US" sz="11500" b="1" dirty="0" smtClean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11500" b="1" dirty="0" err="1" smtClean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আমানিল্লাহ</a:t>
            </a:r>
            <a:r>
              <a:rPr lang="en-US" sz="11500" b="1" dirty="0" smtClean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11500" b="1" dirty="0">
              <a:solidFill>
                <a:schemeClr val="bg1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799</Words>
  <Application>Microsoft Office PowerPoint</Application>
  <PresentationFormat>Custom</PresentationFormat>
  <Paragraphs>99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Sabu Subu</dc:creator>
  <cp:lastModifiedBy>NIAM</cp:lastModifiedBy>
  <cp:revision>209</cp:revision>
  <dcterms:created xsi:type="dcterms:W3CDTF">2019-11-10T11:29:40Z</dcterms:created>
  <dcterms:modified xsi:type="dcterms:W3CDTF">2024-04-24T05:38:48Z</dcterms:modified>
</cp:coreProperties>
</file>