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type="screen16x9" cy="6858000" cx="12192000"/>
  <p:notesSz cx="6858000" cy="9144000"/>
  <p:defaultTextStyle>
    <a:defPPr>
      <a:defRPr lang="en-US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84" y="426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tableStyles" Target="tableStyles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6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68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6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7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Title Slide"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0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591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9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59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59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39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4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64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44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5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4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64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4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9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50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1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53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54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655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6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19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620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1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65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59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61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62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6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66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6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48628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29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4863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631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2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/>
              <a:t>Click to edit Master title style</a:t>
            </a:r>
          </a:p>
        </p:txBody>
      </p:sp>
      <p:sp>
        <p:nvSpPr>
          <p:cNvPr id="1048634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3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63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3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 lang="en-US"/>
              <a:t>Click to edit Master title style</a:t>
            </a:r>
          </a:p>
        </p:txBody>
      </p:sp>
      <p:sp>
        <p:nvSpPr>
          <p:cNvPr id="104862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62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62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en-US"/>
          </a:p>
        </p:txBody>
      </p:sp>
      <p:sp>
        <p:nvSpPr>
          <p:cNvPr id="104862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lang="en-US"/>
              <a:t>Click to edit Master title style</a:t>
            </a:r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1D3B77-3BB0-49C2-B0E5-0D3E8C43D4EF}" type="datetimeFigureOut">
              <a:rPr lang="en-US" smtClean="0"/>
              <a:t>3/19/2021</a:t>
            </a:fld>
            <a:endParaRPr lang="en-US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15A8DA-884F-4533-BC16-3CF3032ECE20}" type="slidenum">
              <a:rPr lang="en-US" smtClean="0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image" Target="../media/image5.jpeg"/><Relationship Id="rId3" Type="http://schemas.openxmlformats.org/officeDocument/2006/relationships/image" Target="../media/image6.jpeg"/><Relationship Id="rId4" Type="http://schemas.openxmlformats.org/officeDocument/2006/relationships/image" Target="../media/image7.jpeg"/><Relationship Id="rId5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image" Target="../media/image9.jpeg"/><Relationship Id="rId3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2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Title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87" name="Subtitle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588" name="Rectangle 3"/>
          <p:cNvSpPr/>
          <p:nvPr/>
        </p:nvSpPr>
        <p:spPr>
          <a:xfrm>
            <a:off x="1524000" y="-76993"/>
            <a:ext cx="9144000" cy="2306637"/>
          </a:xfrm>
          <a:prstGeom prst="rect"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sz="5400" lang="bn-IN">
                <a:ln w="0"/>
                <a:solidFill>
                  <a:schemeClr val="tx1"/>
                </a:solidFill>
                <a:effectLst>
                  <a:outerShdw algn="tl" blurRad="38100" dir="2700000" dist="19050" rotWithShape="0">
                    <a:schemeClr val="dk1">
                      <a:alpha val="40000"/>
                    </a:schemeClr>
                  </a:outerShdw>
                </a:effectLst>
              </a:rPr>
              <a:t>অন-লাইন ক্লাসে সবাইকে স্বাগতম </a:t>
            </a:r>
            <a:endParaRPr dirty="0" sz="5400" lang="en-US">
              <a:ln w="0"/>
              <a:solidFill>
                <a:schemeClr val="tx1"/>
              </a:solidFill>
              <a:effectLst>
                <a:outerShdw algn="tl" blurRad="38100" dir="2700000" dist="19050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048589" name="Rectangle 4"/>
          <p:cNvSpPr/>
          <p:nvPr/>
        </p:nvSpPr>
        <p:spPr>
          <a:xfrm>
            <a:off x="1605997" y="3809209"/>
            <a:ext cx="9520028" cy="2157204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pic>
        <p:nvPicPr>
          <p:cNvPr id="2097152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574526" y="2273853"/>
            <a:ext cx="9716326" cy="4401172"/>
          </a:xfrm>
          <a:prstGeom prst="rect"/>
        </p:spPr>
      </p:pic>
    </p:spTree>
  </p:cSld>
  <p:clrMapOvr>
    <a:masterClrMapping/>
  </p:clrMapOvr>
  <p:transition spd="slow">
    <p:randomBar dir="vert"/>
  </p:transition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accel="50000" fill="hold" grpId="0" id="5" nodeType="clickEffect" presetClass="entr" presetID="38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dur="455" fill="hold" id="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dur="455" fill="hold" id="8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.0"/>
                                          </p:val>
                                        </p:tav>
                                        <p:tav tm="69900">
                                          <p:val>
                                            <p:fltVal val="45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455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autoRev="1" decel="50000" dur="156" fill="hold" id="10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36" fill="hold" id="11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48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">
                      <p:stCondLst>
                        <p:cond delay="indefinite"/>
                      </p:stCondLst>
                      <p:childTnLst>
                        <p:par>
                          <p:cTn fill="hold" id="13">
                            <p:stCondLst>
                              <p:cond delay="0"/>
                            </p:stCondLst>
                            <p:childTnLst>
                              <p:par>
                                <p:cTn fill="hold" id="14" nodeType="clickEffect" presetClass="entr" presetID="21" presetSubtype="8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dur="2000" id="16"/>
                                        <p:tgtEl>
                                          <p:spTgt spid="2097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88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73B50"/>
        </a:solidFill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5" name="Title 1"/>
          <p:cNvSpPr>
            <a:spLocks noGrp="1"/>
          </p:cNvSpPr>
          <p:nvPr>
            <p:ph type="title"/>
          </p:nvPr>
        </p:nvSpPr>
        <p:spPr>
          <a:xfrm>
            <a:off x="3285067" y="365125"/>
            <a:ext cx="4696178" cy="1325563"/>
          </a:xfrm>
        </p:spPr>
        <p:txBody>
          <a:bodyPr>
            <a:normAutofit fontScale="93333"/>
          </a:bodyPr>
          <a:p>
            <a:r>
              <a:rPr dirty="0" sz="6000" lang="bn-IN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 </a:t>
            </a:r>
            <a:endParaRPr dirty="0" sz="6000"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8596" name="Content Placeholder 2"/>
          <p:cNvSpPr>
            <a:spLocks noGrp="1"/>
          </p:cNvSpPr>
          <p:nvPr>
            <p:ph idx="1"/>
          </p:nvPr>
        </p:nvSpPr>
        <p:spPr>
          <a:xfrm>
            <a:off x="406400" y="1791758"/>
            <a:ext cx="11046177" cy="4351338"/>
          </a:xfrm>
        </p:spPr>
        <p:txBody>
          <a:bodyPr/>
          <a:p>
            <a:endParaRPr dirty="0" lang="bn-IN"/>
          </a:p>
          <a:p>
            <a:endParaRPr dirty="0" lang="bn-IN"/>
          </a:p>
          <a:p>
            <a:endParaRPr dirty="0" lang="en-US"/>
          </a:p>
        </p:txBody>
      </p:sp>
      <p:sp>
        <p:nvSpPr>
          <p:cNvPr id="1048597" name="Rectangle 4"/>
          <p:cNvSpPr/>
          <p:nvPr/>
        </p:nvSpPr>
        <p:spPr>
          <a:xfrm>
            <a:off x="671689" y="1473536"/>
            <a:ext cx="6039555" cy="5071403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altLang="en-US" dirty="0" lang="en-GB"/>
              <a:t>ম</a:t>
            </a:r>
            <a:r>
              <a:rPr altLang="en-US" dirty="0" lang="en-GB"/>
              <a:t>ো</a:t>
            </a:r>
            <a:r>
              <a:rPr altLang="en-US" dirty="0" lang="en-US"/>
              <a:t> </a:t>
            </a:r>
            <a:r>
              <a:rPr altLang="en-US" dirty="0" lang="en-GB"/>
              <a:t>নাজিম</a:t>
            </a:r>
            <a:r>
              <a:rPr altLang="en-US" dirty="0" lang="en-US"/>
              <a:t> </a:t>
            </a:r>
            <a:r>
              <a:rPr altLang="en-US" dirty="0" lang="en-GB"/>
              <a:t>উদ্দিন</a:t>
            </a:r>
            <a:r>
              <a:rPr altLang="en-US" dirty="0" lang="en-US"/>
              <a:t> </a:t>
            </a:r>
            <a:endParaRPr altLang="en-US" lang="zh-CN"/>
          </a:p>
          <a:p>
            <a:pPr algn="ctr"/>
            <a:r>
              <a:rPr altLang="en-US" lang="en-GB">
                <a:solidFill>
                  <a:srgbClr val="BF0000"/>
                </a:solidFill>
              </a:rPr>
              <a:t>স</a:t>
            </a:r>
            <a:r>
              <a:rPr altLang="en-US" lang="en-GB">
                <a:solidFill>
                  <a:srgbClr val="BF0000"/>
                </a:solidFill>
              </a:rPr>
              <a:t>হ</a:t>
            </a:r>
            <a:r>
              <a:rPr altLang="en-US" lang="en-GB">
                <a:solidFill>
                  <a:srgbClr val="BF0000"/>
                </a:solidFill>
              </a:rPr>
              <a:t>ক</a:t>
            </a:r>
            <a:r>
              <a:rPr altLang="en-US" lang="en-GB">
                <a:solidFill>
                  <a:srgbClr val="BF0000"/>
                </a:solidFill>
              </a:rPr>
              <a:t>ারী</a:t>
            </a:r>
            <a:r>
              <a:rPr altLang="en-US" lang="en-US">
                <a:solidFill>
                  <a:srgbClr val="BF0000"/>
                </a:solidFill>
              </a:rPr>
              <a:t> </a:t>
            </a:r>
            <a:r>
              <a:rPr altLang="en-US" lang="en-GB">
                <a:solidFill>
                  <a:srgbClr val="BF0000"/>
                </a:solidFill>
              </a:rPr>
              <a:t>মৌলভী</a:t>
            </a:r>
            <a:r>
              <a:rPr altLang="en-US" lang="en-US">
                <a:solidFill>
                  <a:srgbClr val="BF0000"/>
                </a:solidFill>
              </a:rPr>
              <a:t> </a:t>
            </a:r>
            <a:endParaRPr altLang="en-US" lang="zh-CN">
              <a:solidFill>
                <a:srgbClr val="BF0000"/>
              </a:solidFill>
            </a:endParaRPr>
          </a:p>
          <a:p>
            <a:pPr algn="ctr"/>
            <a:r>
              <a:rPr altLang="en-US" lang="en-GB">
                <a:solidFill>
                  <a:srgbClr val="BF0000"/>
                </a:solidFill>
              </a:rPr>
              <a:t>শ</a:t>
            </a:r>
            <a:r>
              <a:rPr altLang="en-US" lang="en-GB">
                <a:solidFill>
                  <a:srgbClr val="BF0000"/>
                </a:solidFill>
              </a:rPr>
              <a:t>ী</a:t>
            </a:r>
            <a:r>
              <a:rPr altLang="en-US" lang="en-GB">
                <a:solidFill>
                  <a:srgbClr val="BF0000"/>
                </a:solidFill>
              </a:rPr>
              <a:t>ত</a:t>
            </a:r>
            <a:r>
              <a:rPr altLang="en-US" lang="en-GB">
                <a:solidFill>
                  <a:srgbClr val="BF0000"/>
                </a:solidFill>
              </a:rPr>
              <a:t>লপুর</a:t>
            </a:r>
            <a:r>
              <a:rPr altLang="en-US" lang="en-US">
                <a:solidFill>
                  <a:srgbClr val="BF0000"/>
                </a:solidFill>
              </a:rPr>
              <a:t> </a:t>
            </a:r>
            <a:r>
              <a:rPr altLang="en-US" lang="en-GB">
                <a:solidFill>
                  <a:srgbClr val="BF0000"/>
                </a:solidFill>
              </a:rPr>
              <a:t>গাউছিয়া</a:t>
            </a:r>
            <a:r>
              <a:rPr altLang="en-US" lang="en-US">
                <a:solidFill>
                  <a:srgbClr val="BF0000"/>
                </a:solidFill>
              </a:rPr>
              <a:t> </a:t>
            </a:r>
            <a:r>
              <a:rPr altLang="en-US" lang="en-GB">
                <a:solidFill>
                  <a:srgbClr val="BF0000"/>
                </a:solidFill>
              </a:rPr>
              <a:t>দাখিল</a:t>
            </a:r>
            <a:r>
              <a:rPr altLang="en-US" lang="en-US">
                <a:solidFill>
                  <a:srgbClr val="BF0000"/>
                </a:solidFill>
              </a:rPr>
              <a:t> </a:t>
            </a:r>
            <a:r>
              <a:rPr altLang="en-US" lang="en-GB">
                <a:solidFill>
                  <a:srgbClr val="BF0000"/>
                </a:solidFill>
              </a:rPr>
              <a:t>মাদরাসা</a:t>
            </a:r>
            <a:r>
              <a:rPr altLang="en-US" lang="en-US">
                <a:solidFill>
                  <a:srgbClr val="BF0000"/>
                </a:solidFill>
              </a:rPr>
              <a:t> </a:t>
            </a:r>
            <a:endParaRPr altLang="en-US" lang="zh-CN">
              <a:solidFill>
                <a:srgbClr val="BF0000"/>
              </a:solidFill>
            </a:endParaRPr>
          </a:p>
          <a:p>
            <a:pPr algn="ctr"/>
            <a:r>
              <a:rPr altLang="en-US" lang="en-GB">
                <a:solidFill>
                  <a:srgbClr val="BF0000"/>
                </a:solidFill>
              </a:rPr>
              <a:t>স</a:t>
            </a:r>
            <a:r>
              <a:rPr altLang="en-US" lang="en-GB">
                <a:solidFill>
                  <a:srgbClr val="BF0000"/>
                </a:solidFill>
              </a:rPr>
              <a:t>ী</a:t>
            </a:r>
            <a:r>
              <a:rPr altLang="en-US" lang="en-GB">
                <a:solidFill>
                  <a:srgbClr val="BF0000"/>
                </a:solidFill>
              </a:rPr>
              <a:t>ত</a:t>
            </a:r>
            <a:r>
              <a:rPr altLang="en-US" lang="en-GB">
                <a:solidFill>
                  <a:srgbClr val="BF0000"/>
                </a:solidFill>
              </a:rPr>
              <a:t>া</a:t>
            </a:r>
            <a:r>
              <a:rPr altLang="en-US" lang="en-GB">
                <a:solidFill>
                  <a:srgbClr val="BF0000"/>
                </a:solidFill>
              </a:rPr>
              <a:t>কুণ্ড</a:t>
            </a:r>
            <a:r>
              <a:rPr altLang="en-US" lang="en-US">
                <a:solidFill>
                  <a:srgbClr val="BF0000"/>
                </a:solidFill>
              </a:rPr>
              <a:t> </a:t>
            </a:r>
            <a:r>
              <a:rPr altLang="en-US" lang="en-GB">
                <a:solidFill>
                  <a:srgbClr val="BF0000"/>
                </a:solidFill>
              </a:rPr>
              <a:t>চ</a:t>
            </a:r>
            <a:r>
              <a:rPr altLang="en-US" lang="en-GB">
                <a:solidFill>
                  <a:srgbClr val="BF0000"/>
                </a:solidFill>
              </a:rPr>
              <a:t>ট</a:t>
            </a:r>
            <a:r>
              <a:rPr altLang="en-US" lang="en-GB">
                <a:solidFill>
                  <a:srgbClr val="BF0000"/>
                </a:solidFill>
              </a:rPr>
              <a:t>্</a:t>
            </a:r>
            <a:r>
              <a:rPr altLang="en-US" lang="en-GB">
                <a:solidFill>
                  <a:srgbClr val="BF0000"/>
                </a:solidFill>
              </a:rPr>
              <a:t>টগ্রাম</a:t>
            </a:r>
            <a:r>
              <a:rPr altLang="en-US" lang="en-US">
                <a:solidFill>
                  <a:srgbClr val="BF0000"/>
                </a:solidFill>
              </a:rPr>
              <a:t> </a:t>
            </a:r>
            <a:endParaRPr altLang="en-US" lang="zh-CN">
              <a:solidFill>
                <a:srgbClr val="BF0000"/>
              </a:solidFill>
            </a:endParaRPr>
          </a:p>
          <a:p>
            <a:pPr algn="ctr"/>
            <a:endParaRPr dirty="0" lang="bn-IN"/>
          </a:p>
          <a:p>
            <a:pPr algn="ctr"/>
            <a:endParaRPr dirty="0" lang="en-US"/>
          </a:p>
        </p:txBody>
      </p:sp>
      <p:sp>
        <p:nvSpPr>
          <p:cNvPr id="1048598" name="Rectangle 5"/>
          <p:cNvSpPr/>
          <p:nvPr/>
        </p:nvSpPr>
        <p:spPr>
          <a:xfrm>
            <a:off x="6711244" y="1977054"/>
            <a:ext cx="4809067" cy="3885318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72" name=""/>
          <p:cNvSpPr txBox="1"/>
          <p:nvPr/>
        </p:nvSpPr>
        <p:spPr>
          <a:xfrm>
            <a:off x="4096000" y="3219450"/>
            <a:ext cx="4000000" cy="510540"/>
          </a:xfrm>
          <a:prstGeom prst="rect"/>
        </p:spPr>
        <p:txBody>
          <a:bodyPr rtlCol="0" wrap="square">
            <a:spAutoFit/>
          </a:bodyPr>
          <a:p>
            <a:r>
              <a:rPr sz="2800" lang="en-GB">
                <a:solidFill>
                  <a:srgbClr val="000000"/>
                </a:solidFill>
              </a:rPr>
              <a:t/>
            </a:r>
            <a:endParaRPr sz="2800" lang="en-GB">
              <a:solidFill>
                <a:srgbClr val="000000"/>
              </a:solidFill>
            </a:endParaRPr>
          </a:p>
        </p:txBody>
      </p:sp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21600000">
            <a:off x="6548562" y="1473536"/>
            <a:ext cx="4971816" cy="5277229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2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dur="2000" id="14"/>
                                        <p:tgtEl>
                                          <p:spTgt spid="1048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595" grpId="0"/>
      <p:bldP spid="104859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dirty="0" lang="en-US"/>
          </a:p>
        </p:txBody>
      </p:sp>
      <p:sp>
        <p:nvSpPr>
          <p:cNvPr id="1048600" name="Rectangle 3"/>
          <p:cNvSpPr/>
          <p:nvPr/>
        </p:nvSpPr>
        <p:spPr>
          <a:xfrm>
            <a:off x="838199" y="462844"/>
            <a:ext cx="9457267" cy="1117599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b="1" dirty="0" sz="4400" lang="bn-IN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 </a:t>
            </a:r>
            <a:endParaRPr b="1" dirty="0" sz="4400"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8601" name="Rectangle 4"/>
          <p:cNvSpPr/>
          <p:nvPr/>
        </p:nvSpPr>
        <p:spPr>
          <a:xfrm>
            <a:off x="970843" y="1825625"/>
            <a:ext cx="5418666" cy="4157486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02" name="Rectangle 5"/>
          <p:cNvSpPr/>
          <p:nvPr/>
        </p:nvSpPr>
        <p:spPr>
          <a:xfrm>
            <a:off x="7100711" y="2393243"/>
            <a:ext cx="3194754" cy="3550355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pic>
        <p:nvPicPr>
          <p:cNvPr id="2097154" name="Picture 9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841067" y="1825625"/>
            <a:ext cx="3454398" cy="4117975"/>
          </a:xfrm>
          <a:prstGeom prst="rect"/>
        </p:spPr>
      </p:pic>
      <p:sp>
        <p:nvSpPr>
          <p:cNvPr id="1048603" name="Content Placeholder 11"/>
          <p:cNvSpPr>
            <a:spLocks noGrp="1"/>
          </p:cNvSpPr>
          <p:nvPr>
            <p:ph idx="1"/>
          </p:nvPr>
        </p:nvSpPr>
        <p:spPr>
          <a:xfrm>
            <a:off x="838200" y="2019476"/>
            <a:ext cx="10168467" cy="4098572"/>
          </a:xfrm>
        </p:spPr>
        <p:txBody>
          <a:bodyPr>
            <a:normAutofit/>
          </a:bodyPr>
          <a:p>
            <a:r>
              <a:rPr dirty="0" sz="4000" lang="bn-IN">
                <a:latin typeface="NikoshBAN" panose="02000000000000000000" pitchFamily="2" charset="0"/>
                <a:cs typeface="NikoshBAN" panose="02000000000000000000" pitchFamily="2" charset="0"/>
              </a:rPr>
              <a:t>শ্রেনিঃসপ্তম </a:t>
            </a:r>
          </a:p>
          <a:p>
            <a:r>
              <a:rPr dirty="0" sz="4000" lang="bn-IN">
                <a:latin typeface="NikoshBAN" panose="02000000000000000000" pitchFamily="2" charset="0"/>
                <a:cs typeface="NikoshBAN" panose="02000000000000000000" pitchFamily="2" charset="0"/>
              </a:rPr>
              <a:t>বিষয়ঃ কুরআন মাজিদ ও তাজভীদ</a:t>
            </a:r>
          </a:p>
          <a:p>
            <a:r>
              <a:rPr dirty="0" sz="4000" lang="bn-IN">
                <a:latin typeface="NikoshBAN" panose="02000000000000000000" pitchFamily="2" charset="0"/>
                <a:cs typeface="NikoshBAN" panose="02000000000000000000" pitchFamily="2" charset="0"/>
              </a:rPr>
              <a:t>অধ্যায়ঃপ্রথম </a:t>
            </a:r>
          </a:p>
          <a:p>
            <a:r>
              <a:rPr dirty="0" sz="4000" lang="bn-IN">
                <a:latin typeface="NikoshBAN" panose="02000000000000000000" pitchFamily="2" charset="0"/>
                <a:cs typeface="NikoshBAN" panose="02000000000000000000" pitchFamily="2" charset="0"/>
              </a:rPr>
              <a:t>পাঠঃ দ্বিতীয়  </a:t>
            </a:r>
            <a:endParaRPr dirty="0" sz="4000"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2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dur="2000" id="7"/>
                                        <p:tgtEl>
                                          <p:spTgt spid="1048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0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dur="2000" id="12"/>
                                        <p:tgtEl>
                                          <p:spTgt spid="1048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3">
                      <p:stCondLst>
                        <p:cond delay="indefinite"/>
                      </p:stCondLst>
                      <p:childTnLst>
                        <p:par>
                          <p:cTn fill="hold" id="1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5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dur="2000" id="17"/>
                                        <p:tgtEl>
                                          <p:spTgt spid="104860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8">
                      <p:stCondLst>
                        <p:cond delay="indefinite"/>
                      </p:stCondLst>
                      <p:childTnLst>
                        <p:par>
                          <p:cTn fill="hold" id="19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0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dur="2000" id="22"/>
                                        <p:tgtEl>
                                          <p:spTgt spid="104860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3">
                      <p:stCondLst>
                        <p:cond delay="indefinite"/>
                      </p:stCondLst>
                      <p:childTnLst>
                        <p:par>
                          <p:cTn fill="hold" id="2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5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dur="2000" id="27"/>
                                        <p:tgtEl>
                                          <p:spTgt spid="104860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8">
                      <p:stCondLst>
                        <p:cond delay="indefinite"/>
                      </p:stCondLst>
                      <p:childTnLst>
                        <p:par>
                          <p:cTn fill="hold" id="29">
                            <p:stCondLst>
                              <p:cond delay="0"/>
                            </p:stCondLst>
                            <p:childTnLst>
                              <p:par>
                                <p:cTn fill="hold" id="30" nodeType="clickEffect" presetClass="entr" presetID="21" presetSubtype="1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3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dur="2000" id="32"/>
                                        <p:tgtEl>
                                          <p:spTgt spid="2097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0" grpId="0" animBg="1"/>
      <p:bldP spid="104860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bn-IN"/>
              <a:t>      </a:t>
            </a:r>
            <a:r>
              <a:rPr dirty="0" lang="bn-IN">
                <a:latin typeface="NikoshBAN" panose="02000000000000000000" pitchFamily="2" charset="0"/>
                <a:cs typeface="NikoshBAN" panose="02000000000000000000" pitchFamily="2" charset="0"/>
              </a:rPr>
              <a:t>শিখনফল </a:t>
            </a:r>
            <a:endParaRPr dirty="0"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8605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8734778" cy="4486274"/>
          </a:xfrm>
        </p:spPr>
        <p:txBody>
          <a:bodyPr/>
          <a:p>
            <a:endParaRPr dirty="0" lang="en-US"/>
          </a:p>
        </p:txBody>
      </p:sp>
      <p:sp>
        <p:nvSpPr>
          <p:cNvPr id="1048606" name="Rectangle 3"/>
          <p:cNvSpPr/>
          <p:nvPr/>
        </p:nvSpPr>
        <p:spPr>
          <a:xfrm>
            <a:off x="948266" y="1975556"/>
            <a:ext cx="8477953" cy="1079852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sz="3600" lang="bn-IN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১।কুরান মাজিদ তেলোয়াতের গুরুত্ব বর্ননা করতে পারবে</a:t>
            </a:r>
            <a:r>
              <a:rPr dirty="0" lang="bn-IN"/>
              <a:t>।</a:t>
            </a:r>
          </a:p>
          <a:p>
            <a:pPr algn="ctr"/>
            <a:endParaRPr dirty="0" lang="en-US"/>
          </a:p>
        </p:txBody>
      </p:sp>
      <p:sp>
        <p:nvSpPr>
          <p:cNvPr id="1048607" name="Rectangle 4"/>
          <p:cNvSpPr/>
          <p:nvPr/>
        </p:nvSpPr>
        <p:spPr>
          <a:xfrm>
            <a:off x="948267" y="3260549"/>
            <a:ext cx="8477955" cy="1253066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sz="3200" lang="bn-IN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২।কুরান মাজিদ তেলোয়াতের ফজিলত সম্পর্কে বলতে পারবে। </a:t>
            </a:r>
            <a:endParaRPr dirty="0" sz="3200" lang="en-US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8608" name="Rectangle 5"/>
          <p:cNvSpPr/>
          <p:nvPr/>
        </p:nvSpPr>
        <p:spPr>
          <a:xfrm>
            <a:off x="948268" y="4718756"/>
            <a:ext cx="8477954" cy="1253066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r>
              <a:rPr dirty="0" sz="3200" lang="bn-IN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৩।আল্লাহর আজাব থেকে রক্ষা পাওয়ার উপায় জানতে পারবে। </a:t>
            </a:r>
            <a:endParaRPr dirty="0" sz="3200" lang="en-US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5" nodeType="clickEffect" presetClass="entr" presetID="5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7"/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8"/>
                                        <p:tgtEl>
                                          <p:spTgt spid="1048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9"/>
                                        <p:tgtEl>
                                          <p:spTgt spid="10486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0">
                      <p:stCondLst>
                        <p:cond delay="indefinite"/>
                      </p:stCondLst>
                      <p:childTnLst>
                        <p:par>
                          <p:cTn fill="hold" id="11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2" nodeType="clickEffect" presetClass="exit" presetID="8" presetSubtype="32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out)">
                                      <p:cBhvr>
                                        <p:cTn dur="2000" id="13"/>
                                        <p:tgtEl>
                                          <p:spTgt spid="104860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dur="1" fill="hold" id="14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048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5">
                      <p:stCondLst>
                        <p:cond delay="indefinite"/>
                      </p:stCondLst>
                      <p:childTnLst>
                        <p:par>
                          <p:cTn fill="hold" id="16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17" nodeType="clickEffect" presetClass="exit" presetID="23" presetSubtype="32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dur="500" id="18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id="19"/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dur="1" fill="hold" id="20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48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1">
                      <p:stCondLst>
                        <p:cond delay="indefinite"/>
                      </p:stCondLst>
                      <p:childTnLst>
                        <p:par>
                          <p:cTn fill="hold" id="22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3" nodeType="clickEffect" presetClass="entr" presetID="3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4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1000" fill="hold" id="25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6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000" fill="hold" id="27"/>
                                        <p:tgtEl>
                                          <p:spTgt spid="10486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1000" id="28"/>
                                        <p:tgtEl>
                                          <p:spTgt spid="1048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04" grpId="0"/>
      <p:bldP spid="1048606" grpId="0" animBg="1"/>
      <p:bldP spid="1048607" grpId="0" animBg="1"/>
      <p:bldP spid="104860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bn-IN">
                <a:latin typeface="NikoshBAN" panose="02000000000000000000" pitchFamily="2" charset="0"/>
                <a:cs typeface="NikoshBAN" panose="02000000000000000000" pitchFamily="2" charset="0"/>
              </a:rPr>
              <a:t>নিছের ছবি গুলোর দিকে লক্ষ কর </a:t>
            </a:r>
            <a:endParaRPr dirty="0"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8610" name="Rectangle 3"/>
          <p:cNvSpPr/>
          <p:nvPr/>
        </p:nvSpPr>
        <p:spPr>
          <a:xfrm>
            <a:off x="536461" y="2489198"/>
            <a:ext cx="2607734" cy="2427111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11" name="Rectangle 4"/>
          <p:cNvSpPr/>
          <p:nvPr/>
        </p:nvSpPr>
        <p:spPr>
          <a:xfrm>
            <a:off x="4346222" y="2370667"/>
            <a:ext cx="2607734" cy="1952977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sp>
        <p:nvSpPr>
          <p:cNvPr id="1048612" name="Rectangle 5"/>
          <p:cNvSpPr/>
          <p:nvPr/>
        </p:nvSpPr>
        <p:spPr>
          <a:xfrm>
            <a:off x="9036517" y="2963193"/>
            <a:ext cx="3081866" cy="2054577"/>
          </a:xfrm>
          <a:prstGeom prst="rect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rtlCol="0"/>
          <a:p>
            <a:pPr algn="ctr"/>
            <a:endParaRPr lang="en-US"/>
          </a:p>
        </p:txBody>
      </p:sp>
      <p:pic>
        <p:nvPicPr>
          <p:cNvPr id="2097155" name="Content Placeholder 11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-158863" y="2245165"/>
            <a:ext cx="2914650" cy="2915179"/>
          </a:xfrm>
        </p:spPr>
      </p:pic>
      <p:pic>
        <p:nvPicPr>
          <p:cNvPr id="2097156" name="Picture 12" descr="168-1680407_al-quran.jpg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8077" t="13949" r="12345" b="964"/>
          <a:stretch>
            <a:fillRect/>
          </a:stretch>
        </p:blipFill>
        <p:spPr>
          <a:xfrm>
            <a:off x="8532661" y="2821475"/>
            <a:ext cx="3975134" cy="3801075"/>
          </a:xfrm>
          <a:prstGeom prst="rect"/>
        </p:spPr>
      </p:pic>
      <p:pic>
        <p:nvPicPr>
          <p:cNvPr id="2097157" name="Picture 2" descr="Teach you how to read and recite the holy quran by Maulanatwaib"/>
          <p:cNvPicPr>
            <a:picLocks noChangeAspect="1" noChangeArrowheads="1"/>
          </p:cNvPicPr>
          <p:nvPr/>
        </p:nvPicPr>
        <p:blipFill>
          <a:blip xmlns:r="http://schemas.openxmlformats.org/officeDocument/2006/relationships" r:embed="rId3"/>
          <a:srcRect/>
          <a:stretch>
            <a:fillRect/>
          </a:stretch>
        </p:blipFill>
        <p:spPr bwMode="auto">
          <a:xfrm>
            <a:off x="2999703" y="2144924"/>
            <a:ext cx="5279967" cy="3511434"/>
          </a:xfrm>
          <a:prstGeom prst="rect"/>
          <a:noFill/>
        </p:spPr>
      </p:pic>
      <p:pic>
        <p:nvPicPr>
          <p:cNvPr id="2097158" name="Picture 8"/>
          <p:cNvPicPr>
            <a:picLocks noChangeAspect="1"/>
          </p:cNvPicPr>
          <p:nvPr/>
        </p:nvPicPr>
        <p:blipFill>
          <a:blip xmlns:r="http://schemas.openxmlformats.org/officeDocument/2006/relationships" r:embed="rId4"/>
          <a:stretch>
            <a:fillRect/>
          </a:stretch>
        </p:blipFill>
        <p:spPr>
          <a:xfrm>
            <a:off x="8981754" y="304121"/>
            <a:ext cx="2615962" cy="2588213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withEffect" presetClass="entr" presetID="9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dur="500" id="7"/>
                                        <p:tgtEl>
                                          <p:spTgt spid="2097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8">
                      <p:stCondLst>
                        <p:cond delay="indefinite"/>
                      </p:stCondLst>
                      <p:childTnLst>
                        <p:par>
                          <p:cTn fill="hold" id="9">
                            <p:stCondLst>
                              <p:cond delay="0"/>
                            </p:stCondLst>
                            <p:childTnLst>
                              <p:par>
                                <p:cTn accel="100000" fill="hold" id="10" nodeType="clickEffect" presetClass="entr" presetID="54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1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dur="500" fill="hold" id="12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3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4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500" fill="hold" id="15"/>
                                        <p:tgtEl>
                                          <p:spTgt spid="2097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dur="500" id="16"/>
                                        <p:tgtEl>
                                          <p:spTgt spid="209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2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bn-IN"/>
              <a:t>      </a:t>
            </a:r>
            <a:r>
              <a:rPr dirty="0" lang="bn-IN">
                <a:latin typeface="NikoshBAN" panose="02000000000000000000" pitchFamily="2" charset="0"/>
                <a:cs typeface="NikoshBAN" panose="02000000000000000000" pitchFamily="2" charset="0"/>
              </a:rPr>
              <a:t>নিরব পাঠ   </a:t>
            </a:r>
            <a:endParaRPr dirty="0"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97159" name="Content Placeholder 4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38200" y="1881043"/>
            <a:ext cx="4246418" cy="5143212"/>
          </a:xfrm>
        </p:spPr>
      </p:pic>
      <p:pic>
        <p:nvPicPr>
          <p:cNvPr id="2097160" name="Picture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5238563" y="2226397"/>
            <a:ext cx="5235473" cy="4765242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bn-IN"/>
              <a:t>একক কাজ </a:t>
            </a:r>
            <a:endParaRPr lang="en-US"/>
          </a:p>
        </p:txBody>
      </p:sp>
      <p:pic>
        <p:nvPicPr>
          <p:cNvPr id="2097161" name="Content Placeholder 3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4215971" y="2311809"/>
            <a:ext cx="3760057" cy="3378970"/>
          </a:xfrm>
          <a:prstGeom prst="rect"/>
          <a:ln w="22225">
            <a:solidFill>
              <a:srgbClr val="009900"/>
            </a:solidFill>
          </a:ln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fill="hold" id="5" nodeType="clickEffect" presetClass="entr" presetID="14" presetSubtype="1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dur="500" id="7"/>
                                        <p:tgtEl>
                                          <p:spTgt spid="2097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p>
            <a:r>
              <a:rPr dirty="0" sz="6000" lang="bn-IN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 </a:t>
            </a:r>
            <a:endParaRPr dirty="0" sz="6000" lang="en-US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48616" name="Content Placeholder 2"/>
          <p:cNvSpPr>
            <a:spLocks noGrp="1"/>
          </p:cNvSpPr>
          <p:nvPr>
            <p:ph idx="1"/>
          </p:nvPr>
        </p:nvSpPr>
        <p:spPr>
          <a:xfrm>
            <a:off x="160117" y="2646218"/>
            <a:ext cx="6892636" cy="3408218"/>
          </a:xfrm>
        </p:spPr>
        <p:txBody>
          <a:bodyPr>
            <a:normAutofit/>
          </a:bodyPr>
          <a:p>
            <a:r>
              <a:rPr dirty="0" sz="6600" lang="bn-IN">
                <a:latin typeface="NikoshBAN" panose="02000000000000000000" pitchFamily="2" charset="0"/>
                <a:cs typeface="NikoshBAN" panose="02000000000000000000" pitchFamily="2" charset="0"/>
              </a:rPr>
              <a:t>কুরআন মাজিদ তিলাওয়াতের গুরুত্ব ও ফজিলত সম্পর্কে বিস্তারিত লিখ । </a:t>
            </a:r>
            <a:endParaRPr dirty="0" sz="6600"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97162" name="Picture 4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6885710" y="2646218"/>
            <a:ext cx="5306290" cy="3948546"/>
          </a:xfrm>
          <a:prstGeom prst="rect"/>
        </p:spPr>
      </p:pic>
    </p:spTree>
  </p:cSld>
  <p:clrMapOvr>
    <a:masterClrMapping/>
  </p:clrMapOvr>
  <p:timing>
    <p:tnLst>
      <p:par>
        <p:cTn dur="indefinite" id="1" nodeType="tmRoot" restart="never">
          <p:childTnLst>
            <p:seq concurrent="1" nextAc="seek">
              <p:cTn dur="indefinite" id="2" nodeType="mainSeq">
                <p:childTnLst>
                  <p:par>
                    <p:cTn fill="hold" id="3">
                      <p:stCondLst>
                        <p:cond delay="indefinite"/>
                      </p:stCondLst>
                      <p:childTnLst>
                        <p:par>
                          <p:cTn fill="hold" id="4">
                            <p:stCondLst>
                              <p:cond delay="0"/>
                            </p:stCondLst>
                            <p:childTnLst>
                              <p:par>
                                <p:cTn accel="50000" fill="hold" grpId="0" id="5" nodeType="clickEffect" presetClass="entr" presetID="38" presetSubtype="0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dur="1" fill="hold" id="6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dur="455" fill="hold" id="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dur="455" fill="hold" id="8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.0"/>
                                          </p:val>
                                        </p:tav>
                                        <p:tav tm="69900">
                                          <p:val>
                                            <p:fltVal val="45.0"/>
                                          </p:val>
                                        </p:tav>
                                        <p:tav tm="100000">
                                          <p:val>
                                            <p:fltVal val="0.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455" fill="hold" id="9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autoRev="1" decel="50000" dur="156" fill="hold" id="10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ur="136" fill="hold" id="11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486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12">
                      <p:stCondLst>
                        <p:cond delay="indefinite"/>
                      </p:stCondLst>
                      <p:childTnLst>
                        <p:par>
                          <p:cTn fill="hold" id="13">
                            <p:stCondLst>
                              <p:cond delay="0"/>
                            </p:stCondLst>
                            <p:childTnLst>
                              <p:par>
                                <p:cTn fill="hold" id="14" nodeType="clickEffect" presetClass="entr" presetID="37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1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dur="1000" id="16"/>
                                        <p:tgtEl>
                                          <p:spTgt spid="2097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dur="1000" fill="hold" id="17"/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decel="100000" dur="900" fill="hold" id="18"/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accel="100000" dur="100" fill="hold" id="19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097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 id="20">
                      <p:stCondLst>
                        <p:cond delay="indefinite"/>
                      </p:stCondLst>
                      <p:childTnLst>
                        <p:par>
                          <p:cTn fill="hold" id="21">
                            <p:stCondLst>
                              <p:cond delay="0"/>
                            </p:stCondLst>
                            <p:childTnLst>
                              <p:par>
                                <p:cTn fill="hold" grpId="0" id="22" nodeType="clickEffect" presetClass="entr" presetID="1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 id="23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 id="24"/>
                                        <p:tgtEl>
                                          <p:spTgt spid="104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dur="500" id="25"/>
                                        <p:tgtEl>
                                          <p:spTgt spid="10486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8615" grpId="0"/>
      <p:bldP spid="104861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bn-IN"/>
              <a:t>       </a:t>
            </a:r>
            <a:r>
              <a:rPr dirty="0" sz="8000" lang="bn-IN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 </a:t>
            </a:r>
            <a:endParaRPr dirty="0" lang="en-US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097163" name="Content Placeholder 4"/>
          <p:cNvPicPr>
            <a:picLocks noChangeAspect="1" noGrp="1"/>
          </p:cNvPicPr>
          <p:nvPr>
            <p:ph idx="1"/>
          </p:nvPr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838200" y="1690688"/>
            <a:ext cx="9843655" cy="516731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PowerPoint Presentation</dc:title>
  <dc:creator>DOEL</dc:creator>
  <cp:lastModifiedBy>DOEL</cp:lastModifiedBy>
  <dcterms:created xsi:type="dcterms:W3CDTF">2021-03-17T02:42:06Z</dcterms:created>
  <dcterms:modified xsi:type="dcterms:W3CDTF">2024-04-25T04:22:08Z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13bcea6fd51f4151b4ddd519f6862824</vt:lpwstr>
  </property>
</Properties>
</file>