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71" r:id="rId1"/>
  </p:sldMasterIdLst>
  <p:sldIdLst>
    <p:sldId id="268" r:id="rId2"/>
    <p:sldId id="269" r:id="rId3"/>
    <p:sldId id="270" r:id="rId4"/>
    <p:sldId id="271" r:id="rId5"/>
    <p:sldId id="272" r:id="rId6"/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73" r:id="rId19"/>
  </p:sldIdLst>
  <p:sldSz cx="10972800" cy="13808075"/>
  <p:notesSz cx="6858000" cy="9144000"/>
  <p:embeddedFontLst>
    <p:embeddedFont>
      <p:font typeface="Trebuchet MS" panose="020B0603020202020204" pitchFamily="34" charset="0"/>
      <p:regular r:id="rId20"/>
      <p:bold r:id="rId21"/>
      <p:italic r:id="rId22"/>
      <p:boldItalic r:id="rId23"/>
    </p:embeddedFont>
    <p:embeddedFont>
      <p:font typeface="Wingdings 3" panose="05040102010807070707" pitchFamily="18" charset="2"/>
      <p:regular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SutonnyMJ" pitchFamily="2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1101669" rtl="0" eaLnBrk="1" latinLnBrk="0" hangingPunct="1">
      <a:defRPr sz="2169" kern="1200">
        <a:solidFill>
          <a:schemeClr val="tx1"/>
        </a:solidFill>
        <a:latin typeface="+mn-lt"/>
        <a:ea typeface="+mn-ea"/>
        <a:cs typeface="+mn-cs"/>
      </a:defRPr>
    </a:lvl1pPr>
    <a:lvl2pPr marL="550835" algn="l" defTabSz="1101669" rtl="0" eaLnBrk="1" latinLnBrk="0" hangingPunct="1">
      <a:defRPr sz="2169" kern="1200">
        <a:solidFill>
          <a:schemeClr val="tx1"/>
        </a:solidFill>
        <a:latin typeface="+mn-lt"/>
        <a:ea typeface="+mn-ea"/>
        <a:cs typeface="+mn-cs"/>
      </a:defRPr>
    </a:lvl2pPr>
    <a:lvl3pPr marL="1101669" algn="l" defTabSz="1101669" rtl="0" eaLnBrk="1" latinLnBrk="0" hangingPunct="1">
      <a:defRPr sz="2169" kern="1200">
        <a:solidFill>
          <a:schemeClr val="tx1"/>
        </a:solidFill>
        <a:latin typeface="+mn-lt"/>
        <a:ea typeface="+mn-ea"/>
        <a:cs typeface="+mn-cs"/>
      </a:defRPr>
    </a:lvl3pPr>
    <a:lvl4pPr marL="1652504" algn="l" defTabSz="1101669" rtl="0" eaLnBrk="1" latinLnBrk="0" hangingPunct="1">
      <a:defRPr sz="2169" kern="1200">
        <a:solidFill>
          <a:schemeClr val="tx1"/>
        </a:solidFill>
        <a:latin typeface="+mn-lt"/>
        <a:ea typeface="+mn-ea"/>
        <a:cs typeface="+mn-cs"/>
      </a:defRPr>
    </a:lvl4pPr>
    <a:lvl5pPr marL="2203338" algn="l" defTabSz="1101669" rtl="0" eaLnBrk="1" latinLnBrk="0" hangingPunct="1">
      <a:defRPr sz="2169" kern="1200">
        <a:solidFill>
          <a:schemeClr val="tx1"/>
        </a:solidFill>
        <a:latin typeface="+mn-lt"/>
        <a:ea typeface="+mn-ea"/>
        <a:cs typeface="+mn-cs"/>
      </a:defRPr>
    </a:lvl5pPr>
    <a:lvl6pPr marL="2754173" algn="l" defTabSz="1101669" rtl="0" eaLnBrk="1" latinLnBrk="0" hangingPunct="1">
      <a:defRPr sz="2169" kern="1200">
        <a:solidFill>
          <a:schemeClr val="tx1"/>
        </a:solidFill>
        <a:latin typeface="+mn-lt"/>
        <a:ea typeface="+mn-ea"/>
        <a:cs typeface="+mn-cs"/>
      </a:defRPr>
    </a:lvl6pPr>
    <a:lvl7pPr marL="3305007" algn="l" defTabSz="1101669" rtl="0" eaLnBrk="1" latinLnBrk="0" hangingPunct="1">
      <a:defRPr sz="2169" kern="1200">
        <a:solidFill>
          <a:schemeClr val="tx1"/>
        </a:solidFill>
        <a:latin typeface="+mn-lt"/>
        <a:ea typeface="+mn-ea"/>
        <a:cs typeface="+mn-cs"/>
      </a:defRPr>
    </a:lvl7pPr>
    <a:lvl8pPr marL="3855842" algn="l" defTabSz="1101669" rtl="0" eaLnBrk="1" latinLnBrk="0" hangingPunct="1">
      <a:defRPr sz="2169" kern="1200">
        <a:solidFill>
          <a:schemeClr val="tx1"/>
        </a:solidFill>
        <a:latin typeface="+mn-lt"/>
        <a:ea typeface="+mn-ea"/>
        <a:cs typeface="+mn-cs"/>
      </a:defRPr>
    </a:lvl8pPr>
    <a:lvl9pPr marL="4406676" algn="l" defTabSz="1101669" rtl="0" eaLnBrk="1" latinLnBrk="0" hangingPunct="1">
      <a:defRPr sz="216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3" d="100"/>
          <a:sy n="33" d="100"/>
        </p:scale>
        <p:origin x="9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0159" y="-17049"/>
            <a:ext cx="11003765" cy="13842172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6715" y="4841351"/>
            <a:ext cx="6992063" cy="3314707"/>
          </a:xfrm>
        </p:spPr>
        <p:txBody>
          <a:bodyPr anchor="b">
            <a:noAutofit/>
          </a:bodyPr>
          <a:lstStyle>
            <a:lvl1pPr algn="r">
              <a:defRPr sz="648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6715" y="8156055"/>
            <a:ext cx="6992063" cy="2208525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2DF98-ACE8-453C-A080-B3FE2E717DDA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AC304-B14D-4F4D-B58D-487B7B88C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024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2DF98-ACE8-453C-A080-B3FE2E717DDA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AC304-B14D-4F4D-B58D-487B7B88C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526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18" y="5437998"/>
            <a:ext cx="7617258" cy="3677686"/>
          </a:xfrm>
        </p:spPr>
        <p:txBody>
          <a:bodyPr anchor="b"/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18" y="9115681"/>
            <a:ext cx="7617258" cy="1732352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2DF98-ACE8-453C-A080-B3FE2E717DDA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AC304-B14D-4F4D-B58D-487B7B88C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60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1227384"/>
            <a:ext cx="7617257" cy="26593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1" y="4350186"/>
            <a:ext cx="3705731" cy="7813647"/>
          </a:xfrm>
        </p:spPr>
        <p:txBody>
          <a:bodyPr>
            <a:normAutofit/>
          </a:bodyPr>
          <a:lstStyle>
            <a:lvl1pPr>
              <a:defRPr sz="2160"/>
            </a:lvl1pPr>
            <a:lvl2pPr>
              <a:defRPr sz="1920"/>
            </a:lvl2pPr>
            <a:lvl3pPr>
              <a:defRPr sz="1680"/>
            </a:lvl3pPr>
            <a:lvl4pPr>
              <a:defRPr sz="1440"/>
            </a:lvl4pPr>
            <a:lvl5pPr>
              <a:defRPr sz="1440"/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045" y="4350189"/>
            <a:ext cx="3705732" cy="7813649"/>
          </a:xfrm>
        </p:spPr>
        <p:txBody>
          <a:bodyPr>
            <a:normAutofit/>
          </a:bodyPr>
          <a:lstStyle>
            <a:lvl1pPr>
              <a:defRPr sz="2160"/>
            </a:lvl1pPr>
            <a:lvl2pPr>
              <a:defRPr sz="1920"/>
            </a:lvl2pPr>
            <a:lvl3pPr>
              <a:defRPr sz="1680"/>
            </a:lvl3pPr>
            <a:lvl4pPr>
              <a:defRPr sz="1440"/>
            </a:lvl4pPr>
            <a:lvl5pPr>
              <a:defRPr sz="1440"/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2DF98-ACE8-453C-A080-B3FE2E717DDA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AC304-B14D-4F4D-B58D-487B7B88C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364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19" y="1227384"/>
            <a:ext cx="7617256" cy="2659333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19" y="4350979"/>
            <a:ext cx="3708806" cy="1160261"/>
          </a:xfrm>
        </p:spPr>
        <p:txBody>
          <a:bodyPr anchor="b">
            <a:noAutofit/>
          </a:bodyPr>
          <a:lstStyle>
            <a:lvl1pPr marL="0" indent="0">
              <a:buNone/>
              <a:defRPr sz="2880" b="0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19" y="5511243"/>
            <a:ext cx="3708806" cy="665259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9968" y="4350979"/>
            <a:ext cx="3708806" cy="1160261"/>
          </a:xfrm>
        </p:spPr>
        <p:txBody>
          <a:bodyPr anchor="b">
            <a:noAutofit/>
          </a:bodyPr>
          <a:lstStyle>
            <a:lvl1pPr marL="0" indent="0">
              <a:buNone/>
              <a:defRPr sz="2880" b="0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9968" y="5511243"/>
            <a:ext cx="3708806" cy="665259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2DF98-ACE8-453C-A080-B3FE2E717DDA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AC304-B14D-4F4D-B58D-487B7B88C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076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19" y="1227384"/>
            <a:ext cx="7617257" cy="26593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2DF98-ACE8-453C-A080-B3FE2E717DDA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AC304-B14D-4F4D-B58D-487B7B88C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86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2DF98-ACE8-453C-A080-B3FE2E717DDA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AC304-B14D-4F4D-B58D-487B7B88C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674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19" y="3017328"/>
            <a:ext cx="3348218" cy="2574097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531" y="1036764"/>
            <a:ext cx="4063244" cy="1112707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19" y="5591424"/>
            <a:ext cx="3348218" cy="5203597"/>
          </a:xfrm>
        </p:spPr>
        <p:txBody>
          <a:bodyPr>
            <a:normAutofit/>
          </a:bodyPr>
          <a:lstStyle>
            <a:lvl1pPr marL="0" indent="0">
              <a:buNone/>
              <a:defRPr sz="168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2DF98-ACE8-453C-A080-B3FE2E717DDA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AC304-B14D-4F4D-B58D-487B7B88C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010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19" y="9665652"/>
            <a:ext cx="7617257" cy="1141085"/>
          </a:xfrm>
        </p:spPr>
        <p:txBody>
          <a:bodyPr anchor="b">
            <a:normAutofit/>
          </a:bodyPr>
          <a:lstStyle>
            <a:lvl1pPr algn="l">
              <a:defRPr sz="28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1519" y="1227385"/>
            <a:ext cx="7617257" cy="7743068"/>
          </a:xfrm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19" y="10806738"/>
            <a:ext cx="7617257" cy="1357097"/>
          </a:xfrm>
        </p:spPr>
        <p:txBody>
          <a:bodyPr>
            <a:normAutofit/>
          </a:bodyPr>
          <a:lstStyle>
            <a:lvl1pPr marL="0" indent="0">
              <a:buNone/>
              <a:defRPr sz="144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2DF98-ACE8-453C-A080-B3FE2E717DDA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AC304-B14D-4F4D-B58D-487B7B88C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055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1227385"/>
            <a:ext cx="7617257" cy="6852896"/>
          </a:xfrm>
        </p:spPr>
        <p:txBody>
          <a:bodyPr anchor="ctr">
            <a:normAutofit/>
          </a:bodyPr>
          <a:lstStyle>
            <a:lvl1pPr algn="l">
              <a:defRPr sz="52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9000819"/>
            <a:ext cx="7617257" cy="3163016"/>
          </a:xfrm>
        </p:spPr>
        <p:txBody>
          <a:bodyPr anchor="ctr">
            <a:normAutofit/>
          </a:bodyPr>
          <a:lstStyle>
            <a:lvl1pPr marL="0" indent="0" algn="l">
              <a:buNone/>
              <a:defRPr sz="21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2DF98-ACE8-453C-A080-B3FE2E717DDA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AC304-B14D-4F4D-B58D-487B7B88C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074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862" y="1227385"/>
            <a:ext cx="7286618" cy="6085781"/>
          </a:xfrm>
        </p:spPr>
        <p:txBody>
          <a:bodyPr anchor="ctr">
            <a:normAutofit/>
          </a:bodyPr>
          <a:lstStyle>
            <a:lvl1pPr algn="l">
              <a:defRPr sz="52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21289" y="7313166"/>
            <a:ext cx="6503765" cy="767115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92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48640" indent="0">
              <a:buFontTx/>
              <a:buNone/>
              <a:defRPr/>
            </a:lvl2pPr>
            <a:lvl3pPr marL="1097280" indent="0">
              <a:buFontTx/>
              <a:buNone/>
              <a:defRPr/>
            </a:lvl3pPr>
            <a:lvl4pPr marL="1645920" indent="0">
              <a:buFontTx/>
              <a:buNone/>
              <a:defRPr/>
            </a:lvl4pPr>
            <a:lvl5pPr marL="219456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18" y="9000819"/>
            <a:ext cx="7617258" cy="3163016"/>
          </a:xfrm>
        </p:spPr>
        <p:txBody>
          <a:bodyPr anchor="ctr">
            <a:normAutofit/>
          </a:bodyPr>
          <a:lstStyle>
            <a:lvl1pPr marL="0" indent="0" algn="l">
              <a:buNone/>
              <a:defRPr sz="21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2DF98-ACE8-453C-A080-B3FE2E717DDA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AC304-B14D-4F4D-B58D-487B7B88C09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79254" y="1591368"/>
            <a:ext cx="548783" cy="1177403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/>
          <a:p>
            <a:pPr lvl="0"/>
            <a:r>
              <a:rPr lang="en-US" sz="96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97239" y="5811867"/>
            <a:ext cx="548783" cy="1177403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/>
          <a:p>
            <a:pPr lvl="0"/>
            <a:r>
              <a:rPr lang="en-US" sz="96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89326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18" y="3889915"/>
            <a:ext cx="7617258" cy="5225766"/>
          </a:xfrm>
        </p:spPr>
        <p:txBody>
          <a:bodyPr anchor="b">
            <a:normAutofit/>
          </a:bodyPr>
          <a:lstStyle>
            <a:lvl1pPr algn="l">
              <a:defRPr sz="52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18" y="9115681"/>
            <a:ext cx="7617258" cy="3048154"/>
          </a:xfrm>
        </p:spPr>
        <p:txBody>
          <a:bodyPr anchor="t">
            <a:normAutofit/>
          </a:bodyPr>
          <a:lstStyle>
            <a:lvl1pPr marL="0" indent="0" algn="l">
              <a:buNone/>
              <a:defRPr sz="21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2DF98-ACE8-453C-A080-B3FE2E717DDA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AC304-B14D-4F4D-B58D-487B7B88C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9902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862" y="1227385"/>
            <a:ext cx="7286618" cy="6085781"/>
          </a:xfrm>
        </p:spPr>
        <p:txBody>
          <a:bodyPr anchor="ctr">
            <a:normAutofit/>
          </a:bodyPr>
          <a:lstStyle>
            <a:lvl1pPr algn="l">
              <a:defRPr sz="52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31517" y="8080281"/>
            <a:ext cx="7617259" cy="10354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8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48640" indent="0">
              <a:buFontTx/>
              <a:buNone/>
              <a:defRPr/>
            </a:lvl2pPr>
            <a:lvl3pPr marL="1097280" indent="0">
              <a:buFontTx/>
              <a:buNone/>
              <a:defRPr/>
            </a:lvl3pPr>
            <a:lvl4pPr marL="1645920" indent="0">
              <a:buFontTx/>
              <a:buNone/>
              <a:defRPr/>
            </a:lvl4pPr>
            <a:lvl5pPr marL="219456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18" y="9115681"/>
            <a:ext cx="7617258" cy="3048154"/>
          </a:xfrm>
        </p:spPr>
        <p:txBody>
          <a:bodyPr anchor="t">
            <a:normAutofit/>
          </a:bodyPr>
          <a:lstStyle>
            <a:lvl1pPr marL="0" indent="0" algn="l">
              <a:buNone/>
              <a:defRPr sz="21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2DF98-ACE8-453C-A080-B3FE2E717DDA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AC304-B14D-4F4D-B58D-487B7B88C09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79254" y="1591368"/>
            <a:ext cx="548783" cy="1177403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/>
          <a:p>
            <a:pPr lvl="0"/>
            <a:r>
              <a:rPr lang="en-US" sz="96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97239" y="5811867"/>
            <a:ext cx="548783" cy="1177403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/>
          <a:p>
            <a:pPr lvl="0"/>
            <a:r>
              <a:rPr lang="en-US" sz="96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668321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9018" y="1227385"/>
            <a:ext cx="7609758" cy="6085781"/>
          </a:xfrm>
        </p:spPr>
        <p:txBody>
          <a:bodyPr anchor="ctr">
            <a:normAutofit/>
          </a:bodyPr>
          <a:lstStyle>
            <a:lvl1pPr algn="l">
              <a:defRPr sz="52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31517" y="8080281"/>
            <a:ext cx="7617259" cy="10354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80">
                <a:solidFill>
                  <a:schemeClr val="accent1"/>
                </a:solidFill>
              </a:defRPr>
            </a:lvl1pPr>
            <a:lvl2pPr marL="548640" indent="0">
              <a:buFontTx/>
              <a:buNone/>
              <a:defRPr/>
            </a:lvl2pPr>
            <a:lvl3pPr marL="1097280" indent="0">
              <a:buFontTx/>
              <a:buNone/>
              <a:defRPr/>
            </a:lvl3pPr>
            <a:lvl4pPr marL="1645920" indent="0">
              <a:buFontTx/>
              <a:buNone/>
              <a:defRPr/>
            </a:lvl4pPr>
            <a:lvl5pPr marL="219456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18" y="9115681"/>
            <a:ext cx="7617258" cy="3048154"/>
          </a:xfrm>
        </p:spPr>
        <p:txBody>
          <a:bodyPr anchor="t">
            <a:normAutofit/>
          </a:bodyPr>
          <a:lstStyle>
            <a:lvl1pPr marL="0" indent="0" algn="l">
              <a:buNone/>
              <a:defRPr sz="21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2DF98-ACE8-453C-A080-B3FE2E717DDA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AC304-B14D-4F4D-B58D-487B7B88C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8793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2DF98-ACE8-453C-A080-B3FE2E717DDA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AC304-B14D-4F4D-B58D-487B7B88C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7754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72775" y="1227385"/>
            <a:ext cx="1174574" cy="10573408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19" y="1227385"/>
            <a:ext cx="6234031" cy="1057340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2DF98-ACE8-453C-A080-B3FE2E717DDA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AC304-B14D-4F4D-B58D-487B7B88C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77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0160" y="-17049"/>
            <a:ext cx="11003766" cy="13842172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19" y="1227384"/>
            <a:ext cx="7617256" cy="26593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19" y="4350189"/>
            <a:ext cx="7617257" cy="78136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86310" y="12163838"/>
            <a:ext cx="820958" cy="7351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2DF98-ACE8-453C-A080-B3FE2E717DDA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31519" y="12163838"/>
            <a:ext cx="5547568" cy="7351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33611" y="12163838"/>
            <a:ext cx="615166" cy="7351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1"/>
                </a:solidFill>
              </a:defRPr>
            </a:lvl1pPr>
          </a:lstStyle>
          <a:p>
            <a:fld id="{B09AC304-B14D-4F4D-B58D-487B7B88C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008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  <p:sldLayoutId id="2147483785" r:id="rId14"/>
    <p:sldLayoutId id="2147483786" r:id="rId15"/>
    <p:sldLayoutId id="2147483787" r:id="rId16"/>
  </p:sldLayoutIdLst>
  <p:txStyles>
    <p:titleStyle>
      <a:lvl1pPr algn="l" defTabSz="548640" rtl="0" eaLnBrk="1" latinLnBrk="0" hangingPunct="1">
        <a:spcBef>
          <a:spcPct val="0"/>
        </a:spcBef>
        <a:buNone/>
        <a:defRPr sz="432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11480" indent="-41148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1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91540" indent="-34290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37160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92024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46888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301752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56616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411480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66344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-163138" y="181931"/>
            <a:ext cx="11135938" cy="13619457"/>
            <a:chOff x="-156341" y="50063"/>
            <a:chExt cx="10671941" cy="1305198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583855">
              <a:off x="7481944" y="532410"/>
              <a:ext cx="3076213" cy="2708323"/>
            </a:xfrm>
            <a:prstGeom prst="rect">
              <a:avLst/>
            </a:prstGeom>
            <a:scene3d>
              <a:camera prst="obliqueTopRight"/>
              <a:lightRig rig="threePt" dir="t"/>
            </a:scene3d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8434324">
              <a:off x="303419" y="8737207"/>
              <a:ext cx="4181846" cy="2836369"/>
            </a:xfrm>
            <a:prstGeom prst="rect">
              <a:avLst/>
            </a:prstGeom>
            <a:scene3d>
              <a:camera prst="obliqueTopRight"/>
              <a:lightRig rig="threePt" dir="t"/>
            </a:scene3d>
          </p:spPr>
        </p:pic>
        <p:sp>
          <p:nvSpPr>
            <p:cNvPr id="7" name="TextBox 6"/>
            <p:cNvSpPr txBox="1"/>
            <p:nvPr/>
          </p:nvSpPr>
          <p:spPr>
            <a:xfrm rot="19527788">
              <a:off x="2804143" y="2236586"/>
              <a:ext cx="6020339" cy="6899740"/>
            </a:xfrm>
            <a:prstGeom prst="rect">
              <a:avLst/>
            </a:prstGeom>
            <a:noFill/>
            <a:scene3d>
              <a:camera prst="obliqueTopRight"/>
              <a:lightRig rig="threePt" dir="t"/>
            </a:scene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237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Welcome </a:t>
              </a:r>
              <a:endParaRPr lang="en-US" sz="9237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9237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To My</a:t>
              </a:r>
            </a:p>
            <a:p>
              <a:pPr algn="ctr"/>
              <a:r>
                <a:rPr lang="en-US" sz="9237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Suffix &amp; Prefix</a:t>
              </a:r>
              <a:endParaRPr lang="en-US" sz="9237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9237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Class-2</a:t>
              </a:r>
              <a:endParaRPr lang="en-US" sz="9237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10176">
              <a:off x="4436702" y="5898144"/>
              <a:ext cx="6078898" cy="7203899"/>
            </a:xfrm>
            <a:prstGeom prst="rect">
              <a:avLst/>
            </a:prstGeom>
            <a:scene3d>
              <a:camera prst="obliqueTopRight"/>
              <a:lightRig rig="threePt" dir="t"/>
            </a:scene3d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1187301">
              <a:off x="-156341" y="50063"/>
              <a:ext cx="6079665" cy="7203275"/>
            </a:xfrm>
            <a:prstGeom prst="rect">
              <a:avLst/>
            </a:prstGeom>
            <a:scene3d>
              <a:camera prst="obliqueTopRight"/>
              <a:lightRig rig="threePt" dir="t"/>
            </a:scene3d>
          </p:spPr>
        </p:pic>
      </p:grpSp>
    </p:spTree>
    <p:extLst>
      <p:ext uri="{BB962C8B-B14F-4D97-AF65-F5344CB8AC3E}">
        <p14:creationId xmlns:p14="http://schemas.microsoft.com/office/powerpoint/2010/main" val="3757381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209608"/>
            <a:ext cx="109728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6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Teacher’s Introduction</a:t>
            </a:r>
            <a:endParaRPr lang="en-US" sz="768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328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</a:t>
            </a:r>
            <a:r>
              <a:rPr lang="en-US" sz="1328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Morsalin</a:t>
            </a:r>
            <a:endParaRPr lang="en-US" sz="1328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768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English Teacher.</a:t>
            </a:r>
          </a:p>
          <a:p>
            <a:pPr algn="ctr"/>
            <a:r>
              <a:rPr lang="en-US" sz="768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Paharipukur</a:t>
            </a:r>
            <a:r>
              <a:rPr lang="en-US" sz="768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68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Dakhil</a:t>
            </a:r>
            <a:r>
              <a:rPr lang="en-US" sz="768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madrasah</a:t>
            </a:r>
            <a:endParaRPr lang="en-US" sz="7680" dirty="0"/>
          </a:p>
        </p:txBody>
      </p:sp>
    </p:spTree>
    <p:extLst>
      <p:ext uri="{BB962C8B-B14F-4D97-AF65-F5344CB8AC3E}">
        <p14:creationId xmlns:p14="http://schemas.microsoft.com/office/powerpoint/2010/main" val="184290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0" y="3634118"/>
            <a:ext cx="10972800" cy="4753075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  <a:scene3d>
            <a:camera prst="perspectiveFront"/>
            <a:lightRig rig="threePt" dir="t"/>
          </a:scene3d>
        </p:spPr>
        <p:txBody>
          <a:bodyPr>
            <a:normAutofit fontScale="92500"/>
          </a:bodyPr>
          <a:lstStyle>
            <a:lvl1pPr marL="512053" indent="-512053" algn="l" defTabSz="682737" rtl="0" eaLnBrk="1" latinLnBrk="0" hangingPunct="1">
              <a:spcBef>
                <a:spcPts val="1493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2688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109447" indent="-426710" algn="l" defTabSz="682737" rtl="0" eaLnBrk="1" latinLnBrk="0" hangingPunct="1">
              <a:spcBef>
                <a:spcPts val="1493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238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706842" indent="-341368" algn="l" defTabSz="682737" rtl="0" eaLnBrk="1" latinLnBrk="0" hangingPunct="1">
              <a:spcBef>
                <a:spcPts val="1493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209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389579" indent="-341368" algn="l" defTabSz="682737" rtl="0" eaLnBrk="1" latinLnBrk="0" hangingPunct="1">
              <a:spcBef>
                <a:spcPts val="1493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792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3072315" indent="-341368" algn="l" defTabSz="682737" rtl="0" eaLnBrk="1" latinLnBrk="0" hangingPunct="1">
              <a:spcBef>
                <a:spcPts val="1493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792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755052" indent="-341368" algn="l" defTabSz="682737" rtl="0" eaLnBrk="1" latinLnBrk="0" hangingPunct="1">
              <a:spcBef>
                <a:spcPts val="1493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792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4437789" indent="-341368" algn="l" defTabSz="682737" rtl="0" eaLnBrk="1" latinLnBrk="0" hangingPunct="1">
              <a:spcBef>
                <a:spcPts val="1493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792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5120526" indent="-341368" algn="l" defTabSz="682737" rtl="0" eaLnBrk="1" latinLnBrk="0" hangingPunct="1">
              <a:spcBef>
                <a:spcPts val="1493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792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5803262" indent="-341368" algn="l" defTabSz="682737" rtl="0" eaLnBrk="1" latinLnBrk="0" hangingPunct="1">
              <a:spcBef>
                <a:spcPts val="1493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792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768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Subject: English Grammar</a:t>
            </a:r>
            <a:r>
              <a:rPr lang="en-US" sz="768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768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768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: Nine</a:t>
            </a:r>
            <a:br>
              <a:rPr lang="en-US" sz="768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768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768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768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 : Language </a:t>
            </a:r>
            <a:endParaRPr lang="en-US" sz="7680" dirty="0"/>
          </a:p>
        </p:txBody>
      </p:sp>
    </p:spTree>
    <p:extLst>
      <p:ext uri="{BB962C8B-B14F-4D97-AF65-F5344CB8AC3E}">
        <p14:creationId xmlns:p14="http://schemas.microsoft.com/office/powerpoint/2010/main" val="1893820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0972799" cy="1380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451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9919" y="4104184"/>
            <a:ext cx="10125986" cy="582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71525" indent="-771525">
              <a:buFont typeface="Arial" panose="020B0604020202020204" pitchFamily="34" charset="0"/>
              <a:buChar char="•"/>
            </a:pPr>
            <a:r>
              <a:rPr lang="en-US" sz="6000" dirty="0"/>
              <a:t>What do you see in the Picture?</a:t>
            </a:r>
            <a:endParaRPr lang="en-US" sz="6000" dirty="0"/>
          </a:p>
          <a:p>
            <a:r>
              <a:rPr lang="en-US" sz="6000" dirty="0" err="1"/>
              <a:t>Ans</a:t>
            </a:r>
            <a:r>
              <a:rPr lang="en-US" sz="6000" dirty="0"/>
              <a:t>: SS</a:t>
            </a:r>
          </a:p>
          <a:p>
            <a:r>
              <a:rPr lang="en-US" sz="6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Yes, You are absolutely right.</a:t>
            </a:r>
          </a:p>
          <a:p>
            <a:r>
              <a:rPr lang="en-US" sz="6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will Discuss about the “Suffix &amp; </a:t>
            </a:r>
            <a:r>
              <a:rPr lang="en-US" sz="6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Prefix Part 2” </a:t>
            </a:r>
            <a:r>
              <a:rPr lang="en-US" sz="6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today</a:t>
            </a:r>
            <a:r>
              <a:rPr lang="en-US" sz="6000" dirty="0">
                <a:solidFill>
                  <a:srgbClr val="7030A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747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"/>
            <a:ext cx="10972800" cy="9325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>
                <a:solidFill>
                  <a:srgbClr val="000000"/>
                </a:solidFill>
                <a:latin typeface="TimesNewRoman"/>
              </a:rPr>
              <a:t>Where Adjective is used:</a:t>
            </a:r>
          </a:p>
          <a:p>
            <a:r>
              <a:rPr lang="en-US" sz="6000" dirty="0">
                <a:solidFill>
                  <a:srgbClr val="000000"/>
                </a:solidFill>
                <a:latin typeface="TimesNewRoman"/>
              </a:rPr>
              <a:t>1. Subject + linking verb (be- am, is, are, was, were, looks,</a:t>
            </a:r>
          </a:p>
          <a:p>
            <a:r>
              <a:rPr lang="fr-FR" sz="6000" dirty="0" err="1">
                <a:solidFill>
                  <a:srgbClr val="000000"/>
                </a:solidFill>
                <a:latin typeface="TimesNewRoman"/>
              </a:rPr>
              <a:t>seem</a:t>
            </a:r>
            <a:r>
              <a:rPr lang="fr-FR" sz="6000" dirty="0">
                <a:solidFill>
                  <a:srgbClr val="000000"/>
                </a:solidFill>
                <a:latin typeface="TimesNewRoman"/>
              </a:rPr>
              <a:t>, </a:t>
            </a:r>
            <a:r>
              <a:rPr lang="fr-FR" sz="6000" dirty="0" err="1">
                <a:solidFill>
                  <a:srgbClr val="000000"/>
                </a:solidFill>
                <a:latin typeface="TimesNewRoman"/>
              </a:rPr>
              <a:t>become</a:t>
            </a:r>
            <a:r>
              <a:rPr lang="fr-FR" sz="6000" dirty="0">
                <a:solidFill>
                  <a:srgbClr val="000000"/>
                </a:solidFill>
                <a:latin typeface="TimesNewRoman"/>
              </a:rPr>
              <a:t>, taste </a:t>
            </a:r>
            <a:r>
              <a:rPr lang="fr-FR" sz="6000" dirty="0" err="1">
                <a:solidFill>
                  <a:srgbClr val="000000"/>
                </a:solidFill>
                <a:latin typeface="TimesNewRoman"/>
              </a:rPr>
              <a:t>etc</a:t>
            </a:r>
            <a:r>
              <a:rPr lang="fr-FR" sz="6000" dirty="0">
                <a:solidFill>
                  <a:srgbClr val="000000"/>
                </a:solidFill>
                <a:latin typeface="TimesNewRoman"/>
              </a:rPr>
              <a:t>) </a:t>
            </a:r>
            <a:r>
              <a:rPr lang="fr-FR" sz="6000" dirty="0">
                <a:solidFill>
                  <a:srgbClr val="000000"/>
                </a:solidFill>
                <a:latin typeface="SutonnyMJ" pitchFamily="2" charset="0"/>
              </a:rPr>
              <a:t>Gi ci </a:t>
            </a:r>
            <a:r>
              <a:rPr lang="fr-FR" sz="6000" dirty="0">
                <a:solidFill>
                  <a:srgbClr val="000000"/>
                </a:solidFill>
                <a:latin typeface="TimesNewRoman"/>
              </a:rPr>
              <a:t>article </a:t>
            </a:r>
            <a:r>
              <a:rPr lang="fr-FR" sz="6000" dirty="0" err="1">
                <a:solidFill>
                  <a:srgbClr val="000000"/>
                </a:solidFill>
                <a:latin typeface="SutonnyMJ" pitchFamily="2" charset="0"/>
              </a:rPr>
              <a:t>bv</a:t>
            </a:r>
            <a:r>
              <a:rPr lang="fr-FR" sz="6000" dirty="0">
                <a:solidFill>
                  <a:srgbClr val="000000"/>
                </a:solidFill>
                <a:latin typeface="SutonnyMJ" pitchFamily="2" charset="0"/>
              </a:rPr>
              <a:t> _</a:t>
            </a:r>
            <a:r>
              <a:rPr lang="fr-FR" sz="6000" dirty="0" err="1">
                <a:solidFill>
                  <a:srgbClr val="000000"/>
                </a:solidFill>
                <a:latin typeface="SutonnyMJ" pitchFamily="2" charset="0"/>
              </a:rPr>
              <a:t>vK‡j</a:t>
            </a:r>
            <a:r>
              <a:rPr lang="fr-FR" sz="6000" dirty="0">
                <a:solidFill>
                  <a:srgbClr val="000000"/>
                </a:solidFill>
                <a:latin typeface="SutonnyMJ" pitchFamily="2" charset="0"/>
              </a:rPr>
              <a:t> </a:t>
            </a:r>
            <a:r>
              <a:rPr lang="fr-FR" sz="6000" dirty="0" err="1">
                <a:solidFill>
                  <a:srgbClr val="000000"/>
                </a:solidFill>
                <a:latin typeface="TimesNewRoman"/>
              </a:rPr>
              <a:t>complement</a:t>
            </a:r>
            <a:endParaRPr lang="fr-FR" sz="6000" dirty="0">
              <a:solidFill>
                <a:srgbClr val="000000"/>
              </a:solidFill>
              <a:latin typeface="TimesNewRoman"/>
            </a:endParaRPr>
          </a:p>
          <a:p>
            <a:r>
              <a:rPr lang="en-US" sz="6000" dirty="0" err="1">
                <a:solidFill>
                  <a:srgbClr val="000000"/>
                </a:solidFill>
                <a:latin typeface="SutonnyMJ" pitchFamily="2" charset="0"/>
              </a:rPr>
              <a:t>wnmv‡e</a:t>
            </a:r>
            <a:r>
              <a:rPr lang="en-US" sz="6000" dirty="0">
                <a:solidFill>
                  <a:srgbClr val="000000"/>
                </a:solidFill>
                <a:latin typeface="SutonnyMJ" pitchFamily="2" charset="0"/>
              </a:rPr>
              <a:t> </a:t>
            </a:r>
            <a:r>
              <a:rPr lang="en-US" sz="6000" dirty="0">
                <a:solidFill>
                  <a:srgbClr val="000000"/>
                </a:solidFill>
                <a:latin typeface="TimesNewRoman"/>
              </a:rPr>
              <a:t>Adjective </a:t>
            </a:r>
            <a:r>
              <a:rPr lang="en-US" sz="6000" dirty="0" err="1">
                <a:solidFill>
                  <a:srgbClr val="000000"/>
                </a:solidFill>
                <a:latin typeface="SutonnyMJ" pitchFamily="2" charset="0"/>
              </a:rPr>
              <a:t>e‡m</a:t>
            </a:r>
            <a:r>
              <a:rPr lang="en-US" sz="6000" dirty="0">
                <a:solidFill>
                  <a:srgbClr val="000000"/>
                </a:solidFill>
                <a:latin typeface="SutonnyMJ" pitchFamily="2" charset="0"/>
              </a:rPr>
              <a:t>|</a:t>
            </a:r>
          </a:p>
          <a:p>
            <a:r>
              <a:rPr lang="en-US" sz="6000" dirty="0">
                <a:solidFill>
                  <a:srgbClr val="000000"/>
                </a:solidFill>
                <a:latin typeface="TimesNewRoman"/>
              </a:rPr>
              <a:t>He was </a:t>
            </a:r>
            <a:r>
              <a:rPr lang="en-US" sz="6000" dirty="0">
                <a:solidFill>
                  <a:srgbClr val="FF0000"/>
                </a:solidFill>
                <a:latin typeface="TimesNewRoman"/>
              </a:rPr>
              <a:t>success +</a:t>
            </a:r>
            <a:r>
              <a:rPr lang="en-US" sz="6000" dirty="0" err="1">
                <a:solidFill>
                  <a:srgbClr val="FF0000"/>
                </a:solidFill>
                <a:latin typeface="TimesNewRoman"/>
              </a:rPr>
              <a:t>ful</a:t>
            </a:r>
            <a:r>
              <a:rPr lang="en-US" sz="6000" dirty="0">
                <a:solidFill>
                  <a:srgbClr val="FF0000"/>
                </a:solidFill>
                <a:latin typeface="TimesNewRoman"/>
              </a:rPr>
              <a:t>.</a:t>
            </a:r>
          </a:p>
          <a:p>
            <a:r>
              <a:rPr lang="en-US" sz="6000" dirty="0">
                <a:solidFill>
                  <a:srgbClr val="000000"/>
                </a:solidFill>
                <a:latin typeface="TimesNewRoman"/>
              </a:rPr>
              <a:t>2. Noun word </a:t>
            </a:r>
            <a:r>
              <a:rPr lang="en-US" sz="6000" dirty="0" err="1">
                <a:solidFill>
                  <a:srgbClr val="000000"/>
                </a:solidFill>
                <a:latin typeface="SutonnyMJ" pitchFamily="2" charset="0"/>
              </a:rPr>
              <a:t>Gi</a:t>
            </a:r>
            <a:r>
              <a:rPr lang="en-US" sz="6000" dirty="0">
                <a:solidFill>
                  <a:srgbClr val="000000"/>
                </a:solidFill>
                <a:latin typeface="SutonnyMJ" pitchFamily="2" charset="0"/>
              </a:rPr>
              <a:t> c~‡e© </a:t>
            </a:r>
            <a:r>
              <a:rPr lang="en-US" sz="6000" dirty="0">
                <a:solidFill>
                  <a:srgbClr val="000000"/>
                </a:solidFill>
                <a:latin typeface="TimesNewRoman"/>
              </a:rPr>
              <a:t>verb </a:t>
            </a:r>
            <a:r>
              <a:rPr lang="en-US" sz="6000" dirty="0" err="1">
                <a:solidFill>
                  <a:srgbClr val="000000"/>
                </a:solidFill>
                <a:latin typeface="SutonnyMJ" pitchFamily="2" charset="0"/>
              </a:rPr>
              <a:t>Qvov</a:t>
            </a:r>
            <a:r>
              <a:rPr lang="en-US" sz="6000" dirty="0">
                <a:solidFill>
                  <a:srgbClr val="000000"/>
                </a:solidFill>
                <a:latin typeface="SutonnyMJ" pitchFamily="2" charset="0"/>
              </a:rPr>
              <a:t> </a:t>
            </a:r>
            <a:r>
              <a:rPr lang="en-US" sz="6000" dirty="0" err="1">
                <a:solidFill>
                  <a:srgbClr val="000000"/>
                </a:solidFill>
                <a:latin typeface="SutonnyMJ" pitchFamily="2" charset="0"/>
              </a:rPr>
              <a:t>ïa~</a:t>
            </a:r>
            <a:r>
              <a:rPr lang="en-US" sz="6000" dirty="0" err="1">
                <a:solidFill>
                  <a:srgbClr val="000000"/>
                </a:solidFill>
                <a:latin typeface="TimesNewRoman"/>
              </a:rPr>
              <a:t>Adjective</a:t>
            </a:r>
            <a:r>
              <a:rPr lang="en-US" sz="6000" dirty="0">
                <a:solidFill>
                  <a:srgbClr val="000000"/>
                </a:solidFill>
                <a:latin typeface="TimesNewRoman"/>
              </a:rPr>
              <a:t> </a:t>
            </a:r>
            <a:r>
              <a:rPr lang="en-US" sz="6000" dirty="0" err="1">
                <a:solidFill>
                  <a:srgbClr val="000000"/>
                </a:solidFill>
                <a:latin typeface="SutonnyMJ" pitchFamily="2" charset="0"/>
              </a:rPr>
              <a:t>e‡m</a:t>
            </a:r>
            <a:r>
              <a:rPr lang="en-US" sz="6000" dirty="0">
                <a:solidFill>
                  <a:srgbClr val="000000"/>
                </a:solidFill>
                <a:latin typeface="SutonnyMJ" pitchFamily="2" charset="0"/>
              </a:rPr>
              <a:t>|</a:t>
            </a:r>
          </a:p>
          <a:p>
            <a:r>
              <a:rPr lang="en-US" sz="6000" dirty="0">
                <a:solidFill>
                  <a:srgbClr val="000000"/>
                </a:solidFill>
                <a:latin typeface="TimesNewRoman"/>
              </a:rPr>
              <a:t>He was a </a:t>
            </a:r>
            <a:r>
              <a:rPr lang="en-US" sz="6000" dirty="0">
                <a:solidFill>
                  <a:srgbClr val="FF0000"/>
                </a:solidFill>
                <a:latin typeface="TimesNewRoman"/>
              </a:rPr>
              <a:t>successful </a:t>
            </a:r>
            <a:r>
              <a:rPr lang="en-US" sz="6000" dirty="0">
                <a:solidFill>
                  <a:srgbClr val="000000"/>
                </a:solidFill>
                <a:latin typeface="TimesNewRoman"/>
              </a:rPr>
              <a:t>man.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590670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"/>
            <a:ext cx="10972800" cy="1172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chemeClr val="tx2">
                    <a:lumMod val="50000"/>
                  </a:schemeClr>
                </a:solidFill>
                <a:latin typeface="TimesNewRoman"/>
              </a:rPr>
              <a:t>Where Verb is used:</a:t>
            </a:r>
          </a:p>
          <a:p>
            <a:r>
              <a:rPr lang="en-US" sz="5400" dirty="0">
                <a:solidFill>
                  <a:schemeClr val="tx2">
                    <a:lumMod val="50000"/>
                  </a:schemeClr>
                </a:solidFill>
                <a:latin typeface="TimesNewRoman"/>
              </a:rPr>
              <a:t>1. After Subject.</a:t>
            </a:r>
          </a:p>
          <a:p>
            <a:r>
              <a:rPr lang="en-US" sz="5400" dirty="0">
                <a:solidFill>
                  <a:schemeClr val="tx2">
                    <a:lumMod val="50000"/>
                  </a:schemeClr>
                </a:solidFill>
                <a:latin typeface="TimesNewRoman"/>
              </a:rPr>
              <a:t>Education enables us to distinguish between right and wrong.</a:t>
            </a:r>
          </a:p>
          <a:p>
            <a:r>
              <a:rPr lang="en-US" sz="5400" dirty="0">
                <a:solidFill>
                  <a:schemeClr val="tx2">
                    <a:lumMod val="50000"/>
                  </a:schemeClr>
                </a:solidFill>
                <a:latin typeface="TimesNewRoman"/>
              </a:rPr>
              <a:t>2. After auxiliary verb ( am, is, are, was, were, have, has, had,</a:t>
            </a:r>
          </a:p>
          <a:p>
            <a:r>
              <a:rPr lang="en-US" sz="5400" dirty="0">
                <a:solidFill>
                  <a:schemeClr val="tx2">
                    <a:lumMod val="50000"/>
                  </a:schemeClr>
                </a:solidFill>
                <a:latin typeface="TimesNewRoman"/>
              </a:rPr>
              <a:t>do, does, did, can, could, shall, should, will, would, may, might,</a:t>
            </a:r>
          </a:p>
          <a:p>
            <a:r>
              <a:rPr lang="en-US" sz="5400" dirty="0">
                <a:solidFill>
                  <a:schemeClr val="tx2">
                    <a:lumMod val="50000"/>
                  </a:schemeClr>
                </a:solidFill>
                <a:latin typeface="TimesNewRoman"/>
              </a:rPr>
              <a:t>must, ought to, need, dare)</a:t>
            </a:r>
          </a:p>
          <a:p>
            <a:r>
              <a:rPr lang="en-US" sz="5400" dirty="0">
                <a:solidFill>
                  <a:schemeClr val="tx2">
                    <a:lumMod val="50000"/>
                  </a:schemeClr>
                </a:solidFill>
                <a:latin typeface="TimesNewRoman"/>
              </a:rPr>
              <a:t>3. After to/in order to or any semi modals like am to, is to, are to.</a:t>
            </a:r>
          </a:p>
          <a:p>
            <a:r>
              <a:rPr lang="en-US" sz="5400" dirty="0">
                <a:solidFill>
                  <a:schemeClr val="tx2">
                    <a:lumMod val="50000"/>
                  </a:schemeClr>
                </a:solidFill>
                <a:latin typeface="TimesNewRoman"/>
              </a:rPr>
              <a:t>We must educate our nation to enable them to cope with the</a:t>
            </a:r>
          </a:p>
          <a:p>
            <a:r>
              <a:rPr lang="en-US" sz="5400" dirty="0">
                <a:solidFill>
                  <a:schemeClr val="tx2">
                    <a:lumMod val="50000"/>
                  </a:schemeClr>
                </a:solidFill>
                <a:latin typeface="TimesNewRoman"/>
              </a:rPr>
              <a:t>changing world.</a:t>
            </a:r>
            <a:endParaRPr lang="en-US" sz="5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755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"/>
            <a:ext cx="10972800" cy="1421927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0070C0"/>
                </a:solidFill>
                <a:latin typeface="TimesNewRoman"/>
              </a:rPr>
              <a:t>Where Adverb is used:</a:t>
            </a:r>
          </a:p>
          <a:p>
            <a:r>
              <a:rPr lang="en-US" sz="5400" dirty="0">
                <a:solidFill>
                  <a:srgbClr val="0070C0"/>
                </a:solidFill>
                <a:latin typeface="TimesNewRoman"/>
              </a:rPr>
              <a:t>1. complete sentence ( Complete sentence means a clause that</a:t>
            </a:r>
          </a:p>
          <a:p>
            <a:r>
              <a:rPr lang="en-US" sz="5400" dirty="0">
                <a:solidFill>
                  <a:srgbClr val="0070C0"/>
                </a:solidFill>
                <a:latin typeface="TimesNewRoman"/>
              </a:rPr>
              <a:t>can express a full feeling of the speaker) </a:t>
            </a:r>
            <a:r>
              <a:rPr lang="en-US" sz="5400" dirty="0" err="1">
                <a:solidFill>
                  <a:srgbClr val="0070C0"/>
                </a:solidFill>
                <a:latin typeface="SutonnyMJ" pitchFamily="2" charset="0"/>
              </a:rPr>
              <a:t>Gi</a:t>
            </a:r>
            <a:r>
              <a:rPr lang="en-US" sz="5400" dirty="0">
                <a:solidFill>
                  <a:srgbClr val="0070C0"/>
                </a:solidFill>
                <a:latin typeface="SutonnyMJ" pitchFamily="2" charset="0"/>
              </a:rPr>
              <a:t> </a:t>
            </a:r>
            <a:r>
              <a:rPr lang="en-US" sz="5400" dirty="0" err="1">
                <a:solidFill>
                  <a:srgbClr val="0070C0"/>
                </a:solidFill>
                <a:latin typeface="SutonnyMJ" pitchFamily="2" charset="0"/>
              </a:rPr>
              <a:t>ïiæ‡Z</a:t>
            </a:r>
            <a:r>
              <a:rPr lang="en-US" sz="5400" dirty="0">
                <a:solidFill>
                  <a:srgbClr val="0070C0"/>
                </a:solidFill>
                <a:latin typeface="SutonnyMJ" pitchFamily="2" charset="0"/>
              </a:rPr>
              <a:t>/</a:t>
            </a:r>
            <a:r>
              <a:rPr lang="en-US" sz="5400" dirty="0" err="1">
                <a:solidFill>
                  <a:srgbClr val="0070C0"/>
                </a:solidFill>
                <a:latin typeface="SutonnyMJ" pitchFamily="2" charset="0"/>
              </a:rPr>
              <a:t>gv‡S</a:t>
            </a:r>
            <a:r>
              <a:rPr lang="en-US" sz="5400" dirty="0">
                <a:solidFill>
                  <a:srgbClr val="0070C0"/>
                </a:solidFill>
                <a:latin typeface="SutonnyMJ" pitchFamily="2" charset="0"/>
              </a:rPr>
              <a:t>/‡</a:t>
            </a:r>
            <a:r>
              <a:rPr lang="en-US" sz="5400" dirty="0" err="1">
                <a:solidFill>
                  <a:srgbClr val="0070C0"/>
                </a:solidFill>
                <a:latin typeface="SutonnyMJ" pitchFamily="2" charset="0"/>
              </a:rPr>
              <a:t>k‡l</a:t>
            </a:r>
            <a:endParaRPr lang="en-US" sz="5400" dirty="0">
              <a:solidFill>
                <a:srgbClr val="0070C0"/>
              </a:solidFill>
              <a:latin typeface="SutonnyMJ" pitchFamily="2" charset="0"/>
            </a:endParaRPr>
          </a:p>
          <a:p>
            <a:r>
              <a:rPr lang="en-US" sz="5400" dirty="0">
                <a:solidFill>
                  <a:srgbClr val="0070C0"/>
                </a:solidFill>
                <a:latin typeface="TimesNewRoman"/>
              </a:rPr>
              <a:t>Adverb </a:t>
            </a:r>
            <a:r>
              <a:rPr lang="en-US" sz="5400" dirty="0" err="1">
                <a:solidFill>
                  <a:srgbClr val="0070C0"/>
                </a:solidFill>
                <a:latin typeface="SutonnyMJ" pitchFamily="2" charset="0"/>
              </a:rPr>
              <a:t>e‡m</a:t>
            </a:r>
            <a:r>
              <a:rPr lang="en-US" sz="5400" dirty="0">
                <a:solidFill>
                  <a:srgbClr val="0070C0"/>
                </a:solidFill>
                <a:latin typeface="SutonnyMJ" pitchFamily="2" charset="0"/>
              </a:rPr>
              <a:t>|</a:t>
            </a:r>
          </a:p>
          <a:p>
            <a:r>
              <a:rPr lang="en-US" sz="5400" dirty="0">
                <a:solidFill>
                  <a:srgbClr val="0070C0"/>
                </a:solidFill>
                <a:latin typeface="TimesNewRoman"/>
              </a:rPr>
              <a:t>He goes to school ( regular + </a:t>
            </a:r>
            <a:r>
              <a:rPr lang="en-US" sz="5400" dirty="0" err="1">
                <a:solidFill>
                  <a:srgbClr val="0070C0"/>
                </a:solidFill>
                <a:latin typeface="TimesNewRoman"/>
              </a:rPr>
              <a:t>ly</a:t>
            </a:r>
            <a:r>
              <a:rPr lang="en-US" sz="5400" dirty="0">
                <a:solidFill>
                  <a:srgbClr val="0070C0"/>
                </a:solidFill>
                <a:latin typeface="TimesNewRoman"/>
              </a:rPr>
              <a:t>).</a:t>
            </a:r>
          </a:p>
          <a:p>
            <a:r>
              <a:rPr lang="en-US" sz="5400" dirty="0">
                <a:solidFill>
                  <a:srgbClr val="0070C0"/>
                </a:solidFill>
                <a:latin typeface="TimesNewRoman"/>
              </a:rPr>
              <a:t>We get up from bed timely.</a:t>
            </a:r>
          </a:p>
          <a:p>
            <a:r>
              <a:rPr lang="en-US" sz="5400" dirty="0">
                <a:solidFill>
                  <a:srgbClr val="0070C0"/>
                </a:solidFill>
                <a:latin typeface="TimesNewRoman"/>
              </a:rPr>
              <a:t>2. Before adjective ( except verb) Adverb </a:t>
            </a:r>
            <a:r>
              <a:rPr lang="en-US" sz="5400" dirty="0" err="1">
                <a:solidFill>
                  <a:srgbClr val="0070C0"/>
                </a:solidFill>
                <a:latin typeface="SutonnyMJ" pitchFamily="2" charset="0"/>
              </a:rPr>
              <a:t>e‡m</a:t>
            </a:r>
            <a:r>
              <a:rPr lang="en-US" sz="5400" dirty="0">
                <a:solidFill>
                  <a:srgbClr val="0070C0"/>
                </a:solidFill>
                <a:latin typeface="SutonnyMJ" pitchFamily="2" charset="0"/>
              </a:rPr>
              <a:t>|</a:t>
            </a:r>
          </a:p>
          <a:p>
            <a:r>
              <a:rPr lang="en-US" sz="5400" dirty="0">
                <a:solidFill>
                  <a:srgbClr val="0070C0"/>
                </a:solidFill>
                <a:latin typeface="TimesNewRoman"/>
              </a:rPr>
              <a:t>He was truly honest.</a:t>
            </a:r>
          </a:p>
          <a:p>
            <a:r>
              <a:rPr lang="en-US" sz="5400" dirty="0">
                <a:solidFill>
                  <a:srgbClr val="0070C0"/>
                </a:solidFill>
                <a:latin typeface="TimesNewRoman"/>
              </a:rPr>
              <a:t>She is totally stupid.</a:t>
            </a:r>
          </a:p>
          <a:p>
            <a:r>
              <a:rPr lang="en-US" sz="5400" dirty="0">
                <a:solidFill>
                  <a:srgbClr val="0070C0"/>
                </a:solidFill>
                <a:latin typeface="TimesNewRoman"/>
              </a:rPr>
              <a:t>3. After intransitive verb Adverb </a:t>
            </a:r>
            <a:r>
              <a:rPr lang="en-US" sz="5400" dirty="0" err="1">
                <a:solidFill>
                  <a:srgbClr val="0070C0"/>
                </a:solidFill>
                <a:latin typeface="SutonnyMJ" pitchFamily="2" charset="0"/>
              </a:rPr>
              <a:t>e‡m</a:t>
            </a:r>
            <a:r>
              <a:rPr lang="en-US" sz="5400" dirty="0">
                <a:solidFill>
                  <a:srgbClr val="0070C0"/>
                </a:solidFill>
                <a:latin typeface="SutonnyMJ" pitchFamily="2" charset="0"/>
              </a:rPr>
              <a:t>|</a:t>
            </a:r>
          </a:p>
          <a:p>
            <a:r>
              <a:rPr lang="en-US" sz="5400" dirty="0">
                <a:solidFill>
                  <a:srgbClr val="0070C0"/>
                </a:solidFill>
                <a:latin typeface="TimesNewRoman"/>
              </a:rPr>
              <a:t>He walks slowly.</a:t>
            </a:r>
          </a:p>
          <a:p>
            <a:r>
              <a:rPr lang="en-US" sz="5400" dirty="0">
                <a:solidFill>
                  <a:srgbClr val="0070C0"/>
                </a:solidFill>
                <a:latin typeface="TimesNewRoman"/>
              </a:rPr>
              <a:t>He speaks loudly.</a:t>
            </a:r>
          </a:p>
          <a:p>
            <a:r>
              <a:rPr lang="en-US" sz="5400" dirty="0" err="1">
                <a:solidFill>
                  <a:srgbClr val="0070C0"/>
                </a:solidFill>
                <a:latin typeface="TimesNewRoman"/>
              </a:rPr>
              <a:t>Jakaria</a:t>
            </a:r>
            <a:r>
              <a:rPr lang="en-US" sz="5400" dirty="0">
                <a:solidFill>
                  <a:srgbClr val="0070C0"/>
                </a:solidFill>
                <a:latin typeface="TimesNewRoman"/>
              </a:rPr>
              <a:t> gets up early.</a:t>
            </a:r>
            <a:endParaRPr lang="en-US" sz="5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18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0972800" cy="12557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TimesNewRoman,Bold"/>
              </a:rPr>
              <a:t>Use of suffix &amp; prefix:</a:t>
            </a:r>
          </a:p>
          <a:p>
            <a:r>
              <a:rPr lang="en-US" sz="5400" dirty="0">
                <a:solidFill>
                  <a:srgbClr val="000000"/>
                </a:solidFill>
                <a:latin typeface="TimesNewRoman"/>
              </a:rPr>
              <a:t>1. Part of speech </a:t>
            </a:r>
            <a:r>
              <a:rPr lang="en-US" sz="5400" dirty="0" err="1">
                <a:solidFill>
                  <a:srgbClr val="000000"/>
                </a:solidFill>
                <a:latin typeface="SutonnyMJ" pitchFamily="2" charset="0"/>
              </a:rPr>
              <a:t>Abymv‡i</a:t>
            </a:r>
            <a:r>
              <a:rPr lang="en-US" sz="5400" dirty="0">
                <a:solidFill>
                  <a:srgbClr val="000000"/>
                </a:solidFill>
                <a:latin typeface="SutonnyMJ" pitchFamily="2" charset="0"/>
              </a:rPr>
              <a:t> </a:t>
            </a:r>
            <a:r>
              <a:rPr lang="en-US" sz="5400" dirty="0">
                <a:solidFill>
                  <a:srgbClr val="000000"/>
                </a:solidFill>
                <a:latin typeface="TimesNewRoman"/>
              </a:rPr>
              <a:t>word </a:t>
            </a:r>
            <a:r>
              <a:rPr lang="en-US" sz="5400" dirty="0" err="1">
                <a:solidFill>
                  <a:srgbClr val="000000"/>
                </a:solidFill>
                <a:latin typeface="SutonnyMJ" pitchFamily="2" charset="0"/>
              </a:rPr>
              <a:t>Gi</a:t>
            </a:r>
            <a:r>
              <a:rPr lang="en-US" sz="5400" dirty="0">
                <a:solidFill>
                  <a:srgbClr val="000000"/>
                </a:solidFill>
                <a:latin typeface="SutonnyMJ" pitchFamily="2" charset="0"/>
              </a:rPr>
              <a:t> c~‡e© </a:t>
            </a:r>
            <a:r>
              <a:rPr lang="en-US" sz="5400" dirty="0">
                <a:solidFill>
                  <a:srgbClr val="000000"/>
                </a:solidFill>
                <a:latin typeface="TimesNewRoman"/>
              </a:rPr>
              <a:t>prefix </a:t>
            </a:r>
            <a:r>
              <a:rPr lang="en-US" sz="5400" dirty="0" err="1">
                <a:solidFill>
                  <a:srgbClr val="000000"/>
                </a:solidFill>
                <a:latin typeface="SutonnyMJ" pitchFamily="2" charset="0"/>
              </a:rPr>
              <a:t>Ges</a:t>
            </a:r>
            <a:r>
              <a:rPr lang="en-US" sz="5400" dirty="0">
                <a:solidFill>
                  <a:srgbClr val="000000"/>
                </a:solidFill>
                <a:latin typeface="SutonnyMJ" pitchFamily="2" charset="0"/>
              </a:rPr>
              <a:t> </a:t>
            </a:r>
            <a:r>
              <a:rPr lang="en-US" sz="5400" dirty="0" err="1">
                <a:solidFill>
                  <a:srgbClr val="000000"/>
                </a:solidFill>
                <a:latin typeface="SutonnyMJ" pitchFamily="2" charset="0"/>
              </a:rPr>
              <a:t>c‡i</a:t>
            </a:r>
            <a:r>
              <a:rPr lang="en-US" sz="5400" dirty="0">
                <a:solidFill>
                  <a:srgbClr val="000000"/>
                </a:solidFill>
                <a:latin typeface="SutonnyMJ" pitchFamily="2" charset="0"/>
              </a:rPr>
              <a:t> </a:t>
            </a:r>
            <a:r>
              <a:rPr lang="en-US" sz="5400" dirty="0">
                <a:solidFill>
                  <a:srgbClr val="000000"/>
                </a:solidFill>
                <a:latin typeface="TimesNewRoman"/>
              </a:rPr>
              <a:t>Suffix </a:t>
            </a:r>
            <a:r>
              <a:rPr lang="en-US" sz="5400" dirty="0" err="1">
                <a:solidFill>
                  <a:srgbClr val="000000"/>
                </a:solidFill>
                <a:latin typeface="SutonnyMJ" pitchFamily="2" charset="0"/>
              </a:rPr>
              <a:t>e‡m</a:t>
            </a:r>
            <a:r>
              <a:rPr lang="en-US" sz="5400" dirty="0">
                <a:solidFill>
                  <a:srgbClr val="000000"/>
                </a:solidFill>
                <a:latin typeface="SutonnyMJ" pitchFamily="2" charset="0"/>
              </a:rPr>
              <a:t>|</a:t>
            </a:r>
          </a:p>
          <a:p>
            <a:r>
              <a:rPr lang="en-US" sz="5400" dirty="0">
                <a:solidFill>
                  <a:srgbClr val="000000"/>
                </a:solidFill>
                <a:latin typeface="TimesNewRoman"/>
              </a:rPr>
              <a:t>Root word suffix New word</a:t>
            </a:r>
          </a:p>
          <a:p>
            <a:r>
              <a:rPr lang="en-US" sz="5400" b="1" dirty="0">
                <a:solidFill>
                  <a:srgbClr val="000000"/>
                </a:solidFill>
                <a:latin typeface="TimesNewRoman,Bold"/>
              </a:rPr>
              <a:t>Auction </a:t>
            </a:r>
            <a:r>
              <a:rPr lang="en-US" sz="5400" dirty="0" err="1">
                <a:solidFill>
                  <a:srgbClr val="000000"/>
                </a:solidFill>
                <a:latin typeface="TimesNewRoman"/>
              </a:rPr>
              <a:t>eer</a:t>
            </a:r>
            <a:r>
              <a:rPr lang="en-US" sz="5400" dirty="0">
                <a:solidFill>
                  <a:srgbClr val="000000"/>
                </a:solidFill>
                <a:latin typeface="TimesNewRoman"/>
              </a:rPr>
              <a:t> auctioneer</a:t>
            </a:r>
          </a:p>
          <a:p>
            <a:r>
              <a:rPr lang="en-US" sz="5400" b="1" dirty="0" err="1">
                <a:solidFill>
                  <a:srgbClr val="000000"/>
                </a:solidFill>
                <a:latin typeface="TimesNewRoman,Bold"/>
              </a:rPr>
              <a:t>Volunt</a:t>
            </a:r>
            <a:r>
              <a:rPr lang="en-US" sz="5400" b="1" dirty="0">
                <a:solidFill>
                  <a:srgbClr val="000000"/>
                </a:solidFill>
                <a:latin typeface="TimesNewRoman,Bold"/>
              </a:rPr>
              <a:t> </a:t>
            </a:r>
            <a:r>
              <a:rPr lang="en-US" sz="5400" dirty="0" err="1">
                <a:solidFill>
                  <a:srgbClr val="000000"/>
                </a:solidFill>
                <a:latin typeface="TimesNewRoman"/>
              </a:rPr>
              <a:t>eer</a:t>
            </a:r>
            <a:r>
              <a:rPr lang="en-US" sz="5400" dirty="0">
                <a:solidFill>
                  <a:srgbClr val="000000"/>
                </a:solidFill>
                <a:latin typeface="TimesNewRoman"/>
              </a:rPr>
              <a:t> Volunteer</a:t>
            </a:r>
          </a:p>
          <a:p>
            <a:r>
              <a:rPr lang="en-US" sz="5400" b="1" dirty="0">
                <a:solidFill>
                  <a:srgbClr val="000000"/>
                </a:solidFill>
                <a:latin typeface="TimesNewRoman,Bold"/>
              </a:rPr>
              <a:t>Engine </a:t>
            </a:r>
            <a:r>
              <a:rPr lang="en-US" sz="5400" dirty="0" err="1">
                <a:solidFill>
                  <a:srgbClr val="000000"/>
                </a:solidFill>
                <a:latin typeface="TimesNewRoman"/>
              </a:rPr>
              <a:t>er</a:t>
            </a:r>
            <a:r>
              <a:rPr lang="en-US" sz="5400" dirty="0">
                <a:solidFill>
                  <a:srgbClr val="000000"/>
                </a:solidFill>
                <a:latin typeface="TimesNewRoman"/>
              </a:rPr>
              <a:t> Engineer</a:t>
            </a:r>
          </a:p>
          <a:p>
            <a:r>
              <a:rPr lang="en-US" sz="5400" b="1" dirty="0">
                <a:solidFill>
                  <a:srgbClr val="000000"/>
                </a:solidFill>
                <a:latin typeface="TimesNewRoman,Bold"/>
              </a:rPr>
              <a:t>Profit </a:t>
            </a:r>
            <a:r>
              <a:rPr lang="en-US" sz="5400" dirty="0" err="1">
                <a:solidFill>
                  <a:srgbClr val="000000"/>
                </a:solidFill>
                <a:latin typeface="TimesNewRoman"/>
              </a:rPr>
              <a:t>eer</a:t>
            </a:r>
            <a:r>
              <a:rPr lang="en-US" sz="5400" dirty="0">
                <a:solidFill>
                  <a:srgbClr val="000000"/>
                </a:solidFill>
                <a:latin typeface="TimesNewRoman"/>
              </a:rPr>
              <a:t> profiteer</a:t>
            </a:r>
          </a:p>
          <a:p>
            <a:r>
              <a:rPr lang="en-US" sz="5400" dirty="0">
                <a:solidFill>
                  <a:srgbClr val="000000"/>
                </a:solidFill>
                <a:latin typeface="TimesNewRoman"/>
              </a:rPr>
              <a:t>2. </a:t>
            </a:r>
            <a:r>
              <a:rPr lang="en-US" sz="5400" dirty="0" err="1">
                <a:solidFill>
                  <a:srgbClr val="000000"/>
                </a:solidFill>
                <a:latin typeface="SutonnyMJ" pitchFamily="2" charset="0"/>
              </a:rPr>
              <a:t>hw</a:t>
            </a:r>
            <a:r>
              <a:rPr lang="en-US" sz="5400" dirty="0">
                <a:solidFill>
                  <a:srgbClr val="000000"/>
                </a:solidFill>
                <a:latin typeface="SutonnyMJ" pitchFamily="2" charset="0"/>
              </a:rPr>
              <a:t>` </a:t>
            </a:r>
            <a:r>
              <a:rPr lang="en-US" sz="5400" dirty="0">
                <a:solidFill>
                  <a:srgbClr val="000000"/>
                </a:solidFill>
                <a:latin typeface="TimesNewRoman"/>
              </a:rPr>
              <a:t>Part of speech </a:t>
            </a:r>
            <a:r>
              <a:rPr lang="en-US" sz="5400" dirty="0" err="1">
                <a:solidFill>
                  <a:srgbClr val="000000"/>
                </a:solidFill>
                <a:latin typeface="SutonnyMJ" pitchFamily="2" charset="0"/>
              </a:rPr>
              <a:t>Gi</a:t>
            </a:r>
            <a:r>
              <a:rPr lang="en-US" sz="5400" dirty="0">
                <a:solidFill>
                  <a:srgbClr val="000000"/>
                </a:solidFill>
                <a:latin typeface="SutonnyMJ" pitchFamily="2" charset="0"/>
              </a:rPr>
              <a:t> </a:t>
            </a:r>
            <a:r>
              <a:rPr lang="en-US" sz="5400" dirty="0">
                <a:solidFill>
                  <a:srgbClr val="000000"/>
                </a:solidFill>
                <a:latin typeface="TimesNewRoman"/>
              </a:rPr>
              <a:t>Position </a:t>
            </a:r>
            <a:r>
              <a:rPr lang="en-US" sz="5400" dirty="0" err="1">
                <a:solidFill>
                  <a:srgbClr val="000000"/>
                </a:solidFill>
                <a:latin typeface="SutonnyMJ" pitchFamily="2" charset="0"/>
              </a:rPr>
              <a:t>Abymv‡iB</a:t>
            </a:r>
            <a:r>
              <a:rPr lang="en-US" sz="5400" dirty="0">
                <a:solidFill>
                  <a:srgbClr val="000000"/>
                </a:solidFill>
                <a:latin typeface="SutonnyMJ" pitchFamily="2" charset="0"/>
              </a:rPr>
              <a:t> †</a:t>
            </a:r>
            <a:r>
              <a:rPr lang="en-US" sz="5400" dirty="0" err="1">
                <a:solidFill>
                  <a:srgbClr val="000000"/>
                </a:solidFill>
                <a:latin typeface="SutonnyMJ" pitchFamily="2" charset="0"/>
              </a:rPr>
              <a:t>Kvb</a:t>
            </a:r>
            <a:r>
              <a:rPr lang="en-US" sz="5400" dirty="0">
                <a:solidFill>
                  <a:srgbClr val="000000"/>
                </a:solidFill>
                <a:latin typeface="SutonnyMJ" pitchFamily="2" charset="0"/>
              </a:rPr>
              <a:t> </a:t>
            </a:r>
            <a:r>
              <a:rPr lang="en-US" sz="5400" dirty="0">
                <a:solidFill>
                  <a:srgbClr val="000000"/>
                </a:solidFill>
                <a:latin typeface="TimesNewRoman"/>
              </a:rPr>
              <a:t>word </a:t>
            </a:r>
            <a:r>
              <a:rPr lang="en-US" sz="5400" dirty="0" err="1">
                <a:solidFill>
                  <a:srgbClr val="000000"/>
                </a:solidFill>
                <a:latin typeface="SutonnyMJ" pitchFamily="2" charset="0"/>
              </a:rPr>
              <a:t>AwieZx©Z</a:t>
            </a:r>
            <a:endParaRPr lang="en-US" sz="5400" dirty="0">
              <a:solidFill>
                <a:srgbClr val="000000"/>
              </a:solidFill>
              <a:latin typeface="SutonnyMJ" pitchFamily="2" charset="0"/>
            </a:endParaRPr>
          </a:p>
          <a:p>
            <a:r>
              <a:rPr lang="en-US" sz="5400" dirty="0">
                <a:solidFill>
                  <a:srgbClr val="000000"/>
                </a:solidFill>
                <a:latin typeface="SutonnyMJ" pitchFamily="2" charset="0"/>
              </a:rPr>
              <a:t>_</a:t>
            </a:r>
            <a:r>
              <a:rPr lang="en-US" sz="5400" dirty="0" err="1">
                <a:solidFill>
                  <a:srgbClr val="000000"/>
                </a:solidFill>
                <a:latin typeface="SutonnyMJ" pitchFamily="2" charset="0"/>
              </a:rPr>
              <a:t>v‡K</a:t>
            </a:r>
            <a:r>
              <a:rPr lang="en-US" sz="5400" dirty="0">
                <a:solidFill>
                  <a:srgbClr val="000000"/>
                </a:solidFill>
                <a:latin typeface="SutonnyMJ" pitchFamily="2" charset="0"/>
              </a:rPr>
              <a:t> </a:t>
            </a:r>
            <a:r>
              <a:rPr lang="en-US" sz="5400" dirty="0" err="1">
                <a:solidFill>
                  <a:srgbClr val="000000"/>
                </a:solidFill>
                <a:latin typeface="SutonnyMJ" pitchFamily="2" charset="0"/>
              </a:rPr>
              <a:t>Z‡e</a:t>
            </a:r>
            <a:r>
              <a:rPr lang="en-US" sz="5400" dirty="0">
                <a:solidFill>
                  <a:srgbClr val="000000"/>
                </a:solidFill>
                <a:latin typeface="SutonnyMJ" pitchFamily="2" charset="0"/>
              </a:rPr>
              <a:t> †</a:t>
            </a:r>
            <a:r>
              <a:rPr lang="en-US" sz="5400" dirty="0" err="1">
                <a:solidFill>
                  <a:srgbClr val="000000"/>
                </a:solidFill>
                <a:latin typeface="SutonnyMJ" pitchFamily="2" charset="0"/>
              </a:rPr>
              <a:t>mB</a:t>
            </a:r>
            <a:r>
              <a:rPr lang="en-US" sz="5400" dirty="0">
                <a:solidFill>
                  <a:srgbClr val="000000"/>
                </a:solidFill>
                <a:latin typeface="SutonnyMJ" pitchFamily="2" charset="0"/>
              </a:rPr>
              <a:t> </a:t>
            </a:r>
            <a:r>
              <a:rPr lang="en-US" sz="5400" dirty="0">
                <a:solidFill>
                  <a:srgbClr val="000000"/>
                </a:solidFill>
                <a:latin typeface="TimesNewRoman"/>
              </a:rPr>
              <a:t>Word </a:t>
            </a:r>
            <a:r>
              <a:rPr lang="en-US" sz="5400" dirty="0" err="1">
                <a:solidFill>
                  <a:srgbClr val="000000"/>
                </a:solidFill>
                <a:latin typeface="SutonnyMJ" pitchFamily="2" charset="0"/>
              </a:rPr>
              <a:t>Gi</a:t>
            </a:r>
            <a:r>
              <a:rPr lang="en-US" sz="5400" dirty="0">
                <a:solidFill>
                  <a:srgbClr val="000000"/>
                </a:solidFill>
                <a:latin typeface="SutonnyMJ" pitchFamily="2" charset="0"/>
              </a:rPr>
              <a:t> </a:t>
            </a:r>
            <a:r>
              <a:rPr lang="en-US" sz="5400" dirty="0" err="1">
                <a:solidFill>
                  <a:srgbClr val="000000"/>
                </a:solidFill>
                <a:latin typeface="SutonnyMJ" pitchFamily="2" charset="0"/>
              </a:rPr>
              <a:t>wecixZ</a:t>
            </a:r>
            <a:r>
              <a:rPr lang="en-US" sz="5400" dirty="0">
                <a:solidFill>
                  <a:srgbClr val="000000"/>
                </a:solidFill>
                <a:latin typeface="SutonnyMJ" pitchFamily="2" charset="0"/>
              </a:rPr>
              <a:t> </a:t>
            </a:r>
            <a:r>
              <a:rPr lang="en-US" sz="5400" dirty="0">
                <a:solidFill>
                  <a:srgbClr val="000000"/>
                </a:solidFill>
                <a:latin typeface="TimesNewRoman"/>
              </a:rPr>
              <a:t>Word </a:t>
            </a:r>
            <a:r>
              <a:rPr lang="en-US" sz="5400" dirty="0" err="1">
                <a:solidFill>
                  <a:srgbClr val="000000"/>
                </a:solidFill>
                <a:latin typeface="SutonnyMJ" pitchFamily="2" charset="0"/>
              </a:rPr>
              <a:t>em‡e</a:t>
            </a:r>
            <a:r>
              <a:rPr lang="en-US" sz="5400" dirty="0">
                <a:solidFill>
                  <a:srgbClr val="000000"/>
                </a:solidFill>
                <a:latin typeface="SutonnyMJ" pitchFamily="2" charset="0"/>
              </a:rPr>
              <a:t>|</a:t>
            </a:r>
          </a:p>
          <a:p>
            <a:r>
              <a:rPr lang="en-US" sz="5400" dirty="0">
                <a:solidFill>
                  <a:srgbClr val="000000"/>
                </a:solidFill>
                <a:latin typeface="TimesNewRoman"/>
              </a:rPr>
              <a:t>He was happy.</a:t>
            </a:r>
          </a:p>
          <a:p>
            <a:r>
              <a:rPr lang="en-US" sz="5400" dirty="0">
                <a:solidFill>
                  <a:srgbClr val="000000"/>
                </a:solidFill>
                <a:latin typeface="TimesNewRoman"/>
              </a:rPr>
              <a:t>He was unhappy.</a:t>
            </a:r>
          </a:p>
          <a:p>
            <a:r>
              <a:rPr lang="en-US" sz="5400" dirty="0">
                <a:solidFill>
                  <a:srgbClr val="000000"/>
                </a:solidFill>
                <a:latin typeface="TimesNewRoman"/>
              </a:rPr>
              <a:t>The work is impossible for me.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654950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972800" cy="13388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latin typeface="TimesNewRoman"/>
              </a:rPr>
              <a:t>3. ----------- and-------</a:t>
            </a:r>
          </a:p>
          <a:p>
            <a:r>
              <a:rPr lang="en-US" sz="5400" dirty="0">
                <a:latin typeface="TimesNewRoman"/>
              </a:rPr>
              <a:t>------- or---------</a:t>
            </a:r>
          </a:p>
          <a:p>
            <a:r>
              <a:rPr lang="en-US" sz="5400" dirty="0">
                <a:latin typeface="TimesNewRoman"/>
              </a:rPr>
              <a:t>-------but--------</a:t>
            </a:r>
          </a:p>
          <a:p>
            <a:r>
              <a:rPr lang="en-US" sz="5400" dirty="0">
                <a:latin typeface="TimesNewRoman"/>
              </a:rPr>
              <a:t>not only ------ but also ------</a:t>
            </a:r>
          </a:p>
          <a:p>
            <a:r>
              <a:rPr lang="en-US" sz="5400" dirty="0">
                <a:latin typeface="TimesNewRoman"/>
              </a:rPr>
              <a:t>either ------- or ---------------</a:t>
            </a:r>
          </a:p>
          <a:p>
            <a:r>
              <a:rPr lang="en-US" sz="5400" dirty="0">
                <a:latin typeface="TimesNewRoman"/>
              </a:rPr>
              <a:t>neither ------nor -------------</a:t>
            </a:r>
          </a:p>
          <a:p>
            <a:r>
              <a:rPr lang="en-US" sz="5400" dirty="0">
                <a:latin typeface="TimesNewRoman"/>
              </a:rPr>
              <a:t>both -------- and ------------</a:t>
            </a:r>
          </a:p>
          <a:p>
            <a:r>
              <a:rPr lang="en-US" sz="5400" dirty="0">
                <a:latin typeface="TimesNewRoman"/>
              </a:rPr>
              <a:t>Conjunction </a:t>
            </a:r>
            <a:r>
              <a:rPr lang="en-US" sz="5400" dirty="0">
                <a:latin typeface="SutonnyMJ" pitchFamily="2" charset="0"/>
              </a:rPr>
              <a:t>¸‡</a:t>
            </a:r>
            <a:r>
              <a:rPr lang="en-US" sz="5400" dirty="0" err="1">
                <a:latin typeface="SutonnyMJ" pitchFamily="2" charset="0"/>
              </a:rPr>
              <a:t>jvi</a:t>
            </a:r>
            <a:r>
              <a:rPr lang="en-US" sz="5400" dirty="0">
                <a:latin typeface="SutonnyMJ" pitchFamily="2" charset="0"/>
              </a:rPr>
              <a:t> </a:t>
            </a:r>
            <a:r>
              <a:rPr lang="en-US" sz="5400" dirty="0" err="1">
                <a:latin typeface="SutonnyMJ" pitchFamily="2" charset="0"/>
              </a:rPr>
              <a:t>Av‡M</a:t>
            </a:r>
            <a:r>
              <a:rPr lang="en-US" sz="5400" dirty="0">
                <a:latin typeface="SutonnyMJ" pitchFamily="2" charset="0"/>
              </a:rPr>
              <a:t> </a:t>
            </a:r>
            <a:r>
              <a:rPr lang="en-US" sz="5400" dirty="0" err="1">
                <a:latin typeface="SutonnyMJ" pitchFamily="2" charset="0"/>
              </a:rPr>
              <a:t>Ges</a:t>
            </a:r>
            <a:r>
              <a:rPr lang="en-US" sz="5400" dirty="0">
                <a:latin typeface="SutonnyMJ" pitchFamily="2" charset="0"/>
              </a:rPr>
              <a:t> </a:t>
            </a:r>
            <a:r>
              <a:rPr lang="en-US" sz="5400" dirty="0" err="1">
                <a:latin typeface="SutonnyMJ" pitchFamily="2" charset="0"/>
              </a:rPr>
              <a:t>c‡i</a:t>
            </a:r>
            <a:r>
              <a:rPr lang="en-US" sz="5400" dirty="0">
                <a:latin typeface="SutonnyMJ" pitchFamily="2" charset="0"/>
              </a:rPr>
              <a:t> </a:t>
            </a:r>
            <a:r>
              <a:rPr lang="en-US" sz="5400" dirty="0" err="1">
                <a:latin typeface="SutonnyMJ" pitchFamily="2" charset="0"/>
              </a:rPr>
              <a:t>GKB</a:t>
            </a:r>
            <a:r>
              <a:rPr lang="en-US" sz="5400" dirty="0">
                <a:latin typeface="SutonnyMJ" pitchFamily="2" charset="0"/>
              </a:rPr>
              <a:t> </a:t>
            </a:r>
            <a:r>
              <a:rPr lang="en-US" sz="5400" dirty="0">
                <a:latin typeface="TimesNewRoman"/>
              </a:rPr>
              <a:t>part of speech </a:t>
            </a:r>
            <a:r>
              <a:rPr lang="en-US" sz="5400" dirty="0" err="1">
                <a:latin typeface="SutonnyMJ" pitchFamily="2" charset="0"/>
              </a:rPr>
              <a:t>e‡m</a:t>
            </a:r>
            <a:r>
              <a:rPr lang="en-US" sz="5400" dirty="0">
                <a:latin typeface="SutonnyMJ" pitchFamily="2" charset="0"/>
              </a:rPr>
              <a:t>|</a:t>
            </a:r>
          </a:p>
          <a:p>
            <a:r>
              <a:rPr lang="en-US" sz="5400" dirty="0">
                <a:latin typeface="Calibri" panose="020F0502020204030204" pitchFamily="34" charset="0"/>
              </a:rPr>
              <a:t>## </a:t>
            </a:r>
            <a:r>
              <a:rPr lang="en-US" sz="5400" dirty="0">
                <a:latin typeface="TimesNewRoman"/>
              </a:rPr>
              <a:t>Position </a:t>
            </a:r>
            <a:r>
              <a:rPr lang="en-US" sz="5400" dirty="0" err="1">
                <a:latin typeface="SutonnyMJ" pitchFamily="2" charset="0"/>
              </a:rPr>
              <a:t>Abymv‡i</a:t>
            </a:r>
            <a:r>
              <a:rPr lang="en-US" sz="5400" dirty="0">
                <a:latin typeface="SutonnyMJ" pitchFamily="2" charset="0"/>
              </a:rPr>
              <a:t> †h </a:t>
            </a:r>
            <a:r>
              <a:rPr lang="en-US" sz="5400" dirty="0">
                <a:latin typeface="TimesNewRoman"/>
              </a:rPr>
              <a:t>part of speech </a:t>
            </a:r>
            <a:r>
              <a:rPr lang="en-US" sz="5400" dirty="0" err="1">
                <a:latin typeface="SutonnyMJ" pitchFamily="2" charset="0"/>
              </a:rPr>
              <a:t>emvi</a:t>
            </a:r>
            <a:r>
              <a:rPr lang="en-US" sz="5400" dirty="0">
                <a:latin typeface="SutonnyMJ" pitchFamily="2" charset="0"/>
              </a:rPr>
              <a:t> </a:t>
            </a:r>
            <a:r>
              <a:rPr lang="en-US" sz="5400" dirty="0" err="1">
                <a:latin typeface="SutonnyMJ" pitchFamily="2" charset="0"/>
              </a:rPr>
              <a:t>K_v</a:t>
            </a:r>
            <a:r>
              <a:rPr lang="en-US" sz="5400" dirty="0">
                <a:latin typeface="SutonnyMJ" pitchFamily="2" charset="0"/>
              </a:rPr>
              <a:t> </a:t>
            </a:r>
            <a:r>
              <a:rPr lang="en-US" sz="5400" dirty="0" err="1">
                <a:latin typeface="SutonnyMJ" pitchFamily="2" charset="0"/>
              </a:rPr>
              <a:t>Zv</a:t>
            </a:r>
            <a:r>
              <a:rPr lang="en-US" sz="5400" dirty="0">
                <a:latin typeface="SutonnyMJ" pitchFamily="2" charset="0"/>
              </a:rPr>
              <a:t> </a:t>
            </a:r>
            <a:r>
              <a:rPr lang="en-US" sz="5400" dirty="0" err="1">
                <a:latin typeface="SutonnyMJ" pitchFamily="2" charset="0"/>
              </a:rPr>
              <a:t>hw</a:t>
            </a:r>
            <a:r>
              <a:rPr lang="en-US" sz="5400" dirty="0">
                <a:latin typeface="SutonnyMJ" pitchFamily="2" charset="0"/>
              </a:rPr>
              <a:t>` †`</a:t>
            </a:r>
            <a:r>
              <a:rPr lang="en-US" sz="5400" dirty="0" err="1">
                <a:latin typeface="SutonnyMJ" pitchFamily="2" charset="0"/>
              </a:rPr>
              <a:t>IqvB</a:t>
            </a:r>
            <a:r>
              <a:rPr lang="en-US" sz="5400" dirty="0">
                <a:latin typeface="SutonnyMJ" pitchFamily="2" charset="0"/>
              </a:rPr>
              <a:t> _</a:t>
            </a:r>
            <a:r>
              <a:rPr lang="en-US" sz="5400" dirty="0" err="1">
                <a:latin typeface="SutonnyMJ" pitchFamily="2" charset="0"/>
              </a:rPr>
              <a:t>v‡K</a:t>
            </a:r>
            <a:r>
              <a:rPr lang="en-US" sz="5400" dirty="0">
                <a:latin typeface="SutonnyMJ" pitchFamily="2" charset="0"/>
              </a:rPr>
              <a:t> </a:t>
            </a:r>
            <a:r>
              <a:rPr lang="en-US" sz="5400" dirty="0" err="1">
                <a:latin typeface="SutonnyMJ" pitchFamily="2" charset="0"/>
              </a:rPr>
              <a:t>Z‡e</a:t>
            </a:r>
            <a:endParaRPr lang="en-US" sz="5400" dirty="0">
              <a:latin typeface="SutonnyMJ" pitchFamily="2" charset="0"/>
            </a:endParaRPr>
          </a:p>
          <a:p>
            <a:r>
              <a:rPr lang="en-US" sz="5400" dirty="0" err="1">
                <a:latin typeface="SutonnyMJ" pitchFamily="2" charset="0"/>
              </a:rPr>
              <a:t>Zvi</a:t>
            </a:r>
            <a:r>
              <a:rPr lang="en-US" sz="5400" dirty="0">
                <a:latin typeface="SutonnyMJ" pitchFamily="2" charset="0"/>
              </a:rPr>
              <a:t> c~‡e© </a:t>
            </a:r>
            <a:r>
              <a:rPr lang="en-US" sz="5400" dirty="0" err="1">
                <a:latin typeface="Calibri" panose="020F0502020204030204" pitchFamily="34" charset="0"/>
              </a:rPr>
              <a:t>im</a:t>
            </a:r>
            <a:r>
              <a:rPr lang="en-US" sz="5400" dirty="0" err="1">
                <a:latin typeface="TimesNewRoman"/>
              </a:rPr>
              <a:t>,ir,il,dis,mis,mal,un,in,ab</a:t>
            </a:r>
            <a:r>
              <a:rPr lang="en-US" sz="5400" dirty="0">
                <a:latin typeface="TimesNewRoman"/>
              </a:rPr>
              <a:t>, </a:t>
            </a:r>
            <a:r>
              <a:rPr lang="en-US" sz="5400" dirty="0" err="1">
                <a:latin typeface="SutonnyMJ" pitchFamily="2" charset="0"/>
              </a:rPr>
              <a:t>BZ¨vw</a:t>
            </a:r>
            <a:r>
              <a:rPr lang="en-US" sz="5400" dirty="0">
                <a:latin typeface="SutonnyMJ" pitchFamily="2" charset="0"/>
              </a:rPr>
              <a:t>` </a:t>
            </a:r>
            <a:r>
              <a:rPr lang="en-US" sz="5400" dirty="0" err="1">
                <a:latin typeface="SutonnyMJ" pitchFamily="2" charset="0"/>
              </a:rPr>
              <a:t>ewm‡q</a:t>
            </a:r>
            <a:r>
              <a:rPr lang="en-US" sz="5400" dirty="0">
                <a:latin typeface="SutonnyMJ" pitchFamily="2" charset="0"/>
              </a:rPr>
              <a:t> </a:t>
            </a:r>
            <a:r>
              <a:rPr lang="en-US" sz="5400" dirty="0" err="1">
                <a:latin typeface="SutonnyMJ" pitchFamily="2" charset="0"/>
              </a:rPr>
              <a:t>wecixZ</a:t>
            </a:r>
            <a:r>
              <a:rPr lang="en-US" sz="5400" dirty="0">
                <a:latin typeface="SutonnyMJ" pitchFamily="2" charset="0"/>
              </a:rPr>
              <a:t> </a:t>
            </a:r>
            <a:r>
              <a:rPr lang="en-US" sz="5400" dirty="0" err="1">
                <a:latin typeface="SutonnyMJ" pitchFamily="2" charset="0"/>
              </a:rPr>
              <a:t>Ki‡Z</a:t>
            </a:r>
            <a:r>
              <a:rPr lang="en-US" sz="5400" dirty="0">
                <a:latin typeface="SutonnyMJ" pitchFamily="2" charset="0"/>
              </a:rPr>
              <a:t> </a:t>
            </a:r>
            <a:r>
              <a:rPr lang="en-US" sz="5400" dirty="0" err="1">
                <a:latin typeface="SutonnyMJ" pitchFamily="2" charset="0"/>
              </a:rPr>
              <a:t>n‡e</a:t>
            </a:r>
            <a:r>
              <a:rPr lang="en-US" sz="5400" dirty="0">
                <a:latin typeface="SutonnyMJ" pitchFamily="2" charset="0"/>
              </a:rPr>
              <a:t>|</a:t>
            </a:r>
          </a:p>
          <a:p>
            <a:r>
              <a:rPr lang="en-US" sz="5400" dirty="0" err="1">
                <a:latin typeface="SutonnyMJ" pitchFamily="2" charset="0"/>
              </a:rPr>
              <a:t>A_ev</a:t>
            </a:r>
            <a:r>
              <a:rPr lang="en-US" sz="5400" dirty="0">
                <a:latin typeface="SutonnyMJ" pitchFamily="2" charset="0"/>
              </a:rPr>
              <a:t> </a:t>
            </a:r>
            <a:r>
              <a:rPr lang="en-US" sz="5400" dirty="0" err="1">
                <a:latin typeface="SutonnyMJ" pitchFamily="2" charset="0"/>
              </a:rPr>
              <a:t>Zvi</a:t>
            </a:r>
            <a:r>
              <a:rPr lang="en-US" sz="5400" dirty="0">
                <a:latin typeface="SutonnyMJ" pitchFamily="2" charset="0"/>
              </a:rPr>
              <a:t> </a:t>
            </a:r>
            <a:r>
              <a:rPr lang="en-US" sz="5400" dirty="0" err="1">
                <a:latin typeface="SutonnyMJ" pitchFamily="2" charset="0"/>
              </a:rPr>
              <a:t>c‡i</a:t>
            </a:r>
            <a:r>
              <a:rPr lang="en-US" sz="5400" dirty="0">
                <a:latin typeface="SutonnyMJ" pitchFamily="2" charset="0"/>
              </a:rPr>
              <a:t> </a:t>
            </a:r>
            <a:r>
              <a:rPr lang="en-US" sz="5400" dirty="0">
                <a:latin typeface="TimesNewRoman"/>
              </a:rPr>
              <a:t>hood, </a:t>
            </a:r>
            <a:r>
              <a:rPr lang="en-US" sz="5400" dirty="0" err="1">
                <a:latin typeface="TimesNewRoman"/>
              </a:rPr>
              <a:t>dom</a:t>
            </a:r>
            <a:r>
              <a:rPr lang="en-US" sz="5400" dirty="0">
                <a:latin typeface="TimesNewRoman"/>
              </a:rPr>
              <a:t>, ness, </a:t>
            </a:r>
            <a:r>
              <a:rPr lang="en-US" sz="5400" dirty="0" err="1">
                <a:latin typeface="TimesNewRoman"/>
              </a:rPr>
              <a:t>ce</a:t>
            </a:r>
            <a:r>
              <a:rPr lang="en-US" sz="5400" dirty="0">
                <a:latin typeface="TimesNewRoman"/>
              </a:rPr>
              <a:t>, cy, ty, </a:t>
            </a:r>
            <a:r>
              <a:rPr lang="en-US" sz="5400" dirty="0" err="1">
                <a:latin typeface="TimesNewRoman"/>
              </a:rPr>
              <a:t>th</a:t>
            </a:r>
            <a:r>
              <a:rPr lang="en-US" sz="5400" dirty="0">
                <a:latin typeface="TimesNewRoman"/>
              </a:rPr>
              <a:t>, </a:t>
            </a:r>
            <a:r>
              <a:rPr lang="en-US" sz="5400" dirty="0" err="1">
                <a:latin typeface="TimesNewRoman"/>
              </a:rPr>
              <a:t>nce</a:t>
            </a:r>
            <a:r>
              <a:rPr lang="en-US" sz="5400" dirty="0">
                <a:latin typeface="TimesNewRoman"/>
              </a:rPr>
              <a:t> </a:t>
            </a:r>
            <a:r>
              <a:rPr lang="en-US" sz="5400" dirty="0" err="1">
                <a:latin typeface="TimesNewRoman"/>
              </a:rPr>
              <a:t>sion</a:t>
            </a:r>
            <a:r>
              <a:rPr lang="en-US" sz="5400" dirty="0">
                <a:latin typeface="TimesNewRoman"/>
              </a:rPr>
              <a:t>, </a:t>
            </a:r>
            <a:r>
              <a:rPr lang="en-US" sz="5400" dirty="0" err="1">
                <a:latin typeface="TimesNewRoman"/>
              </a:rPr>
              <a:t>tion</a:t>
            </a:r>
            <a:r>
              <a:rPr lang="en-US" sz="5400" dirty="0">
                <a:latin typeface="TimesNewRoman"/>
              </a:rPr>
              <a:t>, ism , </a:t>
            </a:r>
            <a:r>
              <a:rPr lang="en-US" sz="5400" dirty="0" err="1">
                <a:latin typeface="TimesNewRoman"/>
              </a:rPr>
              <a:t>er</a:t>
            </a:r>
            <a:endParaRPr lang="en-US" sz="5400" dirty="0">
              <a:latin typeface="TimesNewRoman"/>
            </a:endParaRPr>
          </a:p>
          <a:p>
            <a:r>
              <a:rPr lang="en-US" sz="5400" dirty="0" err="1">
                <a:latin typeface="SutonnyMJ" pitchFamily="2" charset="0"/>
              </a:rPr>
              <a:t>BZ¨vw</a:t>
            </a:r>
            <a:r>
              <a:rPr lang="en-US" sz="5400" dirty="0">
                <a:latin typeface="SutonnyMJ" pitchFamily="2" charset="0"/>
              </a:rPr>
              <a:t>` </a:t>
            </a:r>
            <a:r>
              <a:rPr lang="en-US" sz="5400" dirty="0" err="1">
                <a:latin typeface="SutonnyMJ" pitchFamily="2" charset="0"/>
              </a:rPr>
              <a:t>ewm‡q</a:t>
            </a:r>
            <a:r>
              <a:rPr lang="en-US" sz="5400" dirty="0">
                <a:latin typeface="SutonnyMJ" pitchFamily="2" charset="0"/>
              </a:rPr>
              <a:t> </a:t>
            </a:r>
            <a:r>
              <a:rPr lang="en-US" sz="5400" dirty="0">
                <a:latin typeface="TimesNewRoman"/>
              </a:rPr>
              <a:t>noun </a:t>
            </a:r>
            <a:r>
              <a:rPr lang="en-US" sz="5400" dirty="0" err="1">
                <a:latin typeface="SutonnyMJ" pitchFamily="2" charset="0"/>
              </a:rPr>
              <a:t>Ki‡Z</a:t>
            </a:r>
            <a:r>
              <a:rPr lang="en-US" sz="5400" dirty="0">
                <a:latin typeface="SutonnyMJ" pitchFamily="2" charset="0"/>
              </a:rPr>
              <a:t> </a:t>
            </a:r>
            <a:r>
              <a:rPr lang="en-US" sz="5400" dirty="0" err="1">
                <a:latin typeface="SutonnyMJ" pitchFamily="2" charset="0"/>
              </a:rPr>
              <a:t>n‡e</a:t>
            </a:r>
            <a:r>
              <a:rPr lang="en-US" sz="5400" dirty="0">
                <a:latin typeface="SutonnyMJ" pitchFamily="2" charset="0"/>
              </a:rPr>
              <a:t>|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557428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972800" cy="12557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222222"/>
                </a:solidFill>
                <a:latin typeface="TimesNewRoman"/>
              </a:rPr>
              <a:t>Noun Suffixes</a:t>
            </a:r>
          </a:p>
          <a:p>
            <a:r>
              <a:rPr lang="en-US" sz="5400" b="1" dirty="0">
                <a:solidFill>
                  <a:srgbClr val="000000"/>
                </a:solidFill>
                <a:latin typeface="TimesNewRoman,Bold"/>
              </a:rPr>
              <a:t>-</a:t>
            </a:r>
            <a:r>
              <a:rPr lang="en-US" sz="5400" b="1" dirty="0" err="1">
                <a:solidFill>
                  <a:srgbClr val="000000"/>
                </a:solidFill>
                <a:latin typeface="TimesNewRoman,Bold"/>
              </a:rPr>
              <a:t>eer</a:t>
            </a:r>
            <a:endParaRPr lang="en-US" sz="5400" b="1" dirty="0">
              <a:solidFill>
                <a:srgbClr val="000000"/>
              </a:solidFill>
              <a:latin typeface="TimesNewRoman,Bold"/>
            </a:endParaRPr>
          </a:p>
          <a:p>
            <a:r>
              <a:rPr lang="en-US" sz="5400" dirty="0">
                <a:solidFill>
                  <a:srgbClr val="000000"/>
                </a:solidFill>
                <a:latin typeface="TimesNewRoman"/>
              </a:rPr>
              <a:t>Meaning: engaged in something, associated with something</a:t>
            </a:r>
          </a:p>
          <a:p>
            <a:r>
              <a:rPr lang="en-US" sz="5400" dirty="0">
                <a:solidFill>
                  <a:srgbClr val="000000"/>
                </a:solidFill>
                <a:latin typeface="TimesNewRoman"/>
              </a:rPr>
              <a:t>Examples: auctioneer, volunteer, engineer, profiteer</a:t>
            </a:r>
          </a:p>
          <a:p>
            <a:r>
              <a:rPr lang="en-US" sz="5400" dirty="0">
                <a:solidFill>
                  <a:srgbClr val="222222"/>
                </a:solidFill>
                <a:latin typeface="Symbol" panose="05050102010706020507" pitchFamily="18" charset="2"/>
              </a:rPr>
              <a:t> </a:t>
            </a:r>
            <a:r>
              <a:rPr lang="en-US" sz="5400" b="1" dirty="0">
                <a:solidFill>
                  <a:srgbClr val="222222"/>
                </a:solidFill>
                <a:latin typeface="TimesNewRoman,Bold"/>
              </a:rPr>
              <a:t>-</a:t>
            </a:r>
            <a:r>
              <a:rPr lang="en-US" sz="5400" b="1" dirty="0" err="1">
                <a:solidFill>
                  <a:srgbClr val="222222"/>
                </a:solidFill>
                <a:latin typeface="TimesNewRoman,Bold"/>
              </a:rPr>
              <a:t>er</a:t>
            </a:r>
            <a:endParaRPr lang="en-US" sz="5400" b="1" dirty="0">
              <a:solidFill>
                <a:srgbClr val="222222"/>
              </a:solidFill>
              <a:latin typeface="TimesNewRoman,Bold"/>
            </a:endParaRPr>
          </a:p>
          <a:p>
            <a:r>
              <a:rPr lang="en-US" sz="5400" dirty="0">
                <a:solidFill>
                  <a:srgbClr val="000000"/>
                </a:solidFill>
                <a:latin typeface="TimesNewRoman"/>
              </a:rPr>
              <a:t>Root word suffix New word</a:t>
            </a:r>
          </a:p>
          <a:p>
            <a:r>
              <a:rPr lang="en-US" sz="5400" dirty="0">
                <a:solidFill>
                  <a:srgbClr val="000000"/>
                </a:solidFill>
                <a:latin typeface="TimesNewRoman"/>
              </a:rPr>
              <a:t>Play </a:t>
            </a:r>
            <a:r>
              <a:rPr lang="en-US" sz="5400" dirty="0" smtClean="0">
                <a:solidFill>
                  <a:srgbClr val="000000"/>
                </a:solidFill>
                <a:latin typeface="TimesNewRoman"/>
              </a:rPr>
              <a:t>-Player</a:t>
            </a:r>
            <a:endParaRPr lang="en-US" sz="5400" dirty="0">
              <a:solidFill>
                <a:srgbClr val="000000"/>
              </a:solidFill>
              <a:latin typeface="TimesNewRoman"/>
            </a:endParaRPr>
          </a:p>
          <a:p>
            <a:r>
              <a:rPr lang="en-US" sz="5400" dirty="0">
                <a:solidFill>
                  <a:srgbClr val="000000"/>
                </a:solidFill>
                <a:latin typeface="TimesNewRoman"/>
              </a:rPr>
              <a:t>Cricket </a:t>
            </a:r>
            <a:r>
              <a:rPr lang="en-US" sz="5400" dirty="0" smtClean="0">
                <a:solidFill>
                  <a:srgbClr val="000000"/>
                </a:solidFill>
                <a:latin typeface="TimesNewRoman"/>
              </a:rPr>
              <a:t>- </a:t>
            </a:r>
            <a:r>
              <a:rPr lang="en-US" sz="5400" dirty="0">
                <a:solidFill>
                  <a:srgbClr val="000000"/>
                </a:solidFill>
                <a:latin typeface="TimesNewRoman"/>
              </a:rPr>
              <a:t>Cricketer</a:t>
            </a:r>
          </a:p>
          <a:p>
            <a:r>
              <a:rPr lang="en-US" sz="5400" dirty="0">
                <a:solidFill>
                  <a:srgbClr val="000000"/>
                </a:solidFill>
                <a:latin typeface="TimesNewRoman"/>
              </a:rPr>
              <a:t>Help </a:t>
            </a:r>
            <a:r>
              <a:rPr lang="en-US" sz="5400" dirty="0" smtClean="0">
                <a:solidFill>
                  <a:srgbClr val="000000"/>
                </a:solidFill>
                <a:latin typeface="TimesNewRoman"/>
              </a:rPr>
              <a:t>- Helper</a:t>
            </a:r>
            <a:endParaRPr lang="en-US" sz="5400" dirty="0">
              <a:solidFill>
                <a:srgbClr val="000000"/>
              </a:solidFill>
              <a:latin typeface="TimesNewRoman"/>
            </a:endParaRPr>
          </a:p>
          <a:p>
            <a:r>
              <a:rPr lang="en-US" sz="5400" dirty="0">
                <a:solidFill>
                  <a:srgbClr val="000000"/>
                </a:solidFill>
                <a:latin typeface="TimesNewRoman"/>
              </a:rPr>
              <a:t>Dance </a:t>
            </a:r>
            <a:r>
              <a:rPr lang="en-US" sz="5400" dirty="0" smtClean="0">
                <a:solidFill>
                  <a:srgbClr val="000000"/>
                </a:solidFill>
                <a:latin typeface="TimesNewRoman"/>
              </a:rPr>
              <a:t>- </a:t>
            </a:r>
            <a:r>
              <a:rPr lang="en-US" sz="5400" dirty="0">
                <a:solidFill>
                  <a:srgbClr val="000000"/>
                </a:solidFill>
                <a:latin typeface="TimesNewRoman"/>
              </a:rPr>
              <a:t>Dancer</a:t>
            </a:r>
          </a:p>
          <a:p>
            <a:r>
              <a:rPr lang="en-US" sz="5400" dirty="0">
                <a:solidFill>
                  <a:srgbClr val="000000"/>
                </a:solidFill>
                <a:latin typeface="TimesNewRoman"/>
              </a:rPr>
              <a:t>Sing </a:t>
            </a:r>
            <a:r>
              <a:rPr lang="en-US" sz="5400" dirty="0" smtClean="0">
                <a:solidFill>
                  <a:srgbClr val="000000"/>
                </a:solidFill>
                <a:latin typeface="TimesNewRoman"/>
              </a:rPr>
              <a:t>- </a:t>
            </a:r>
            <a:r>
              <a:rPr lang="en-US" sz="5400" dirty="0">
                <a:solidFill>
                  <a:srgbClr val="000000"/>
                </a:solidFill>
                <a:latin typeface="TimesNewRoman"/>
              </a:rPr>
              <a:t>Singer</a:t>
            </a:r>
          </a:p>
          <a:p>
            <a:r>
              <a:rPr lang="en-US" sz="5400" dirty="0">
                <a:solidFill>
                  <a:srgbClr val="000000"/>
                </a:solidFill>
                <a:latin typeface="TimesNewRoman"/>
              </a:rPr>
              <a:t>Teach </a:t>
            </a:r>
            <a:r>
              <a:rPr lang="en-US" sz="5400" dirty="0" smtClean="0">
                <a:solidFill>
                  <a:srgbClr val="000000"/>
                </a:solidFill>
                <a:latin typeface="TimesNewRoman"/>
              </a:rPr>
              <a:t>- </a:t>
            </a:r>
            <a:r>
              <a:rPr lang="en-US" sz="5400" dirty="0">
                <a:solidFill>
                  <a:srgbClr val="000000"/>
                </a:solidFill>
                <a:latin typeface="TimesNewRoman"/>
              </a:rPr>
              <a:t>Teacher</a:t>
            </a:r>
          </a:p>
          <a:p>
            <a:r>
              <a:rPr lang="en-US" sz="5400" dirty="0">
                <a:solidFill>
                  <a:srgbClr val="000000"/>
                </a:solidFill>
                <a:latin typeface="TimesNewRoman"/>
              </a:rPr>
              <a:t>Preach </a:t>
            </a:r>
            <a:r>
              <a:rPr lang="en-US" sz="5400" dirty="0" smtClean="0">
                <a:solidFill>
                  <a:srgbClr val="000000"/>
                </a:solidFill>
                <a:latin typeface="TimesNewRoman"/>
              </a:rPr>
              <a:t>- </a:t>
            </a:r>
            <a:r>
              <a:rPr lang="en-US" sz="5400" dirty="0">
                <a:solidFill>
                  <a:srgbClr val="000000"/>
                </a:solidFill>
                <a:latin typeface="TimesNewRoman"/>
              </a:rPr>
              <a:t>preacher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233481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972800" cy="12557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222222"/>
                </a:solidFill>
                <a:latin typeface="TimesNewRoman"/>
              </a:rPr>
              <a:t>Meaning: the action or process of</a:t>
            </a:r>
          </a:p>
          <a:p>
            <a:r>
              <a:rPr lang="en-US" sz="5400" dirty="0">
                <a:solidFill>
                  <a:srgbClr val="222222"/>
                </a:solidFill>
                <a:latin typeface="TimesNewRoman"/>
              </a:rPr>
              <a:t>Examples: celebration, opinion, decision, revision</a:t>
            </a:r>
          </a:p>
          <a:p>
            <a:r>
              <a:rPr lang="en-US" sz="5400" dirty="0">
                <a:solidFill>
                  <a:srgbClr val="222222"/>
                </a:solidFill>
                <a:latin typeface="Symbol" panose="05050102010706020507" pitchFamily="18" charset="2"/>
              </a:rPr>
              <a:t> </a:t>
            </a:r>
            <a:r>
              <a:rPr lang="en-US" sz="5400" b="1" dirty="0">
                <a:solidFill>
                  <a:srgbClr val="222222"/>
                </a:solidFill>
                <a:latin typeface="TimesNewRoman,Bold"/>
              </a:rPr>
              <a:t>-</a:t>
            </a:r>
            <a:r>
              <a:rPr lang="en-US" sz="5400" b="1" dirty="0" err="1">
                <a:solidFill>
                  <a:srgbClr val="222222"/>
                </a:solidFill>
                <a:latin typeface="TimesNewRoman,Bold"/>
              </a:rPr>
              <a:t>ity</a:t>
            </a:r>
            <a:endParaRPr lang="en-US" sz="5400" b="1" dirty="0">
              <a:solidFill>
                <a:srgbClr val="222222"/>
              </a:solidFill>
              <a:latin typeface="TimesNewRoman,Bold"/>
            </a:endParaRPr>
          </a:p>
          <a:p>
            <a:r>
              <a:rPr lang="en-US" sz="5400" dirty="0">
                <a:solidFill>
                  <a:srgbClr val="222222"/>
                </a:solidFill>
                <a:latin typeface="TimesNewRoman"/>
              </a:rPr>
              <a:t>Meaning: the state or condition of</a:t>
            </a:r>
          </a:p>
          <a:p>
            <a:r>
              <a:rPr lang="en-US" sz="5400" dirty="0">
                <a:solidFill>
                  <a:srgbClr val="222222"/>
                </a:solidFill>
                <a:latin typeface="TimesNewRoman"/>
              </a:rPr>
              <a:t>Examples: probability, equality, abnormality, </a:t>
            </a:r>
            <a:r>
              <a:rPr lang="en-US" sz="5400" dirty="0" smtClean="0">
                <a:solidFill>
                  <a:srgbClr val="222222"/>
                </a:solidFill>
                <a:latin typeface="TimesNewRoman"/>
              </a:rPr>
              <a:t>civility</a:t>
            </a:r>
          </a:p>
          <a:p>
            <a:r>
              <a:rPr lang="en-US" sz="5400" b="1" dirty="0" err="1"/>
              <a:t>ment</a:t>
            </a:r>
            <a:endParaRPr lang="en-US" sz="5400" dirty="0" smtClean="0">
              <a:solidFill>
                <a:srgbClr val="222222"/>
              </a:solidFill>
              <a:latin typeface="TimesNewRoman"/>
            </a:endParaRPr>
          </a:p>
          <a:p>
            <a:r>
              <a:rPr lang="en-US" sz="5400" dirty="0"/>
              <a:t>Move </a:t>
            </a:r>
            <a:r>
              <a:rPr lang="en-US" sz="5400" dirty="0" smtClean="0"/>
              <a:t>- </a:t>
            </a:r>
            <a:r>
              <a:rPr lang="en-US" sz="5400" dirty="0"/>
              <a:t>movement,</a:t>
            </a:r>
          </a:p>
          <a:p>
            <a:r>
              <a:rPr lang="en-US" sz="5400" dirty="0"/>
              <a:t>retire </a:t>
            </a:r>
            <a:r>
              <a:rPr lang="en-US" sz="5400" dirty="0" smtClean="0"/>
              <a:t>-retirement</a:t>
            </a:r>
            <a:endParaRPr lang="en-US" sz="5400" dirty="0"/>
          </a:p>
          <a:p>
            <a:r>
              <a:rPr lang="en-US" sz="5400" dirty="0"/>
              <a:t>improve </a:t>
            </a:r>
            <a:r>
              <a:rPr lang="en-US" sz="5400" dirty="0" smtClean="0"/>
              <a:t>-improvement</a:t>
            </a:r>
            <a:endParaRPr lang="en-US" sz="5400" dirty="0"/>
          </a:p>
          <a:p>
            <a:r>
              <a:rPr lang="en-US" sz="5400" dirty="0"/>
              <a:t>abandon </a:t>
            </a:r>
            <a:r>
              <a:rPr lang="en-US" sz="5400" dirty="0" smtClean="0"/>
              <a:t>-abandonment</a:t>
            </a:r>
            <a:r>
              <a:rPr lang="en-US" sz="5400" dirty="0"/>
              <a:t>,</a:t>
            </a:r>
          </a:p>
          <a:p>
            <a:r>
              <a:rPr lang="en-US" sz="5400" dirty="0"/>
              <a:t>Acknowledge </a:t>
            </a:r>
            <a:r>
              <a:rPr lang="en-US" sz="5400" dirty="0" smtClean="0"/>
              <a:t>-acknowledgement</a:t>
            </a:r>
            <a:endParaRPr lang="en-US" sz="5400" dirty="0"/>
          </a:p>
          <a:p>
            <a:r>
              <a:rPr lang="en-US" sz="5400" dirty="0"/>
              <a:t>establish </a:t>
            </a:r>
            <a:r>
              <a:rPr lang="en-US" sz="5400" dirty="0" smtClean="0"/>
              <a:t>-establishment</a:t>
            </a:r>
            <a:r>
              <a:rPr lang="en-US" sz="5400" dirty="0"/>
              <a:t>,</a:t>
            </a:r>
          </a:p>
          <a:p>
            <a:r>
              <a:rPr lang="en-US" sz="5400" dirty="0"/>
              <a:t>develop </a:t>
            </a:r>
            <a:r>
              <a:rPr lang="en-US" sz="5400" dirty="0" smtClean="0"/>
              <a:t>-development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077245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08381"/>
            <a:ext cx="10972800" cy="12649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>
                <a:solidFill>
                  <a:srgbClr val="222222"/>
                </a:solidFill>
                <a:latin typeface="TimesNewRoman"/>
              </a:rPr>
              <a:t>Examples: </a:t>
            </a:r>
            <a:r>
              <a:rPr lang="en-US" sz="4800" b="1" dirty="0">
                <a:solidFill>
                  <a:srgbClr val="222222"/>
                </a:solidFill>
                <a:latin typeface="TimesNewRoman,Bold"/>
              </a:rPr>
              <a:t>-ness</a:t>
            </a:r>
          </a:p>
          <a:p>
            <a:r>
              <a:rPr lang="en-US" sz="4800" dirty="0">
                <a:solidFill>
                  <a:srgbClr val="222222"/>
                </a:solidFill>
                <a:latin typeface="TimesNewRoman"/>
              </a:rPr>
              <a:t>Meaning: a state or quality</a:t>
            </a:r>
          </a:p>
          <a:p>
            <a:r>
              <a:rPr lang="en-US" sz="4800" dirty="0">
                <a:solidFill>
                  <a:srgbClr val="222222"/>
                </a:solidFill>
                <a:latin typeface="TimesNewRoman"/>
              </a:rPr>
              <a:t>Examples: fondness, awareness, kindness, darkness</a:t>
            </a:r>
          </a:p>
          <a:p>
            <a:r>
              <a:rPr lang="en-US" sz="4800" dirty="0">
                <a:solidFill>
                  <a:srgbClr val="222222"/>
                </a:solidFill>
                <a:latin typeface="Symbol" panose="05050102010706020507" pitchFamily="18" charset="2"/>
              </a:rPr>
              <a:t> </a:t>
            </a:r>
            <a:r>
              <a:rPr lang="en-US" sz="4800" b="1" dirty="0">
                <a:solidFill>
                  <a:srgbClr val="222222"/>
                </a:solidFill>
                <a:latin typeface="TimesNewRoman,Bold"/>
              </a:rPr>
              <a:t>-or</a:t>
            </a:r>
          </a:p>
          <a:p>
            <a:r>
              <a:rPr lang="en-US" sz="4800" dirty="0">
                <a:solidFill>
                  <a:srgbClr val="222222"/>
                </a:solidFill>
                <a:latin typeface="TimesNewRoman"/>
              </a:rPr>
              <a:t>Meaning: a person who is something</a:t>
            </a:r>
          </a:p>
          <a:p>
            <a:r>
              <a:rPr lang="en-US" sz="4800" dirty="0">
                <a:solidFill>
                  <a:srgbClr val="222222"/>
                </a:solidFill>
                <a:latin typeface="TimesNewRoman"/>
              </a:rPr>
              <a:t>Examples: distributor, investigator, translator, conductor</a:t>
            </a:r>
          </a:p>
          <a:p>
            <a:r>
              <a:rPr lang="en-US" sz="4800" dirty="0">
                <a:solidFill>
                  <a:srgbClr val="222222"/>
                </a:solidFill>
                <a:latin typeface="Symbol" panose="05050102010706020507" pitchFamily="18" charset="2"/>
              </a:rPr>
              <a:t> </a:t>
            </a:r>
            <a:r>
              <a:rPr lang="en-US" sz="4800" b="1" dirty="0">
                <a:solidFill>
                  <a:srgbClr val="222222"/>
                </a:solidFill>
                <a:latin typeface="TimesNewRoman,Bold"/>
              </a:rPr>
              <a:t>-</a:t>
            </a:r>
            <a:r>
              <a:rPr lang="en-US" sz="4800" b="1" dirty="0" err="1">
                <a:solidFill>
                  <a:srgbClr val="222222"/>
                </a:solidFill>
                <a:latin typeface="TimesNewRoman,Bold"/>
              </a:rPr>
              <a:t>sion</a:t>
            </a:r>
            <a:endParaRPr lang="en-US" sz="4800" b="1" dirty="0">
              <a:solidFill>
                <a:srgbClr val="222222"/>
              </a:solidFill>
              <a:latin typeface="TimesNewRoman,Bold"/>
            </a:endParaRPr>
          </a:p>
          <a:p>
            <a:r>
              <a:rPr lang="fr-FR" sz="4800" dirty="0" smtClean="0">
                <a:solidFill>
                  <a:srgbClr val="222222"/>
                </a:solidFill>
                <a:latin typeface="TimesNewRoman"/>
              </a:rPr>
              <a:t>Exemples: dépression, </a:t>
            </a:r>
            <a:r>
              <a:rPr lang="fr-FR" sz="4800" dirty="0">
                <a:solidFill>
                  <a:srgbClr val="222222"/>
                </a:solidFill>
                <a:latin typeface="TimesNewRoman"/>
              </a:rPr>
              <a:t>confusion, tension, compulsion</a:t>
            </a:r>
          </a:p>
          <a:p>
            <a:r>
              <a:rPr lang="en-US" sz="4800" dirty="0">
                <a:solidFill>
                  <a:srgbClr val="222222"/>
                </a:solidFill>
                <a:latin typeface="Symbol" panose="05050102010706020507" pitchFamily="18" charset="2"/>
              </a:rPr>
              <a:t> </a:t>
            </a:r>
            <a:r>
              <a:rPr lang="en-US" sz="4800" b="1" dirty="0">
                <a:solidFill>
                  <a:srgbClr val="222222"/>
                </a:solidFill>
                <a:latin typeface="TimesNewRoman,Bold"/>
              </a:rPr>
              <a:t>-ship</a:t>
            </a:r>
          </a:p>
          <a:p>
            <a:r>
              <a:rPr lang="en-US" sz="4800" dirty="0" smtClean="0">
                <a:solidFill>
                  <a:srgbClr val="222222"/>
                </a:solidFill>
                <a:latin typeface="TimesNewRoman"/>
              </a:rPr>
              <a:t>Examples</a:t>
            </a:r>
            <a:r>
              <a:rPr lang="en-US" sz="4800" dirty="0">
                <a:solidFill>
                  <a:srgbClr val="222222"/>
                </a:solidFill>
                <a:latin typeface="TimesNewRoman"/>
              </a:rPr>
              <a:t>: worship, ownership, courtship, internship</a:t>
            </a:r>
          </a:p>
          <a:p>
            <a:r>
              <a:rPr lang="en-US" sz="4800" dirty="0">
                <a:solidFill>
                  <a:srgbClr val="222222"/>
                </a:solidFill>
                <a:latin typeface="Symbol" panose="05050102010706020507" pitchFamily="18" charset="2"/>
              </a:rPr>
              <a:t> </a:t>
            </a:r>
            <a:r>
              <a:rPr lang="en-US" sz="4800" b="1" dirty="0">
                <a:solidFill>
                  <a:srgbClr val="222222"/>
                </a:solidFill>
                <a:latin typeface="TimesNewRoman,Bold"/>
              </a:rPr>
              <a:t>-</a:t>
            </a:r>
            <a:r>
              <a:rPr lang="en-US" sz="4800" b="1" dirty="0" err="1">
                <a:solidFill>
                  <a:srgbClr val="222222"/>
                </a:solidFill>
                <a:latin typeface="TimesNewRoman,Bold"/>
              </a:rPr>
              <a:t>th</a:t>
            </a:r>
            <a:endParaRPr lang="en-US" sz="4800" b="1" dirty="0">
              <a:solidFill>
                <a:srgbClr val="222222"/>
              </a:solidFill>
              <a:latin typeface="TimesNewRoman,Bold"/>
            </a:endParaRPr>
          </a:p>
          <a:p>
            <a:r>
              <a:rPr lang="en-US" sz="4800" dirty="0" smtClean="0">
                <a:solidFill>
                  <a:srgbClr val="222222"/>
                </a:solidFill>
                <a:latin typeface="TimesNewRoman"/>
              </a:rPr>
              <a:t>Examples</a:t>
            </a:r>
            <a:r>
              <a:rPr lang="en-US" sz="4800" dirty="0">
                <a:solidFill>
                  <a:srgbClr val="222222"/>
                </a:solidFill>
                <a:latin typeface="TimesNewRoman"/>
              </a:rPr>
              <a:t>: strength, labyrinth, depth, warmth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112950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972800" cy="1505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rgbClr val="222222"/>
                </a:solidFill>
                <a:latin typeface="TimesNewRoman,Bold"/>
              </a:rPr>
              <a:t>Adjective Suffixes</a:t>
            </a:r>
          </a:p>
          <a:p>
            <a:r>
              <a:rPr lang="en-US" sz="5400" dirty="0">
                <a:solidFill>
                  <a:srgbClr val="222222"/>
                </a:solidFill>
                <a:latin typeface="Symbol" panose="05050102010706020507" pitchFamily="18" charset="2"/>
              </a:rPr>
              <a:t> </a:t>
            </a:r>
            <a:r>
              <a:rPr lang="en-US" sz="5400" b="1" dirty="0">
                <a:solidFill>
                  <a:srgbClr val="222222"/>
                </a:solidFill>
                <a:latin typeface="TimesNewRoman,Bold"/>
              </a:rPr>
              <a:t>-able, -</a:t>
            </a:r>
            <a:r>
              <a:rPr lang="en-US" sz="5400" b="1" dirty="0" err="1">
                <a:solidFill>
                  <a:srgbClr val="222222"/>
                </a:solidFill>
                <a:latin typeface="TimesNewRoman,Bold"/>
              </a:rPr>
              <a:t>ible</a:t>
            </a:r>
            <a:endParaRPr lang="en-US" sz="5400" b="1" dirty="0">
              <a:solidFill>
                <a:srgbClr val="222222"/>
              </a:solidFill>
              <a:latin typeface="TimesNewRoman,Bold"/>
            </a:endParaRPr>
          </a:p>
          <a:p>
            <a:r>
              <a:rPr lang="en-US" sz="5400" dirty="0">
                <a:solidFill>
                  <a:srgbClr val="222222"/>
                </a:solidFill>
                <a:latin typeface="TimesNewRoman"/>
              </a:rPr>
              <a:t>Meaning: capable of being</a:t>
            </a:r>
          </a:p>
          <a:p>
            <a:r>
              <a:rPr lang="en-US" sz="5400" dirty="0">
                <a:solidFill>
                  <a:srgbClr val="222222"/>
                </a:solidFill>
                <a:latin typeface="TimesNewRoman"/>
              </a:rPr>
              <a:t>Examples: preventable, adaptable, predictable, credible</a:t>
            </a:r>
          </a:p>
          <a:p>
            <a:r>
              <a:rPr lang="en-US" sz="5400" dirty="0">
                <a:solidFill>
                  <a:srgbClr val="222222"/>
                </a:solidFill>
                <a:latin typeface="Symbol" panose="05050102010706020507" pitchFamily="18" charset="2"/>
              </a:rPr>
              <a:t> </a:t>
            </a:r>
            <a:r>
              <a:rPr lang="en-US" sz="5400" b="1" dirty="0">
                <a:solidFill>
                  <a:srgbClr val="222222"/>
                </a:solidFill>
                <a:latin typeface="TimesNewRoman,Bold"/>
              </a:rPr>
              <a:t>-al</a:t>
            </a:r>
          </a:p>
          <a:p>
            <a:r>
              <a:rPr lang="en-US" sz="5400" dirty="0">
                <a:solidFill>
                  <a:srgbClr val="222222"/>
                </a:solidFill>
                <a:latin typeface="TimesNewRoman"/>
              </a:rPr>
              <a:t>Meaning: pertaining to</a:t>
            </a:r>
          </a:p>
          <a:p>
            <a:r>
              <a:rPr lang="en-US" sz="5400" dirty="0">
                <a:solidFill>
                  <a:srgbClr val="222222"/>
                </a:solidFill>
                <a:latin typeface="TimesNewRoman"/>
              </a:rPr>
              <a:t>Examples: theatrical, natural, criminal, seasonal</a:t>
            </a:r>
          </a:p>
          <a:p>
            <a:r>
              <a:rPr lang="en-US" sz="5400" dirty="0">
                <a:solidFill>
                  <a:srgbClr val="222222"/>
                </a:solidFill>
                <a:latin typeface="Symbol" panose="05050102010706020507" pitchFamily="18" charset="2"/>
              </a:rPr>
              <a:t> </a:t>
            </a:r>
            <a:r>
              <a:rPr lang="en-US" sz="5400" b="1" dirty="0">
                <a:solidFill>
                  <a:srgbClr val="222222"/>
                </a:solidFill>
                <a:latin typeface="TimesNewRoman,Bold"/>
              </a:rPr>
              <a:t>-ant</a:t>
            </a:r>
          </a:p>
          <a:p>
            <a:r>
              <a:rPr lang="en-US" sz="5400" dirty="0">
                <a:solidFill>
                  <a:srgbClr val="222222"/>
                </a:solidFill>
                <a:latin typeface="TimesNewRoman"/>
              </a:rPr>
              <a:t>Meaning: inclined to or tending to</a:t>
            </a:r>
          </a:p>
          <a:p>
            <a:r>
              <a:rPr lang="fr-FR" sz="5400" dirty="0" err="1">
                <a:solidFill>
                  <a:srgbClr val="222222"/>
                </a:solidFill>
                <a:latin typeface="TimesNewRoman"/>
              </a:rPr>
              <a:t>Examples</a:t>
            </a:r>
            <a:r>
              <a:rPr lang="fr-FR" sz="5400" dirty="0">
                <a:solidFill>
                  <a:srgbClr val="222222"/>
                </a:solidFill>
                <a:latin typeface="TimesNewRoman"/>
              </a:rPr>
              <a:t>: vigilant, </a:t>
            </a:r>
            <a:r>
              <a:rPr lang="fr-FR" sz="5400" dirty="0" err="1">
                <a:solidFill>
                  <a:srgbClr val="222222"/>
                </a:solidFill>
                <a:latin typeface="TimesNewRoman"/>
              </a:rPr>
              <a:t>defiant</a:t>
            </a:r>
            <a:r>
              <a:rPr lang="fr-FR" sz="5400" dirty="0">
                <a:solidFill>
                  <a:srgbClr val="222222"/>
                </a:solidFill>
                <a:latin typeface="TimesNewRoman"/>
              </a:rPr>
              <a:t>, </a:t>
            </a:r>
            <a:r>
              <a:rPr lang="fr-FR" sz="5400" dirty="0" err="1">
                <a:solidFill>
                  <a:srgbClr val="222222"/>
                </a:solidFill>
                <a:latin typeface="TimesNewRoman"/>
              </a:rPr>
              <a:t>brilliant</a:t>
            </a:r>
            <a:r>
              <a:rPr lang="fr-FR" sz="5400" dirty="0">
                <a:solidFill>
                  <a:srgbClr val="222222"/>
                </a:solidFill>
                <a:latin typeface="TimesNewRoman"/>
              </a:rPr>
              <a:t>, reliant</a:t>
            </a:r>
          </a:p>
          <a:p>
            <a:r>
              <a:rPr lang="en-US" sz="5400" dirty="0">
                <a:solidFill>
                  <a:srgbClr val="222222"/>
                </a:solidFill>
                <a:latin typeface="Symbol" panose="05050102010706020507" pitchFamily="18" charset="2"/>
              </a:rPr>
              <a:t> </a:t>
            </a:r>
            <a:r>
              <a:rPr lang="en-US" sz="5400" b="1" dirty="0">
                <a:solidFill>
                  <a:srgbClr val="222222"/>
                </a:solidFill>
                <a:latin typeface="TimesNewRoman,Bold"/>
              </a:rPr>
              <a:t>-</a:t>
            </a:r>
            <a:r>
              <a:rPr lang="en-US" sz="5400" b="1" dirty="0" err="1">
                <a:solidFill>
                  <a:srgbClr val="222222"/>
                </a:solidFill>
                <a:latin typeface="TimesNewRoman,Bold"/>
              </a:rPr>
              <a:t>ary</a:t>
            </a:r>
            <a:endParaRPr lang="en-US" sz="5400" b="1" dirty="0">
              <a:solidFill>
                <a:srgbClr val="222222"/>
              </a:solidFill>
              <a:latin typeface="TimesNewRoman,Bold"/>
            </a:endParaRPr>
          </a:p>
          <a:p>
            <a:r>
              <a:rPr lang="en-US" sz="5400" dirty="0">
                <a:solidFill>
                  <a:srgbClr val="222222"/>
                </a:solidFill>
                <a:latin typeface="TimesNewRoman"/>
              </a:rPr>
              <a:t>Meaning: of or relating to</a:t>
            </a:r>
          </a:p>
          <a:p>
            <a:r>
              <a:rPr lang="en-US" sz="5400" dirty="0">
                <a:solidFill>
                  <a:srgbClr val="222222"/>
                </a:solidFill>
                <a:latin typeface="TimesNewRoman"/>
              </a:rPr>
              <a:t>Examples: budgetary, planetary, military, honorary</a:t>
            </a:r>
          </a:p>
          <a:p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4870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972800" cy="13388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>
                <a:solidFill>
                  <a:srgbClr val="222222"/>
                </a:solidFill>
                <a:latin typeface="Symbol" panose="05050102010706020507" pitchFamily="18" charset="2"/>
              </a:rPr>
              <a:t> </a:t>
            </a:r>
            <a:r>
              <a:rPr lang="en-US" sz="4800" b="1" dirty="0">
                <a:solidFill>
                  <a:srgbClr val="222222"/>
                </a:solidFill>
                <a:latin typeface="TimesNewRoman,Bold"/>
              </a:rPr>
              <a:t>-</a:t>
            </a:r>
            <a:r>
              <a:rPr lang="en-US" sz="4800" b="1" dirty="0" err="1">
                <a:solidFill>
                  <a:srgbClr val="222222"/>
                </a:solidFill>
                <a:latin typeface="TimesNewRoman,Bold"/>
              </a:rPr>
              <a:t>ful</a:t>
            </a:r>
            <a:endParaRPr lang="en-US" sz="4800" b="1" dirty="0">
              <a:solidFill>
                <a:srgbClr val="222222"/>
              </a:solidFill>
              <a:latin typeface="TimesNewRoman,Bold"/>
            </a:endParaRPr>
          </a:p>
          <a:p>
            <a:r>
              <a:rPr lang="en-US" sz="4800" dirty="0" smtClean="0">
                <a:solidFill>
                  <a:srgbClr val="222222"/>
                </a:solidFill>
                <a:latin typeface="TimesNewRoman"/>
              </a:rPr>
              <a:t>Examples</a:t>
            </a:r>
            <a:r>
              <a:rPr lang="en-US" sz="4800" dirty="0">
                <a:solidFill>
                  <a:srgbClr val="222222"/>
                </a:solidFill>
                <a:latin typeface="TimesNewRoman"/>
              </a:rPr>
              <a:t>: grateful, beautiful, wonderful, fanciful</a:t>
            </a:r>
          </a:p>
          <a:p>
            <a:r>
              <a:rPr lang="en-US" sz="4800" dirty="0">
                <a:solidFill>
                  <a:srgbClr val="222222"/>
                </a:solidFill>
                <a:latin typeface="Symbol" panose="05050102010706020507" pitchFamily="18" charset="2"/>
              </a:rPr>
              <a:t> </a:t>
            </a:r>
            <a:r>
              <a:rPr lang="en-US" sz="4800" b="1" dirty="0">
                <a:solidFill>
                  <a:srgbClr val="222222"/>
                </a:solidFill>
                <a:latin typeface="TimesNewRoman,Bold"/>
              </a:rPr>
              <a:t>-</a:t>
            </a:r>
            <a:r>
              <a:rPr lang="en-US" sz="4800" b="1" dirty="0" err="1">
                <a:solidFill>
                  <a:srgbClr val="222222"/>
                </a:solidFill>
                <a:latin typeface="TimesNewRoman,Bold"/>
              </a:rPr>
              <a:t>ic</a:t>
            </a:r>
            <a:endParaRPr lang="en-US" sz="4800" b="1" dirty="0">
              <a:solidFill>
                <a:srgbClr val="222222"/>
              </a:solidFill>
              <a:latin typeface="TimesNewRoman,Bold"/>
            </a:endParaRPr>
          </a:p>
          <a:p>
            <a:r>
              <a:rPr lang="en-US" sz="4800" dirty="0" smtClean="0">
                <a:solidFill>
                  <a:srgbClr val="222222"/>
                </a:solidFill>
                <a:latin typeface="TimesNewRoman"/>
              </a:rPr>
              <a:t>Examples</a:t>
            </a:r>
            <a:r>
              <a:rPr lang="en-US" sz="4800" dirty="0">
                <a:solidFill>
                  <a:srgbClr val="222222"/>
                </a:solidFill>
                <a:latin typeface="TimesNewRoman"/>
              </a:rPr>
              <a:t>: iconic, organic, heroic, poetic</a:t>
            </a:r>
          </a:p>
          <a:p>
            <a:r>
              <a:rPr lang="en-US" sz="4800" dirty="0">
                <a:solidFill>
                  <a:srgbClr val="222222"/>
                </a:solidFill>
                <a:latin typeface="Symbol" panose="05050102010706020507" pitchFamily="18" charset="2"/>
              </a:rPr>
              <a:t> </a:t>
            </a:r>
            <a:r>
              <a:rPr lang="en-US" sz="4800" b="1" dirty="0">
                <a:solidFill>
                  <a:srgbClr val="222222"/>
                </a:solidFill>
                <a:latin typeface="TimesNewRoman,Bold"/>
              </a:rPr>
              <a:t>-</a:t>
            </a:r>
            <a:r>
              <a:rPr lang="en-US" sz="4800" b="1" dirty="0" err="1">
                <a:solidFill>
                  <a:srgbClr val="222222"/>
                </a:solidFill>
                <a:latin typeface="TimesNewRoman,Bold"/>
              </a:rPr>
              <a:t>ious</a:t>
            </a:r>
            <a:r>
              <a:rPr lang="en-US" sz="4800" b="1" dirty="0">
                <a:solidFill>
                  <a:srgbClr val="222222"/>
                </a:solidFill>
                <a:latin typeface="TimesNewRoman,Bold"/>
              </a:rPr>
              <a:t>, -</a:t>
            </a:r>
            <a:r>
              <a:rPr lang="en-US" sz="4800" b="1" dirty="0" err="1">
                <a:solidFill>
                  <a:srgbClr val="222222"/>
                </a:solidFill>
                <a:latin typeface="TimesNewRoman,Bold"/>
              </a:rPr>
              <a:t>ous</a:t>
            </a:r>
            <a:endParaRPr lang="en-US" sz="4800" b="1" dirty="0">
              <a:solidFill>
                <a:srgbClr val="222222"/>
              </a:solidFill>
              <a:latin typeface="TimesNewRoman,Bold"/>
            </a:endParaRPr>
          </a:p>
          <a:p>
            <a:r>
              <a:rPr lang="en-US" sz="4800" dirty="0" smtClean="0">
                <a:solidFill>
                  <a:srgbClr val="222222"/>
                </a:solidFill>
                <a:latin typeface="TimesNewRoman"/>
              </a:rPr>
              <a:t>Examples</a:t>
            </a:r>
            <a:r>
              <a:rPr lang="en-US" sz="4800" dirty="0">
                <a:solidFill>
                  <a:srgbClr val="222222"/>
                </a:solidFill>
                <a:latin typeface="TimesNewRoman"/>
              </a:rPr>
              <a:t>: gracious, cautious, humorous, fabulous</a:t>
            </a:r>
          </a:p>
          <a:p>
            <a:r>
              <a:rPr lang="en-US" sz="4800" dirty="0">
                <a:solidFill>
                  <a:srgbClr val="222222"/>
                </a:solidFill>
                <a:latin typeface="Symbol" panose="05050102010706020507" pitchFamily="18" charset="2"/>
              </a:rPr>
              <a:t> </a:t>
            </a:r>
            <a:r>
              <a:rPr lang="en-US" sz="4800" b="1" dirty="0">
                <a:solidFill>
                  <a:srgbClr val="222222"/>
                </a:solidFill>
                <a:latin typeface="TimesNewRoman,Bold"/>
              </a:rPr>
              <a:t>-</a:t>
            </a:r>
            <a:r>
              <a:rPr lang="en-US" sz="4800" b="1" dirty="0" err="1">
                <a:solidFill>
                  <a:srgbClr val="222222"/>
                </a:solidFill>
                <a:latin typeface="TimesNewRoman,Bold"/>
              </a:rPr>
              <a:t>ive</a:t>
            </a:r>
            <a:endParaRPr lang="en-US" sz="4800" b="1" dirty="0">
              <a:solidFill>
                <a:srgbClr val="222222"/>
              </a:solidFill>
              <a:latin typeface="TimesNewRoman,Bold"/>
            </a:endParaRPr>
          </a:p>
          <a:p>
            <a:r>
              <a:rPr lang="en-US" sz="4800" dirty="0" smtClean="0">
                <a:solidFill>
                  <a:srgbClr val="222222"/>
                </a:solidFill>
                <a:latin typeface="TimesNewRoman"/>
              </a:rPr>
              <a:t>Examples</a:t>
            </a:r>
            <a:r>
              <a:rPr lang="en-US" sz="4800" dirty="0">
                <a:solidFill>
                  <a:srgbClr val="222222"/>
                </a:solidFill>
                <a:latin typeface="TimesNewRoman"/>
              </a:rPr>
              <a:t>: creative, expensive, expressive, pensive</a:t>
            </a:r>
          </a:p>
          <a:p>
            <a:r>
              <a:rPr lang="en-US" sz="4800" dirty="0">
                <a:solidFill>
                  <a:srgbClr val="222222"/>
                </a:solidFill>
                <a:latin typeface="Symbol" panose="05050102010706020507" pitchFamily="18" charset="2"/>
              </a:rPr>
              <a:t> </a:t>
            </a:r>
            <a:r>
              <a:rPr lang="en-US" sz="4800" b="1" dirty="0">
                <a:solidFill>
                  <a:srgbClr val="222222"/>
                </a:solidFill>
                <a:latin typeface="TimesNewRoman,Bold"/>
              </a:rPr>
              <a:t>-less</a:t>
            </a:r>
          </a:p>
          <a:p>
            <a:r>
              <a:rPr lang="en-US" sz="4800" dirty="0">
                <a:solidFill>
                  <a:srgbClr val="222222"/>
                </a:solidFill>
                <a:latin typeface="TimesNewRoman"/>
              </a:rPr>
              <a:t>Meaning: without something</a:t>
            </a:r>
          </a:p>
          <a:p>
            <a:r>
              <a:rPr lang="en-US" sz="4800" dirty="0">
                <a:solidFill>
                  <a:srgbClr val="222222"/>
                </a:solidFill>
                <a:latin typeface="TimesNewRoman"/>
              </a:rPr>
              <a:t>Examples: hopeless, faultless, fearless, restless</a:t>
            </a:r>
          </a:p>
          <a:p>
            <a:r>
              <a:rPr lang="en-US" sz="4800" dirty="0">
                <a:solidFill>
                  <a:srgbClr val="222222"/>
                </a:solidFill>
                <a:latin typeface="Symbol" panose="05050102010706020507" pitchFamily="18" charset="2"/>
              </a:rPr>
              <a:t> </a:t>
            </a:r>
            <a:r>
              <a:rPr lang="en-US" sz="4800" b="1" dirty="0">
                <a:solidFill>
                  <a:srgbClr val="222222"/>
                </a:solidFill>
                <a:latin typeface="TimesNewRoman,Bold"/>
              </a:rPr>
              <a:t>-y</a:t>
            </a:r>
          </a:p>
          <a:p>
            <a:r>
              <a:rPr lang="en-US" sz="4800" dirty="0" smtClean="0">
                <a:solidFill>
                  <a:srgbClr val="222222"/>
                </a:solidFill>
                <a:latin typeface="TimesNewRoman"/>
              </a:rPr>
              <a:t>Examples</a:t>
            </a:r>
            <a:r>
              <a:rPr lang="en-US" sz="4800" dirty="0">
                <a:solidFill>
                  <a:srgbClr val="222222"/>
                </a:solidFill>
                <a:latin typeface="TimesNewRoman"/>
              </a:rPr>
              <a:t>: brainy, fruity, tasty, grouchy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593883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972800" cy="141269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>
                <a:solidFill>
                  <a:srgbClr val="222222"/>
                </a:solidFill>
                <a:latin typeface="TimesNewRoman"/>
              </a:rPr>
              <a:t>Verb Suffixes</a:t>
            </a:r>
          </a:p>
          <a:p>
            <a:r>
              <a:rPr lang="en-US" sz="4800" dirty="0">
                <a:solidFill>
                  <a:srgbClr val="222222"/>
                </a:solidFill>
                <a:latin typeface="Symbol" panose="05050102010706020507" pitchFamily="18" charset="2"/>
              </a:rPr>
              <a:t> </a:t>
            </a:r>
            <a:r>
              <a:rPr lang="en-US" sz="4800" b="1" dirty="0">
                <a:solidFill>
                  <a:srgbClr val="222222"/>
                </a:solidFill>
                <a:latin typeface="TimesNewRoman,Bold"/>
              </a:rPr>
              <a:t>-</a:t>
            </a:r>
            <a:r>
              <a:rPr lang="en-US" sz="4800" b="1" dirty="0" err="1">
                <a:solidFill>
                  <a:srgbClr val="222222"/>
                </a:solidFill>
                <a:latin typeface="TimesNewRoman,Bold"/>
              </a:rPr>
              <a:t>ed</a:t>
            </a:r>
            <a:endParaRPr lang="en-US" sz="4800" b="1" dirty="0">
              <a:solidFill>
                <a:srgbClr val="222222"/>
              </a:solidFill>
              <a:latin typeface="TimesNewRoman,Bold"/>
            </a:endParaRPr>
          </a:p>
          <a:p>
            <a:r>
              <a:rPr lang="en-US" sz="4800" dirty="0" smtClean="0">
                <a:solidFill>
                  <a:srgbClr val="222222"/>
                </a:solidFill>
                <a:latin typeface="TimesNewRoman"/>
              </a:rPr>
              <a:t>Examples</a:t>
            </a:r>
            <a:r>
              <a:rPr lang="en-US" sz="4800" dirty="0">
                <a:solidFill>
                  <a:srgbClr val="222222"/>
                </a:solidFill>
                <a:latin typeface="TimesNewRoman"/>
              </a:rPr>
              <a:t>: laughed, climbed, called, missed</a:t>
            </a:r>
          </a:p>
          <a:p>
            <a:r>
              <a:rPr lang="en-US" sz="4800" dirty="0">
                <a:solidFill>
                  <a:srgbClr val="222222"/>
                </a:solidFill>
                <a:latin typeface="Symbol" panose="05050102010706020507" pitchFamily="18" charset="2"/>
              </a:rPr>
              <a:t> </a:t>
            </a:r>
            <a:r>
              <a:rPr lang="en-US" sz="4800" b="1" dirty="0">
                <a:solidFill>
                  <a:srgbClr val="222222"/>
                </a:solidFill>
                <a:latin typeface="TimesNewRoman,Bold"/>
              </a:rPr>
              <a:t>-</a:t>
            </a:r>
            <a:r>
              <a:rPr lang="en-US" sz="4800" b="1" dirty="0" err="1">
                <a:solidFill>
                  <a:srgbClr val="222222"/>
                </a:solidFill>
                <a:latin typeface="TimesNewRoman,Bold"/>
              </a:rPr>
              <a:t>en</a:t>
            </a:r>
            <a:endParaRPr lang="en-US" sz="4800" b="1" dirty="0">
              <a:solidFill>
                <a:srgbClr val="222222"/>
              </a:solidFill>
              <a:latin typeface="TimesNewRoman,Bold"/>
            </a:endParaRPr>
          </a:p>
          <a:p>
            <a:r>
              <a:rPr lang="en-US" sz="4800" dirty="0" smtClean="0">
                <a:solidFill>
                  <a:srgbClr val="222222"/>
                </a:solidFill>
                <a:latin typeface="TimesNewRoman"/>
              </a:rPr>
              <a:t>Examples</a:t>
            </a:r>
            <a:r>
              <a:rPr lang="en-US" sz="4800" dirty="0">
                <a:solidFill>
                  <a:srgbClr val="222222"/>
                </a:solidFill>
                <a:latin typeface="TimesNewRoman"/>
              </a:rPr>
              <a:t>: soften, fasten, lengthen, strengthen, widen, blacken</a:t>
            </a:r>
          </a:p>
          <a:p>
            <a:r>
              <a:rPr lang="en-US" sz="4800" dirty="0">
                <a:solidFill>
                  <a:srgbClr val="222222"/>
                </a:solidFill>
                <a:latin typeface="Symbol" panose="05050102010706020507" pitchFamily="18" charset="2"/>
              </a:rPr>
              <a:t> </a:t>
            </a:r>
            <a:r>
              <a:rPr lang="en-US" sz="4800" b="1" dirty="0">
                <a:solidFill>
                  <a:srgbClr val="222222"/>
                </a:solidFill>
                <a:latin typeface="TimesNewRoman,Bold"/>
              </a:rPr>
              <a:t>-</a:t>
            </a:r>
            <a:r>
              <a:rPr lang="en-US" sz="4800" b="1" dirty="0" err="1">
                <a:solidFill>
                  <a:srgbClr val="222222"/>
                </a:solidFill>
                <a:latin typeface="TimesNewRoman,Bold"/>
              </a:rPr>
              <a:t>er</a:t>
            </a:r>
            <a:endParaRPr lang="en-US" sz="4800" b="1" dirty="0">
              <a:solidFill>
                <a:srgbClr val="222222"/>
              </a:solidFill>
              <a:latin typeface="TimesNewRoman,Bold"/>
            </a:endParaRPr>
          </a:p>
          <a:p>
            <a:r>
              <a:rPr lang="en-US" sz="4800" dirty="0" smtClean="0">
                <a:solidFill>
                  <a:srgbClr val="222222"/>
                </a:solidFill>
                <a:latin typeface="TimesNewRoman"/>
              </a:rPr>
              <a:t>Examples</a:t>
            </a:r>
            <a:r>
              <a:rPr lang="en-US" sz="4800" dirty="0">
                <a:solidFill>
                  <a:srgbClr val="222222"/>
                </a:solidFill>
                <a:latin typeface="TimesNewRoman"/>
              </a:rPr>
              <a:t>: faster, bigger, fuller, longer</a:t>
            </a:r>
          </a:p>
          <a:p>
            <a:r>
              <a:rPr lang="en-US" sz="4800" dirty="0">
                <a:solidFill>
                  <a:srgbClr val="222222"/>
                </a:solidFill>
                <a:latin typeface="Symbol" panose="05050102010706020507" pitchFamily="18" charset="2"/>
              </a:rPr>
              <a:t> </a:t>
            </a:r>
            <a:r>
              <a:rPr lang="en-US" sz="4800" b="1" dirty="0">
                <a:solidFill>
                  <a:srgbClr val="222222"/>
                </a:solidFill>
                <a:latin typeface="TimesNewRoman,Bold"/>
              </a:rPr>
              <a:t>-</a:t>
            </a:r>
            <a:r>
              <a:rPr lang="en-US" sz="4800" b="1" dirty="0" err="1">
                <a:solidFill>
                  <a:srgbClr val="222222"/>
                </a:solidFill>
                <a:latin typeface="TimesNewRoman,Bold"/>
              </a:rPr>
              <a:t>ing</a:t>
            </a:r>
            <a:endParaRPr lang="en-US" sz="4800" b="1" dirty="0">
              <a:solidFill>
                <a:srgbClr val="222222"/>
              </a:solidFill>
              <a:latin typeface="TimesNewRoman,Bold"/>
            </a:endParaRPr>
          </a:p>
          <a:p>
            <a:r>
              <a:rPr lang="en-US" sz="4800" dirty="0" smtClean="0">
                <a:solidFill>
                  <a:srgbClr val="222222"/>
                </a:solidFill>
                <a:latin typeface="TimesNewRoman"/>
              </a:rPr>
              <a:t>Examples</a:t>
            </a:r>
            <a:r>
              <a:rPr lang="en-US" sz="4800" dirty="0">
                <a:solidFill>
                  <a:srgbClr val="222222"/>
                </a:solidFill>
                <a:latin typeface="TimesNewRoman"/>
              </a:rPr>
              <a:t>: laughing, swimming, driving, writing</a:t>
            </a:r>
          </a:p>
          <a:p>
            <a:r>
              <a:rPr lang="en-US" sz="4800" dirty="0">
                <a:solidFill>
                  <a:srgbClr val="222222"/>
                </a:solidFill>
                <a:latin typeface="Symbol" panose="05050102010706020507" pitchFamily="18" charset="2"/>
              </a:rPr>
              <a:t> </a:t>
            </a:r>
            <a:r>
              <a:rPr lang="en-US" sz="4800" b="1" dirty="0">
                <a:solidFill>
                  <a:srgbClr val="222222"/>
                </a:solidFill>
                <a:latin typeface="TimesNewRoman,Bold"/>
              </a:rPr>
              <a:t>-</a:t>
            </a:r>
            <a:r>
              <a:rPr lang="en-US" sz="4800" b="1" dirty="0" err="1">
                <a:solidFill>
                  <a:srgbClr val="222222"/>
                </a:solidFill>
                <a:latin typeface="TimesNewRoman,Bold"/>
              </a:rPr>
              <a:t>ize</a:t>
            </a:r>
            <a:r>
              <a:rPr lang="en-US" sz="4800" b="1" dirty="0">
                <a:solidFill>
                  <a:srgbClr val="222222"/>
                </a:solidFill>
                <a:latin typeface="TimesNewRoman,Bold"/>
              </a:rPr>
              <a:t>, -</a:t>
            </a:r>
            <a:r>
              <a:rPr lang="en-US" sz="4800" b="1" dirty="0" err="1">
                <a:solidFill>
                  <a:srgbClr val="222222"/>
                </a:solidFill>
                <a:latin typeface="TimesNewRoman,Bold"/>
              </a:rPr>
              <a:t>ise</a:t>
            </a:r>
            <a:endParaRPr lang="en-US" sz="4800" b="1" dirty="0">
              <a:solidFill>
                <a:srgbClr val="222222"/>
              </a:solidFill>
              <a:latin typeface="TimesNewRoman,Bold"/>
            </a:endParaRPr>
          </a:p>
          <a:p>
            <a:r>
              <a:rPr lang="en-US" sz="4800" dirty="0" smtClean="0">
                <a:solidFill>
                  <a:srgbClr val="222222"/>
                </a:solidFill>
                <a:latin typeface="TimesNewRoman"/>
              </a:rPr>
              <a:t>Examples</a:t>
            </a:r>
            <a:r>
              <a:rPr lang="en-US" sz="4800" dirty="0">
                <a:solidFill>
                  <a:srgbClr val="222222"/>
                </a:solidFill>
                <a:latin typeface="TimesNewRoman"/>
              </a:rPr>
              <a:t>: memorialize, authorize, commercialize, advertise</a:t>
            </a:r>
          </a:p>
          <a:p>
            <a:r>
              <a:rPr lang="en-US" sz="4800" dirty="0">
                <a:solidFill>
                  <a:srgbClr val="222222"/>
                </a:solidFill>
                <a:latin typeface="Symbol" panose="05050102010706020507" pitchFamily="18" charset="2"/>
              </a:rPr>
              <a:t> </a:t>
            </a:r>
            <a:r>
              <a:rPr lang="en-US" sz="4800" dirty="0" err="1">
                <a:solidFill>
                  <a:srgbClr val="222222"/>
                </a:solidFill>
                <a:latin typeface="TimesNewRoman,Bold"/>
              </a:rPr>
              <a:t>En</a:t>
            </a:r>
            <a:r>
              <a:rPr lang="en-US" sz="4800" dirty="0">
                <a:solidFill>
                  <a:srgbClr val="222222"/>
                </a:solidFill>
                <a:latin typeface="TimesNewRoman,Bold"/>
              </a:rPr>
              <a:t> + word = enlarge, entitle, enable, entangle, ennoble.</a:t>
            </a:r>
          </a:p>
          <a:p>
            <a:r>
              <a:rPr lang="en-US" sz="4800" dirty="0" err="1">
                <a:solidFill>
                  <a:srgbClr val="222222"/>
                </a:solidFill>
                <a:latin typeface="TimesNewRoman,Bold"/>
              </a:rPr>
              <a:t>Fy</a:t>
            </a:r>
            <a:r>
              <a:rPr lang="en-US" sz="4800" dirty="0">
                <a:solidFill>
                  <a:srgbClr val="222222"/>
                </a:solidFill>
                <a:latin typeface="TimesNewRoman,Bold"/>
              </a:rPr>
              <a:t> :</a:t>
            </a:r>
          </a:p>
          <a:p>
            <a:r>
              <a:rPr lang="en-US" sz="4800" dirty="0" smtClean="0">
                <a:solidFill>
                  <a:srgbClr val="222222"/>
                </a:solidFill>
                <a:latin typeface="TimesNewRoman,Bold"/>
              </a:rPr>
              <a:t>Beatify, </a:t>
            </a:r>
            <a:r>
              <a:rPr lang="en-US" sz="4800" dirty="0">
                <a:solidFill>
                  <a:srgbClr val="222222"/>
                </a:solidFill>
                <a:latin typeface="TimesNewRoman,Bold"/>
              </a:rPr>
              <a:t>classify, modify, defy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432755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972800" cy="11172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>
                <a:solidFill>
                  <a:srgbClr val="222222"/>
                </a:solidFill>
                <a:latin typeface="TimesNewRoman"/>
              </a:rPr>
              <a:t>Adverb Suffixes</a:t>
            </a:r>
          </a:p>
          <a:p>
            <a:r>
              <a:rPr lang="en-US" sz="6000" dirty="0">
                <a:solidFill>
                  <a:srgbClr val="222222"/>
                </a:solidFill>
                <a:latin typeface="Symbol" panose="05050102010706020507" pitchFamily="18" charset="2"/>
              </a:rPr>
              <a:t> </a:t>
            </a:r>
            <a:r>
              <a:rPr lang="en-US" sz="6000" b="1" dirty="0">
                <a:solidFill>
                  <a:srgbClr val="222222"/>
                </a:solidFill>
                <a:latin typeface="TimesNewRoman,Bold"/>
              </a:rPr>
              <a:t>-</a:t>
            </a:r>
            <a:r>
              <a:rPr lang="en-US" sz="6000" b="1" dirty="0" err="1">
                <a:solidFill>
                  <a:srgbClr val="222222"/>
                </a:solidFill>
                <a:latin typeface="TimesNewRoman,Bold"/>
              </a:rPr>
              <a:t>ly</a:t>
            </a:r>
            <a:endParaRPr lang="en-US" sz="6000" b="1" dirty="0">
              <a:solidFill>
                <a:srgbClr val="222222"/>
              </a:solidFill>
              <a:latin typeface="TimesNewRoman,Bold"/>
            </a:endParaRPr>
          </a:p>
          <a:p>
            <a:r>
              <a:rPr lang="en-US" sz="6000" dirty="0">
                <a:solidFill>
                  <a:srgbClr val="222222"/>
                </a:solidFill>
                <a:latin typeface="TimesNewRoman"/>
              </a:rPr>
              <a:t>Meaning: in what manner something is being done</a:t>
            </a:r>
          </a:p>
          <a:p>
            <a:r>
              <a:rPr lang="en-US" sz="6000" dirty="0">
                <a:solidFill>
                  <a:srgbClr val="222222"/>
                </a:solidFill>
                <a:latin typeface="TimesNewRoman"/>
              </a:rPr>
              <a:t>Examples: bravely, simply, honestly, gladly</a:t>
            </a:r>
          </a:p>
          <a:p>
            <a:r>
              <a:rPr lang="en-US" sz="6000" dirty="0">
                <a:solidFill>
                  <a:srgbClr val="222222"/>
                </a:solidFill>
                <a:latin typeface="Symbol" panose="05050102010706020507" pitchFamily="18" charset="2"/>
              </a:rPr>
              <a:t> </a:t>
            </a:r>
            <a:r>
              <a:rPr lang="en-US" sz="6000" b="1" dirty="0">
                <a:solidFill>
                  <a:srgbClr val="222222"/>
                </a:solidFill>
                <a:latin typeface="TimesNewRoman,Bold"/>
              </a:rPr>
              <a:t>-ward</a:t>
            </a:r>
          </a:p>
          <a:p>
            <a:r>
              <a:rPr lang="en-US" sz="6000" dirty="0">
                <a:solidFill>
                  <a:srgbClr val="222222"/>
                </a:solidFill>
                <a:latin typeface="TimesNewRoman"/>
              </a:rPr>
              <a:t>Meaning: in a certain direction</a:t>
            </a:r>
          </a:p>
          <a:p>
            <a:r>
              <a:rPr lang="en-US" sz="6000" dirty="0">
                <a:solidFill>
                  <a:srgbClr val="222222"/>
                </a:solidFill>
                <a:latin typeface="TimesNewRoman"/>
              </a:rPr>
              <a:t>Examples: backward, wayward, awkward, afterward, forward.</a:t>
            </a:r>
          </a:p>
          <a:p>
            <a:pPr marL="342900" indent="-342900">
              <a:buFont typeface="Symbol" panose="05050102010706020507" pitchFamily="18" charset="2"/>
              <a:buChar char="·"/>
            </a:pPr>
            <a:r>
              <a:rPr lang="en-US" sz="6000" b="1" dirty="0" smtClean="0">
                <a:solidFill>
                  <a:srgbClr val="222222"/>
                </a:solidFill>
                <a:latin typeface="TimesNewRoman,Bold"/>
              </a:rPr>
              <a:t>-</a:t>
            </a:r>
            <a:r>
              <a:rPr lang="en-US" sz="6000" b="1" dirty="0">
                <a:solidFill>
                  <a:srgbClr val="222222"/>
                </a:solidFill>
                <a:latin typeface="TimesNewRoman,Bold"/>
              </a:rPr>
              <a:t>wise: world wise</a:t>
            </a:r>
            <a:r>
              <a:rPr lang="en-US" sz="6000" b="1" dirty="0" smtClean="0">
                <a:solidFill>
                  <a:srgbClr val="222222"/>
                </a:solidFill>
                <a:latin typeface="TimesNewRoman,Bold"/>
              </a:rPr>
              <a:t>,</a:t>
            </a:r>
          </a:p>
          <a:p>
            <a:pPr marL="342900" indent="-342900">
              <a:buFont typeface="Symbol" panose="05050102010706020507" pitchFamily="18" charset="2"/>
              <a:buChar char="·"/>
            </a:pP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771675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0972800" cy="13808075"/>
            <a:chOff x="0" y="0"/>
            <a:chExt cx="10972800" cy="13808075"/>
          </a:xfrm>
        </p:grpSpPr>
        <p:sp>
          <p:nvSpPr>
            <p:cNvPr id="4" name="TextBox 3"/>
            <p:cNvSpPr txBox="1"/>
            <p:nvPr/>
          </p:nvSpPr>
          <p:spPr>
            <a:xfrm>
              <a:off x="0" y="0"/>
              <a:ext cx="10972800" cy="6863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800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Let’s Finish Today. </a:t>
              </a:r>
            </a:p>
            <a:p>
              <a:pPr algn="ctr"/>
              <a:r>
                <a:rPr lang="en-US" sz="8800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Hope You All Enjoy the Class. </a:t>
              </a:r>
            </a:p>
            <a:p>
              <a:pPr algn="ctr"/>
              <a:r>
                <a:rPr lang="en-US" sz="8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See You Tomorrow</a:t>
              </a:r>
            </a:p>
            <a:p>
              <a:pPr algn="ctr"/>
              <a:r>
                <a:rPr lang="en-US" sz="8800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And Thanks to ALL</a:t>
              </a:r>
              <a:endParaRPr lang="en-US" sz="8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445" y="7167716"/>
              <a:ext cx="10087897" cy="66403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64007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80</TotalTime>
  <Words>1008</Words>
  <Application>Microsoft Office PowerPoint</Application>
  <PresentationFormat>Custom</PresentationFormat>
  <Paragraphs>156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Trebuchet MS</vt:lpstr>
      <vt:lpstr>TimesNewRoman</vt:lpstr>
      <vt:lpstr>Wingdings 3</vt:lpstr>
      <vt:lpstr>TimesNewRoman,Bold</vt:lpstr>
      <vt:lpstr>Calibri</vt:lpstr>
      <vt:lpstr>Times New Roman</vt:lpstr>
      <vt:lpstr>SutonnyMJ</vt:lpstr>
      <vt:lpstr>Arial</vt:lpstr>
      <vt:lpstr>Symbol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17</cp:revision>
  <dcterms:created xsi:type="dcterms:W3CDTF">2024-04-24T11:54:49Z</dcterms:created>
  <dcterms:modified xsi:type="dcterms:W3CDTF">2024-04-26T03:05:18Z</dcterms:modified>
</cp:coreProperties>
</file>