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notesMasterIdLst>
    <p:notesMasterId r:id="rId22"/>
  </p:notesMasterIdLst>
  <p:sldIdLst>
    <p:sldId id="256" r:id="rId2"/>
    <p:sldId id="257" r:id="rId3"/>
    <p:sldId id="258" r:id="rId4"/>
    <p:sldId id="269" r:id="rId5"/>
    <p:sldId id="270" r:id="rId6"/>
    <p:sldId id="271" r:id="rId7"/>
    <p:sldId id="259" r:id="rId8"/>
    <p:sldId id="260" r:id="rId9"/>
    <p:sldId id="264" r:id="rId10"/>
    <p:sldId id="262" r:id="rId11"/>
    <p:sldId id="274" r:id="rId12"/>
    <p:sldId id="263" r:id="rId13"/>
    <p:sldId id="273" r:id="rId14"/>
    <p:sldId id="276" r:id="rId15"/>
    <p:sldId id="277" r:id="rId16"/>
    <p:sldId id="268" r:id="rId17"/>
    <p:sldId id="272" r:id="rId18"/>
    <p:sldId id="265" r:id="rId19"/>
    <p:sldId id="275" r:id="rId20"/>
    <p:sldId id="267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6A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-83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517C12-F2E6-479B-80CA-7D808FC529A6}" type="datetimeFigureOut">
              <a:rPr lang="en-US" smtClean="0"/>
              <a:t>26/8/2024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88BDF7-E22B-4276-BB71-0E58BA4C3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639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88BDF7-E22B-4276-BB71-0E58BA4C393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138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05001"/>
            <a:ext cx="100584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572000"/>
            <a:ext cx="861568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67039-0AB0-4802-A760-82A146C55CDA}" type="datetimeFigureOut">
              <a:rPr lang="en-US" smtClean="0"/>
              <a:t>26/8/2024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4AC5E-6A38-451F-BEFB-53622E242B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67039-0AB0-4802-A760-82A146C55CDA}" type="datetimeFigureOut">
              <a:rPr lang="en-US" smtClean="0"/>
              <a:t>26/8/2024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4AC5E-6A38-451F-BEFB-53622E242B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3368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67039-0AB0-4802-A760-82A146C55CDA}" type="datetimeFigureOut">
              <a:rPr lang="en-US" smtClean="0"/>
              <a:t>26/8/2024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4AC5E-6A38-451F-BEFB-53622E242B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67039-0AB0-4802-A760-82A146C55CDA}" type="datetimeFigureOut">
              <a:rPr lang="en-US" smtClean="0"/>
              <a:t>26/8/2024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4AC5E-6A38-451F-BEFB-53622E242B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5" y="5486400"/>
            <a:ext cx="10212916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5" y="3852863"/>
            <a:ext cx="8180916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67039-0AB0-4802-A760-82A146C55CDA}" type="datetimeFigureOut">
              <a:rPr lang="en-US" smtClean="0"/>
              <a:t>26/8/2024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4AC5E-6A38-451F-BEFB-53622E242B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928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67039-0AB0-4802-A760-82A146C55CDA}" type="datetimeFigureOut">
              <a:rPr lang="en-US" smtClean="0"/>
              <a:t>26/8/2024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4AC5E-6A38-451F-BEFB-53622E242B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928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928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67039-0AB0-4802-A760-82A146C55CDA}" type="datetimeFigureOut">
              <a:rPr lang="en-US" smtClean="0"/>
              <a:t>26/8/2024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4AC5E-6A38-451F-BEFB-53622E242B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67039-0AB0-4802-A760-82A146C55CDA}" type="datetimeFigureOut">
              <a:rPr lang="en-US" smtClean="0"/>
              <a:t>26/8/2024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4AC5E-6A38-451F-BEFB-53622E242B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67039-0AB0-4802-A760-82A146C55CDA}" type="datetimeFigureOut">
              <a:rPr lang="en-US" smtClean="0"/>
              <a:t>26/8/2024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4AC5E-6A38-451F-BEFB-53622E242B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1" y="5495544"/>
            <a:ext cx="103632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6400" y="6096000"/>
            <a:ext cx="103632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67039-0AB0-4802-A760-82A146C55CDA}" type="datetimeFigureOut">
              <a:rPr lang="en-US" smtClean="0"/>
              <a:t>26/8/2024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4AC5E-6A38-451F-BEFB-53622E242BF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06400" y="381000"/>
            <a:ext cx="103632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5495278"/>
            <a:ext cx="103632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112776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2336" y="6096000"/>
            <a:ext cx="103632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67039-0AB0-4802-A760-82A146C55CDA}" type="datetimeFigureOut">
              <a:rPr lang="en-US" smtClean="0"/>
              <a:t>26/8/2024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F4AC5E-6A38-451F-BEFB-53622E242BF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16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1277600" y="0"/>
            <a:ext cx="9144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1277600" y="5486400"/>
            <a:ext cx="9144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5717" y="5648960"/>
            <a:ext cx="73152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34F4AC5E-6A38-451F-BEFB-53622E242BF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10510428" y="3987800"/>
            <a:ext cx="2367281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474869" y="1584960"/>
            <a:ext cx="2438399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25A67039-0AB0-4802-A760-82A146C55CDA}" type="datetimeFigureOut">
              <a:rPr lang="en-US" smtClean="0"/>
              <a:t>26/8/2024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</p:sldLayoutIdLst>
  <p:transition spd="slow">
    <p:fade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mailto:Gmail-ayeasin564@gmail.com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g"/><Relationship Id="rId4" Type="http://schemas.openxmlformats.org/officeDocument/2006/relationships/image" Target="../media/image4.jp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8DADF18-236F-CD86-ACE8-A3215D21B3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83714" y="0"/>
            <a:ext cx="6055567" cy="1655763"/>
          </a:xfrm>
        </p:spPr>
        <p:txBody>
          <a:bodyPr>
            <a:noAutofit/>
          </a:bodyPr>
          <a:lstStyle/>
          <a:p>
            <a:r>
              <a:rPr lang="en-US" sz="15000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স্বাগতম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46" y="1194620"/>
            <a:ext cx="11790218" cy="5524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25648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0777529-092C-9FC3-C1DB-50192CE0E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solidFill>
                  <a:srgbClr val="C00000"/>
                </a:solidFill>
                <a:latin typeface="NikoshBAN" pitchFamily="2" charset="0"/>
                <a:cs typeface="NikoshBAN" panose="02000000000000000000" pitchFamily="2" charset="0"/>
              </a:rPr>
              <a:t>প্রতীক লক্ষ্য কর :</a:t>
            </a:r>
            <a:endParaRPr lang="en-US" sz="4800" dirty="0">
              <a:solidFill>
                <a:srgbClr val="C00000"/>
              </a:solidFill>
              <a:latin typeface="NikoshBAN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94834A2-FB52-D172-1874-C15C705F43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457200" indent="-457200">
              <a:buFont typeface="+mj-lt"/>
              <a:buAutoNum type="arabicParenR"/>
            </a:pP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457200" indent="-457200">
              <a:buFont typeface="+mj-lt"/>
              <a:buAutoNum type="arabicParenR"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673" y="1191490"/>
            <a:ext cx="10834254" cy="5486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791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 আলোচনা: সুচক 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29490" y="1558636"/>
                <a:ext cx="10681855" cy="4800600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sz="2400" dirty="0" smtClean="0">
                    <a:cs typeface="NikoshBAN" pitchFamily="2" charset="0"/>
                  </a:rPr>
                  <a:t>1.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i="1" smtClean="0">
                            <a:solidFill>
                              <a:srgbClr val="FF0000"/>
                            </a:solidFill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6000" i="1">
                                <a:solidFill>
                                  <a:srgbClr val="FF0000"/>
                                </a:solidFill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60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e>
                          <m:sup>
                            <m:r>
                              <a:rPr lang="en-US" sz="6000" i="1">
                                <a:solidFill>
                                  <a:srgbClr val="FF000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6000" i="1">
                                <a:solidFill>
                                  <a:srgbClr val="FF000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6000" i="1">
                                <a:solidFill>
                                  <a:srgbClr val="FF000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  <m:r>
                          <a:rPr lang="en-US" sz="6000" i="1">
                            <a:solidFill>
                              <a:srgbClr val="FF0000"/>
                            </a:solidFill>
                            <a:latin typeface="Cambria Math"/>
                            <a:cs typeface="NikoshBAN" pitchFamily="2" charset="0"/>
                          </a:rPr>
                          <m:t>.</m:t>
                        </m:r>
                        <m:sSup>
                          <m:sSupPr>
                            <m:ctrlPr>
                              <a:rPr lang="en-US" sz="6000" i="1">
                                <a:solidFill>
                                  <a:srgbClr val="FF0000"/>
                                </a:solidFill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60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9</m:t>
                            </m:r>
                          </m:e>
                          <m:sup>
                            <m:r>
                              <a:rPr lang="en-US" sz="6000" i="1">
                                <a:solidFill>
                                  <a:srgbClr val="FF000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6000" i="1">
                                <a:solidFill>
                                  <a:srgbClr val="FF000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6000" i="1">
                                <a:solidFill>
                                  <a:srgbClr val="FF000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6000" i="1">
                            <a:solidFill>
                              <a:srgbClr val="FF0000"/>
                            </a:solidFill>
                            <a:latin typeface="Cambria Math"/>
                            <a:cs typeface="NikoshBAN" pitchFamily="2" charset="0"/>
                          </a:rPr>
                          <m:t>.</m:t>
                        </m:r>
                        <m:sSup>
                          <m:sSupPr>
                            <m:ctrlPr>
                              <a:rPr lang="en-US" sz="6000" i="1">
                                <a:solidFill>
                                  <a:srgbClr val="FF0000"/>
                                </a:solidFill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60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27</m:t>
                            </m:r>
                          </m:e>
                          <m:sup>
                            <m:r>
                              <a:rPr lang="en-US" sz="6000" i="1">
                                <a:solidFill>
                                  <a:srgbClr val="FF000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6000" i="1">
                                <a:solidFill>
                                  <a:srgbClr val="FF000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6000" i="1">
                                <a:solidFill>
                                  <a:srgbClr val="FF000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6000" i="1">
                                <a:solidFill>
                                  <a:srgbClr val="FF0000"/>
                                </a:solidFill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60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e>
                          <m:sup>
                            <m:r>
                              <a:rPr lang="en-US" sz="6000" i="1">
                                <a:solidFill>
                                  <a:srgbClr val="FF000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6000" i="1">
                                <a:solidFill>
                                  <a:srgbClr val="FF000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6000" i="1">
                                <a:solidFill>
                                  <a:srgbClr val="FF000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  <m:r>
                          <a:rPr lang="en-US" sz="6000" i="1">
                            <a:solidFill>
                              <a:srgbClr val="FF0000"/>
                            </a:solidFill>
                            <a:latin typeface="Cambria Math"/>
                            <a:cs typeface="NikoshBAN" pitchFamily="2" charset="0"/>
                          </a:rPr>
                          <m:t>.</m:t>
                        </m:r>
                        <m:r>
                          <a:rPr lang="en-US" sz="6000" b="0" i="1" smtClean="0">
                            <a:solidFill>
                              <a:srgbClr val="FF0000"/>
                            </a:solidFill>
                            <a:latin typeface="Cambria Math"/>
                            <a:cs typeface="NikoshBAN" pitchFamily="2" charset="0"/>
                          </a:rPr>
                          <m:t>9</m:t>
                        </m:r>
                        <m:r>
                          <a:rPr lang="en-US" sz="6000" i="1">
                            <a:solidFill>
                              <a:srgbClr val="FF0000"/>
                            </a:solidFill>
                            <a:latin typeface="Cambria Math"/>
                            <a:cs typeface="NikoshBAN" pitchFamily="2" charset="0"/>
                          </a:rPr>
                          <m:t>.</m:t>
                        </m:r>
                        <m:sSup>
                          <m:sSupPr>
                            <m:ctrlPr>
                              <a:rPr lang="en-US" sz="6000" i="1">
                                <a:solidFill>
                                  <a:srgbClr val="FF0000"/>
                                </a:solidFill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60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81</m:t>
                            </m:r>
                          </m:e>
                          <m:sup>
                            <m:r>
                              <a:rPr lang="en-US" sz="6000" i="1">
                                <a:solidFill>
                                  <a:srgbClr val="FF000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6000" i="1">
                                <a:solidFill>
                                  <a:srgbClr val="FF000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6000" i="1">
                                <a:solidFill>
                                  <a:srgbClr val="FF000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5400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5400" dirty="0" smtClean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এর মান নির্ণয় কর।</a:t>
                </a:r>
              </a:p>
              <a:p>
                <a:r>
                  <a:rPr lang="en-US" sz="54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54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5400" b="0" i="1" smtClean="0">
                                <a:latin typeface="Cambria Math"/>
                                <a:cs typeface="NikoshBAN" pitchFamily="2" charset="0"/>
                              </a:rPr>
                              <m:t>4</m:t>
                            </m:r>
                          </m:e>
                          <m:sup>
                            <m:r>
                              <a:rPr lang="en-US" sz="54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5400" i="1"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5400" i="1">
                                <a:latin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54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5400" i="1">
                                <a:latin typeface="Cambria Math"/>
                                <a:cs typeface="NikoshBAN" pitchFamily="2" charset="0"/>
                              </a:rPr>
                              <m:t>(</m:t>
                            </m:r>
                            <m:r>
                              <a:rPr lang="en-US" sz="5400" b="0" i="1" smtClean="0">
                                <a:latin typeface="Cambria Math"/>
                                <a:cs typeface="NikoshBAN" pitchFamily="2" charset="0"/>
                              </a:rPr>
                              <m:t>4</m:t>
                            </m:r>
                          </m:e>
                          <m:sup>
                            <m:r>
                              <a:rPr lang="en-US" sz="54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5400" i="1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  <m:r>
                              <a:rPr lang="en-US" sz="54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5400" i="1">
                                <a:latin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5400" i="1">
                                <a:latin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</m:den>
                    </m:f>
                    <m:r>
                      <a:rPr lang="en-US" sz="5400" i="1">
                        <a:latin typeface="Cambria Math"/>
                        <a:ea typeface="Cambria Math"/>
                        <a:cs typeface="NikoshBAN" pitchFamily="2" charset="0"/>
                      </a:rPr>
                      <m:t>÷</m:t>
                    </m:r>
                    <m:f>
                      <m:fPr>
                        <m:ctrlPr>
                          <a:rPr lang="en-US" sz="5400" i="1">
                            <a:latin typeface="Cambria Math"/>
                            <a:ea typeface="Cambria Math"/>
                            <a:cs typeface="NikoshBAN" pitchFamily="2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5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54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16</m:t>
                            </m:r>
                          </m:e>
                          <m:sup>
                            <m:r>
                              <a:rPr lang="en-US" sz="5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5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5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5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5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(</m:t>
                            </m:r>
                            <m:r>
                              <a:rPr lang="en-US" sz="54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4</m:t>
                            </m:r>
                          </m:e>
                          <m:sup>
                            <m:r>
                              <a:rPr lang="en-US" sz="5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5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5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</m:t>
                            </m:r>
                            <m:r>
                              <a:rPr lang="en-US" sz="5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)(</m:t>
                            </m:r>
                            <m:r>
                              <a:rPr lang="en-US" sz="5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5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5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  <m:r>
                          <a:rPr lang="en-US" sz="5400" i="1">
                            <a:latin typeface="Cambria Math"/>
                            <a:ea typeface="Cambria Math"/>
                            <a:cs typeface="NikoshBAN" pitchFamily="2" charset="0"/>
                          </a:rPr>
                          <m:t>)</m:t>
                        </m:r>
                      </m:den>
                    </m:f>
                    <m:r>
                      <a:rPr lang="en-US" sz="54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এর</m:t>
                    </m:r>
                    <m:r>
                      <a:rPr lang="en-US" sz="54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54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মান</m:t>
                    </m:r>
                    <m:r>
                      <a:rPr lang="en-US" sz="54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54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নি</m:t>
                    </m:r>
                  </m:oMath>
                </a14:m>
                <a:r>
                  <a:rPr lang="en-US" sz="5400" b="0" i="0" dirty="0" smtClean="0">
                    <a:latin typeface="Cambria Math"/>
                    <a:ea typeface="Cambria Math"/>
                    <a:cs typeface="NikoshBAN" pitchFamily="2" charset="0"/>
                  </a:rPr>
                  <a:t>র্ণয় কর । </a:t>
                </a:r>
                <a:endParaRPr lang="en-US" sz="5400" b="0" i="0" dirty="0" smtClean="0">
                  <a:latin typeface="Cambria Math"/>
                  <a:ea typeface="Cambria Math"/>
                  <a:cs typeface="NikoshBAN" pitchFamily="2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5400" i="1" smtClean="0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en-US" sz="5400" b="0" i="1" smtClean="0">
                        <a:latin typeface="Cambria Math"/>
                        <a:ea typeface="Cambria Math"/>
                        <a:cs typeface="NikoshBAN" pitchFamily="2" charset="0"/>
                      </a:rPr>
                      <m:t>3</m:t>
                    </m:r>
                    <m:r>
                      <a:rPr lang="en-US" sz="5400" b="0" i="1" smtClean="0">
                        <a:latin typeface="Cambria Math"/>
                        <a:ea typeface="Cambria Math"/>
                        <a:cs typeface="NikoshBAN" pitchFamily="2" charset="0"/>
                      </a:rPr>
                      <m:t>.</m:t>
                    </m:r>
                    <m:f>
                      <m:fPr>
                        <m:ctrlPr>
                          <a:rPr lang="en-US" sz="5400" i="1">
                            <a:latin typeface="Cambria Math"/>
                            <a:ea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  <m:t>2</m:t>
                        </m:r>
                        <m:sSup>
                          <m:sSupPr>
                            <m:ctrlPr>
                              <a:rPr lang="en-US" sz="5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54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5</m:t>
                            </m:r>
                          </m:e>
                          <m:sup>
                            <m:r>
                              <a:rPr lang="en-US" sz="5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5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5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5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5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(</m:t>
                            </m:r>
                            <m:r>
                              <a:rPr lang="en-US" sz="54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5</m:t>
                            </m:r>
                          </m:e>
                          <m:sup>
                            <m:r>
                              <a:rPr lang="en-US" sz="5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5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5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</m:t>
                            </m:r>
                            <m:r>
                              <a:rPr lang="en-US" sz="5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)(</m:t>
                            </m:r>
                            <m:r>
                              <a:rPr lang="en-US" sz="5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5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5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  <m:r>
                          <a:rPr lang="en-US" sz="5400" i="1">
                            <a:latin typeface="Cambria Math"/>
                            <a:ea typeface="Cambria Math"/>
                            <a:cs typeface="NikoshBAN" pitchFamily="2" charset="0"/>
                          </a:rPr>
                          <m:t>)</m:t>
                        </m:r>
                      </m:den>
                    </m:f>
                    <m:r>
                      <a:rPr lang="en-US" sz="5400">
                        <a:latin typeface="Cambria Math"/>
                        <a:ea typeface="Cambria Math"/>
                        <a:cs typeface="NikoshBAN" pitchFamily="2" charset="0"/>
                      </a:rPr>
                      <m:t>এর</m:t>
                    </m:r>
                    <m:r>
                      <a:rPr lang="en-US" sz="54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5400">
                        <a:latin typeface="Cambria Math"/>
                        <a:ea typeface="Cambria Math"/>
                        <a:cs typeface="NikoshBAN" pitchFamily="2" charset="0"/>
                      </a:rPr>
                      <m:t>মান</m:t>
                    </m:r>
                    <m:r>
                      <a:rPr lang="en-US" sz="54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5400">
                        <a:latin typeface="Cambria Math"/>
                        <a:ea typeface="Cambria Math"/>
                        <a:cs typeface="NikoshBAN" pitchFamily="2" charset="0"/>
                      </a:rPr>
                      <m:t>নির্ণয়</m:t>
                    </m:r>
                    <m:r>
                      <a:rPr lang="en-US" sz="54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5400">
                        <a:latin typeface="Cambria Math"/>
                        <a:ea typeface="Cambria Math"/>
                        <a:cs typeface="NikoshBAN" pitchFamily="2" charset="0"/>
                      </a:rPr>
                      <m:t>কর।</m:t>
                    </m:r>
                  </m:oMath>
                </a14:m>
                <a:endParaRPr lang="en-US" sz="5400" dirty="0" smtClean="0">
                  <a:latin typeface="NikoshBAN" pitchFamily="2" charset="0"/>
                  <a:ea typeface="Cambria Math"/>
                  <a:cs typeface="NikoshBAN" pitchFamily="2" charset="0"/>
                </a:endParaRPr>
              </a:p>
              <a:p>
                <a:endParaRPr lang="en-US" sz="5400" dirty="0">
                  <a:solidFill>
                    <a:srgbClr val="FF0000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29490" y="1558636"/>
                <a:ext cx="10681855" cy="4800600"/>
              </a:xfrm>
              <a:blipFill rotWithShape="1">
                <a:blip r:embed="rId2"/>
                <a:stretch>
                  <a:fillRect l="-1654" r="-4678" b="-223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556942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C7C0A616-C06F-1126-6C6C-880F2FB779E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09600" y="1260764"/>
                <a:ext cx="10160000" cy="5140036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3600" dirty="0" smtClean="0">
                    <a:cs typeface="NikoshBAN" pitchFamily="2" charset="0"/>
                  </a:rPr>
                  <a:t>1.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60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.</m:t>
                        </m:r>
                        <m:sSup>
                          <m:sSupPr>
                            <m:ctrlP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9</m:t>
                            </m:r>
                          </m:e>
                          <m:sup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.+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.</m:t>
                        </m:r>
                        <m:sSup>
                          <m:sSupPr>
                            <m:ctrlP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27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360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.</m:t>
                        </m:r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9</m:t>
                        </m:r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.</m:t>
                        </m:r>
                        <m:sSup>
                          <m:sSupPr>
                            <m:ctrlP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81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endParaRPr lang="en-US" sz="3600" dirty="0" smtClean="0">
                  <a:latin typeface="NikoshBAN" pitchFamily="2" charset="0"/>
                  <a:cs typeface="NikoshBAN" pitchFamily="2" charset="0"/>
                </a:endParaRPr>
              </a:p>
              <a:p>
                <a:pPr marL="0" indent="0">
                  <a:buNone/>
                </a:pPr>
                <a:r>
                  <a:rPr lang="en-US" sz="3600" dirty="0" smtClean="0">
                    <a:cs typeface="NikoshBAN" pitchFamily="2" charset="0"/>
                  </a:rPr>
                  <a:t>     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e>
                          <m:sup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.+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  <m:r>
                          <a:rPr lang="en-US" sz="3600" i="1">
                            <a:latin typeface="Cambria Math"/>
                            <a:cs typeface="NikoshBAN" pitchFamily="2" charset="0"/>
                          </a:rPr>
                          <m:t>.</m:t>
                        </m:r>
                        <m:sSup>
                          <m:sSupPr>
                            <m:ctrlP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(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</m:sup>
                        </m:sSup>
                        <m:r>
                          <a:rPr lang="en-US" sz="3600" i="1">
                            <a:latin typeface="Cambria Math"/>
                            <a:cs typeface="NikoshBAN" pitchFamily="2" charset="0"/>
                          </a:rPr>
                          <m:t>.</m:t>
                        </m:r>
                        <m:sSup>
                          <m:sSupPr>
                            <m:ctrlP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(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(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</m:sup>
                        </m:sSup>
                        <m:r>
                          <a:rPr lang="en-US" sz="3600" i="1">
                            <a:latin typeface="Cambria Math"/>
                            <a:cs typeface="NikoshBAN" pitchFamily="2" charset="0"/>
                          </a:rPr>
                          <m:t>.</m:t>
                        </m:r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 </m:t>
                        </m:r>
                        <m:sSup>
                          <m:sSupPr>
                            <m:ctrlP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600" i="1">
                            <a:latin typeface="Cambria Math"/>
                            <a:cs typeface="NikoshBAN" pitchFamily="2" charset="0"/>
                          </a:rPr>
                          <m:t>.</m:t>
                        </m:r>
                        <m:sSup>
                          <m:sSupPr>
                            <m:ctrlP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4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(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</m:sup>
                        </m:sSup>
                      </m:den>
                    </m:f>
                  </m:oMath>
                </a14:m>
                <a:endParaRPr lang="en-US" sz="3600" dirty="0" smtClean="0">
                  <a:latin typeface="NikoshBAN" pitchFamily="2" charset="0"/>
                  <a:cs typeface="NikoshBAN" pitchFamily="2" charset="0"/>
                </a:endParaRPr>
              </a:p>
              <a:p>
                <a:pPr marL="0" indent="0">
                  <a:buNone/>
                </a:pPr>
                <a:r>
                  <a:rPr lang="en-US" sz="3600" dirty="0" smtClean="0">
                    <a:cs typeface="NikoshBAN" pitchFamily="2" charset="0"/>
                  </a:rPr>
                  <a:t>  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e>
                          <m:sup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.+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  <m:r>
                          <a:rPr lang="en-US" sz="3600" i="1">
                            <a:latin typeface="Cambria Math"/>
                            <a:cs typeface="NikoshBAN" pitchFamily="2" charset="0"/>
                          </a:rPr>
                          <m:t>.</m:t>
                        </m:r>
                        <m:sSup>
                          <m:sSupPr>
                            <m:ctrlP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e>
                          <m:sup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(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4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</m:sup>
                        </m:sSup>
                        <m:r>
                          <a:rPr lang="en-US" sz="3600" i="1">
                            <a:latin typeface="Cambria Math"/>
                            <a:cs typeface="NikoshBAN" pitchFamily="2" charset="0"/>
                          </a:rPr>
                          <m:t>.</m:t>
                        </m:r>
                        <m:sSup>
                          <m:sSupPr>
                            <m:ctrlP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e>
                          <m:sup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(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9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e>
                          <m:sup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(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</m:sup>
                        </m:sSup>
                        <m:r>
                          <a:rPr lang="en-US" sz="3600" i="1">
                            <a:latin typeface="Cambria Math"/>
                            <a:cs typeface="NikoshBAN" pitchFamily="2" charset="0"/>
                          </a:rPr>
                          <m:t>. </m:t>
                        </m:r>
                        <m:sSup>
                          <m:sSupPr>
                            <m:ctrlP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e>
                          <m:sup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600" i="1">
                            <a:latin typeface="Cambria Math"/>
                            <a:cs typeface="NikoshBAN" pitchFamily="2" charset="0"/>
                          </a:rPr>
                          <m:t>.</m:t>
                        </m:r>
                        <m:sSup>
                          <m:sSupPr>
                            <m:ctrlP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e>
                          <m:sup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(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4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12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</m:sup>
                        </m:sSup>
                      </m:den>
                    </m:f>
                  </m:oMath>
                </a14:m>
                <a:endParaRPr lang="en-US" sz="3600" dirty="0">
                  <a:latin typeface="NikoshBAN" pitchFamily="2" charset="0"/>
                  <a:cs typeface="NikoshBAN" pitchFamily="2" charset="0"/>
                </a:endParaRPr>
              </a:p>
              <a:p>
                <a:pPr marL="0" indent="0">
                  <a:buNone/>
                </a:pPr>
                <a:r>
                  <a:rPr lang="en-US" sz="3600" dirty="0" smtClean="0">
                    <a:cs typeface="NikoshBAN" pitchFamily="2" charset="0"/>
                  </a:rPr>
                  <a:t>       =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e>
                          <m:sup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.+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1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4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9</m:t>
                            </m:r>
                          </m:sup>
                        </m:sSup>
                        <m:r>
                          <a:rPr lang="en-US" sz="3600" i="1">
                            <a:latin typeface="Cambria Math"/>
                            <a:cs typeface="NikoshBAN" pitchFamily="2" charset="0"/>
                          </a:rPr>
                          <m:t>..</m:t>
                        </m:r>
                        <m:r>
                          <a:rPr lang="en-US" sz="3600" i="1" smtClean="0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num>
                      <m:den>
                        <m:sSup>
                          <m:sSupPr>
                            <m:ctrlPr>
                              <a:rPr lang="en-US" sz="360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e>
                          <m:sup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4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12</m:t>
                            </m:r>
                          </m:sup>
                        </m:sSup>
                        <m:r>
                          <a:rPr lang="en-US" sz="3600" i="1">
                            <a:latin typeface="Cambria Math"/>
                            <a:cs typeface="NikoshBAN" pitchFamily="2" charset="0"/>
                          </a:rPr>
                          <m:t>..</m:t>
                        </m:r>
                        <m:r>
                          <a:rPr lang="en-US" sz="3600" i="1" smtClean="0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den>
                    </m:f>
                  </m:oMath>
                </a14:m>
                <a:endParaRPr lang="en-US" sz="3600" dirty="0">
                  <a:latin typeface="NikoshBAN" pitchFamily="2" charset="0"/>
                  <a:cs typeface="NikoshBAN" pitchFamily="2" charset="0"/>
                </a:endParaRPr>
              </a:p>
              <a:p>
                <a:pPr marL="0" indent="0">
                  <a:buNone/>
                </a:pPr>
                <a:endParaRPr lang="en-US" sz="3600" dirty="0">
                  <a:latin typeface="Cambria" pitchFamily="18" charset="0"/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C7C0A616-C06F-1126-6C6C-880F2FB779E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260764"/>
                <a:ext cx="10160000" cy="5140036"/>
              </a:xfrm>
              <a:blipFill rotWithShape="1">
                <a:blip r:embed="rId2"/>
                <a:stretch>
                  <a:fillRect l="-18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>
            <a:extLst>
              <a:ext uri="{FF2B5EF4-FFF2-40B4-BE49-F238E27FC236}">
                <a16:creationId xmlns:a16="http://schemas.microsoft.com/office/drawing/2014/main" xmlns="" id="{EA49E24A-BC4D-E304-52A7-59BD7420C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891" y="330056"/>
            <a:ext cx="10160000" cy="1143000"/>
          </a:xfrm>
        </p:spPr>
        <p:txBody>
          <a:bodyPr>
            <a:normAutofit/>
          </a:bodyPr>
          <a:lstStyle/>
          <a:p>
            <a:r>
              <a:rPr lang="en-US" sz="4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সমাধান … </a:t>
            </a:r>
            <a:endParaRPr lang="en-US" sz="48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66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277091"/>
                <a:ext cx="10160000" cy="6123709"/>
              </a:xfrm>
            </p:spPr>
            <p:txBody>
              <a:bodyPr>
                <a:noAutofit/>
              </a:bodyPr>
              <a:lstStyle/>
              <a:p>
                <a:r>
                  <a:rPr lang="en-US" sz="3200" dirty="0" smtClean="0">
                    <a:cs typeface="NikoshBAN" pitchFamily="2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e>
                          <m:sup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.+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1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4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9</m:t>
                            </m:r>
                          </m:sup>
                        </m:sSup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.. </m:t>
                        </m:r>
                      </m:num>
                      <m:den>
                        <m:sSup>
                          <m:sSupPr>
                            <m:ctrlPr>
                              <a:rPr lang="en-US" sz="320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e>
                          <m:sup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4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12</m:t>
                            </m:r>
                          </m:sup>
                        </m:sSup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. </m:t>
                        </m:r>
                      </m:den>
                    </m:f>
                  </m:oMath>
                </a14:m>
                <a:endParaRPr lang="en-US" sz="2800" dirty="0" smtClean="0"/>
              </a:p>
              <a:p>
                <a:r>
                  <a:rPr lang="en-US" sz="3600" dirty="0">
                    <a:cs typeface="NikoshBAN" pitchFamily="2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6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.+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14</m:t>
                            </m:r>
                          </m:sup>
                        </m:sSup>
                        <m:r>
                          <a:rPr lang="en-US" sz="3600" i="1">
                            <a:latin typeface="Cambria Math"/>
                            <a:cs typeface="NikoshBAN" pitchFamily="2" charset="0"/>
                          </a:rPr>
                          <m:t>.. </m:t>
                        </m:r>
                      </m:num>
                      <m:den>
                        <m:eqArr>
                          <m:eqArrPr>
                            <m:ctrlPr>
                              <a:rPr lang="en-US" sz="360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eqArrPr>
                          <m:e>
                            <m:eqArr>
                              <m:eqArrPr>
                                <m:ctrlPr>
                                  <a:rPr lang="en-US" sz="3600" i="1">
                                    <a:latin typeface="Cambria Math"/>
                                    <a:cs typeface="NikoshBAN" pitchFamily="2" charset="0"/>
                                  </a:rPr>
                                </m:ctrlPr>
                              </m:eqArrPr>
                              <m:e>
                                <m:sSup>
                                  <m:sSupPr>
                                    <m:ctrlPr>
                                      <a:rPr lang="en-US" sz="3600" i="1">
                                        <a:latin typeface="Cambria Math"/>
                                        <a:cs typeface="NikoshBAN" pitchFamily="2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3600" b="0" i="1" smtClean="0">
                                        <a:latin typeface="Cambria Math"/>
                                        <a:cs typeface="NikoshBAN" pitchFamily="2" charset="0"/>
                                      </a:rPr>
                                      <m:t>3</m:t>
                                    </m:r>
                                  </m:e>
                                  <m:sup>
                                    <m:r>
                                      <a:rPr lang="en-US" sz="3600" b="0" i="1" smtClean="0">
                                        <a:latin typeface="Cambria Math"/>
                                        <a:cs typeface="NikoshBAN" pitchFamily="2" charset="0"/>
                                      </a:rPr>
                                      <m:t>5</m:t>
                                    </m:r>
                                    <m:r>
                                      <a:rPr lang="en-US" sz="3600" i="1">
                                        <a:latin typeface="Cambria Math"/>
                                        <a:cs typeface="NikoshBAN" pitchFamily="2" charset="0"/>
                                      </a:rPr>
                                      <m:t>𝑥</m:t>
                                    </m:r>
                                    <m:r>
                                      <a:rPr lang="en-US" sz="3600" i="1">
                                        <a:latin typeface="Cambria Math"/>
                                        <a:cs typeface="NikoshBAN" pitchFamily="2" charset="0"/>
                                      </a:rPr>
                                      <m:t>−</m:t>
                                    </m:r>
                                    <m:r>
                                      <a:rPr lang="en-US" sz="3600" b="0" i="1" smtClean="0">
                                        <a:latin typeface="Cambria Math"/>
                                        <a:cs typeface="NikoshBAN" pitchFamily="2" charset="0"/>
                                      </a:rPr>
                                      <m:t>15</m:t>
                                    </m:r>
                                    <m:r>
                                      <a:rPr lang="en-US" sz="3600" i="1">
                                        <a:latin typeface="Cambria Math"/>
                                        <a:cs typeface="NikoshBAN" pitchFamily="2" charset="0"/>
                                      </a:rPr>
                                      <m:t>+</m:t>
                                    </m:r>
                                    <m:r>
                                      <a:rPr lang="en-US" sz="3600" b="0" i="1" smtClean="0">
                                        <a:latin typeface="Cambria Math"/>
                                        <a:cs typeface="NikoshBAN" pitchFamily="2" charset="0"/>
                                      </a:rPr>
                                      <m:t>2</m:t>
                                    </m:r>
                                    <m:r>
                                      <a:rPr lang="en-US" sz="3600" b="0" i="1" smtClean="0">
                                        <a:latin typeface="Cambria Math"/>
                                        <a:cs typeface="NikoshBAN" pitchFamily="2" charset="0"/>
                                      </a:rPr>
                                      <m:t> </m:t>
                                    </m:r>
                                  </m:sup>
                                </m:sSup>
                                <m:r>
                                  <a:rPr lang="en-US" sz="3600" i="1">
                                    <a:latin typeface="Cambria Math"/>
                                    <a:cs typeface="NikoshBAN" pitchFamily="2" charset="0"/>
                                  </a:rPr>
                                  <m:t>.. </m:t>
                                </m:r>
                              </m:e>
                              <m:e/>
                            </m:eqArr>
                          </m:e>
                          <m:e/>
                        </m:eqArr>
                      </m:den>
                    </m:f>
                  </m:oMath>
                </a14:m>
                <a:endParaRPr lang="en-US" sz="2800" dirty="0" smtClean="0"/>
              </a:p>
              <a:p>
                <a:r>
                  <a:rPr lang="en-US" sz="3200" dirty="0" smtClean="0">
                    <a:cs typeface="NikoshBAN" pitchFamily="2" charset="0"/>
                  </a:rPr>
                  <a:t> </a:t>
                </a:r>
                <a:r>
                  <a:rPr lang="en-US" sz="3200" dirty="0">
                    <a:cs typeface="NikoshBAN" pitchFamily="2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e>
                          <m:sup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6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.+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14</m:t>
                            </m:r>
                          </m:sup>
                        </m:sSup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.. </m:t>
                        </m:r>
                      </m:num>
                      <m:den>
                        <m:eqArr>
                          <m:eqArrPr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eqArrPr>
                          <m:e>
                            <m:eqArr>
                              <m:eqArrPr>
                                <m:ctrlPr>
                                  <a:rPr lang="en-US" sz="3200" i="1">
                                    <a:latin typeface="Cambria Math"/>
                                    <a:cs typeface="NikoshBAN" pitchFamily="2" charset="0"/>
                                  </a:rPr>
                                </m:ctrlPr>
                              </m:eqArrPr>
                              <m:e>
                                <m:sSup>
                                  <m:sSupPr>
                                    <m:ctrlPr>
                                      <a:rPr lang="en-US" sz="3200" i="1">
                                        <a:latin typeface="Cambria Math"/>
                                        <a:cs typeface="NikoshBAN" pitchFamily="2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3200" b="0" i="1" smtClean="0">
                                        <a:latin typeface="Cambria Math"/>
                                        <a:cs typeface="NikoshBAN" pitchFamily="2" charset="0"/>
                                      </a:rPr>
                                      <m:t>3</m:t>
                                    </m:r>
                                  </m:e>
                                  <m:sup>
                                    <m:r>
                                      <a:rPr lang="en-US" sz="3200" i="1">
                                        <a:latin typeface="Cambria Math"/>
                                        <a:cs typeface="NikoshBAN" pitchFamily="2" charset="0"/>
                                      </a:rPr>
                                      <m:t>5</m:t>
                                    </m:r>
                                    <m:r>
                                      <a:rPr lang="en-US" sz="3200" i="1">
                                        <a:latin typeface="Cambria Math"/>
                                        <a:cs typeface="NikoshBAN" pitchFamily="2" charset="0"/>
                                      </a:rPr>
                                      <m:t>𝑥</m:t>
                                    </m:r>
                                    <m:r>
                                      <a:rPr lang="en-US" sz="3200" b="0" i="1" smtClean="0">
                                        <a:latin typeface="Cambria Math"/>
                                        <a:cs typeface="NikoshBAN" pitchFamily="2" charset="0"/>
                                      </a:rPr>
                                      <m:t>−</m:t>
                                    </m:r>
                                    <m:r>
                                      <a:rPr lang="en-US" sz="3200" b="0" i="1" smtClean="0">
                                        <a:latin typeface="Cambria Math"/>
                                        <a:cs typeface="NikoshBAN" pitchFamily="2" charset="0"/>
                                      </a:rPr>
                                      <m:t>13</m:t>
                                    </m:r>
                                    <m:r>
                                      <a:rPr lang="en-US" sz="3200" i="1">
                                        <a:latin typeface="Cambria Math"/>
                                        <a:cs typeface="NikoshBAN" pitchFamily="2" charset="0"/>
                                      </a:rPr>
                                      <m:t> </m:t>
                                    </m:r>
                                  </m:sup>
                                </m:sSup>
                                <m:r>
                                  <a:rPr lang="en-US" sz="3200" i="1">
                                    <a:latin typeface="Cambria Math"/>
                                    <a:cs typeface="NikoshBAN" pitchFamily="2" charset="0"/>
                                  </a:rPr>
                                  <m:t>.. </m:t>
                                </m:r>
                              </m:e>
                              <m:e/>
                            </m:eqArr>
                          </m:e>
                          <m:e/>
                        </m:eqArr>
                      </m:den>
                    </m:f>
                  </m:oMath>
                </a14:m>
                <a:endParaRPr lang="en-US" sz="2800" dirty="0" smtClean="0"/>
              </a:p>
              <a:p>
                <a:r>
                  <a:rPr lang="en-US" sz="2800" dirty="0" smtClean="0"/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</a:rPr>
                          <m:t>3</m:t>
                        </m:r>
                      </m:e>
                      <m:sup>
                        <m:r>
                          <a:rPr lang="en-US" sz="2800" b="0" i="1" smtClean="0">
                            <a:latin typeface="Cambria Math"/>
                          </a:rPr>
                          <m:t>6</m:t>
                        </m:r>
                        <m:r>
                          <a:rPr lang="en-US" sz="2800" b="0" i="1" smtClean="0">
                            <a:latin typeface="Cambria Math"/>
                          </a:rPr>
                          <m:t>𝑋</m:t>
                        </m:r>
                        <m:r>
                          <a:rPr lang="en-US" sz="2800" b="0" i="1" smtClean="0">
                            <a:latin typeface="Cambria Math"/>
                          </a:rPr>
                          <m:t>+</m:t>
                        </m:r>
                        <m:r>
                          <a:rPr lang="en-US" sz="2800" b="0" i="1" smtClean="0">
                            <a:latin typeface="Cambria Math"/>
                          </a:rPr>
                          <m:t>14</m:t>
                        </m:r>
                        <m:r>
                          <a:rPr lang="en-US" sz="2800" b="0" i="1" smtClean="0">
                            <a:latin typeface="Cambria Math"/>
                          </a:rPr>
                          <m:t>−</m:t>
                        </m:r>
                        <m:r>
                          <a:rPr lang="en-US" sz="2800" b="0" i="1" smtClean="0">
                            <a:latin typeface="Cambria Math"/>
                          </a:rPr>
                          <m:t>5</m:t>
                        </m:r>
                        <m:r>
                          <a:rPr lang="en-US" sz="28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/>
                          </a:rPr>
                          <m:t>+</m:t>
                        </m:r>
                        <m:r>
                          <a:rPr lang="en-US" sz="2800" b="0" i="1" smtClean="0">
                            <a:latin typeface="Cambria Math"/>
                          </a:rPr>
                          <m:t>13</m:t>
                        </m:r>
                      </m:sup>
                    </m:sSup>
                  </m:oMath>
                </a14:m>
                <a:endParaRPr lang="en-US" sz="2800" dirty="0" smtClean="0"/>
              </a:p>
              <a:p>
                <a:r>
                  <a:rPr lang="en-US" sz="2800" dirty="0" smtClean="0"/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</a:rPr>
                          <m:t>3</m:t>
                        </m:r>
                      </m:e>
                      <m:sup>
                        <m:r>
                          <a:rPr lang="en-US" sz="28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/>
                          </a:rPr>
                          <m:t>+</m:t>
                        </m:r>
                        <m:r>
                          <a:rPr lang="en-US" sz="2800" b="0" i="1" smtClean="0">
                            <a:latin typeface="Cambria Math"/>
                          </a:rPr>
                          <m:t>27</m:t>
                        </m:r>
                      </m:sup>
                    </m:sSup>
                  </m:oMath>
                </a14:m>
                <a:endParaRPr lang="en-US" sz="2800" dirty="0" smtClean="0"/>
              </a:p>
              <a:p>
                <a:r>
                  <a:rPr lang="en-US" sz="2800" dirty="0" smtClean="0"/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</a:rPr>
                          <m:t>3</m:t>
                        </m:r>
                      </m:e>
                      <m:sup>
                        <m:r>
                          <a:rPr lang="en-US" sz="2800" b="0" i="1" smtClean="0">
                            <a:latin typeface="Cambria Math"/>
                          </a:rPr>
                          <m:t>𝑥</m:t>
                        </m:r>
                      </m:sup>
                    </m:sSup>
                    <m:sSup>
                      <m:sSupPr>
                        <m:ctrlPr>
                          <a:rPr lang="en-US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</a:rPr>
                          <m:t>.</m:t>
                        </m:r>
                        <m:r>
                          <a:rPr lang="en-US" sz="2800" b="0" i="1" smtClean="0">
                            <a:latin typeface="Cambria Math"/>
                          </a:rPr>
                          <m:t>3</m:t>
                        </m:r>
                      </m:e>
                      <m:sup>
                        <m:r>
                          <a:rPr lang="en-US" sz="2800" b="0" i="1" smtClean="0">
                            <a:latin typeface="Cambria Math"/>
                          </a:rPr>
                          <m:t>27</m:t>
                        </m:r>
                      </m:sup>
                    </m:sSup>
                    <m:r>
                      <a:rPr lang="en-US" sz="2800" b="0" i="1" smtClean="0">
                        <a:latin typeface="Cambria Math"/>
                      </a:rPr>
                      <m:t> </m:t>
                    </m:r>
                    <m:r>
                      <a:rPr lang="en-US" sz="2800" b="0" i="1" smtClean="0">
                        <a:latin typeface="Cambria Math"/>
                      </a:rPr>
                      <m:t>𝐴𝑛𝑠</m:t>
                    </m:r>
                    <m:r>
                      <a:rPr lang="en-US" sz="2800" b="0" i="1" smtClean="0">
                        <a:latin typeface="Cambria Math"/>
                      </a:rPr>
                      <m:t>.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277091"/>
                <a:ext cx="10160000" cy="6123709"/>
              </a:xfrm>
              <a:blipFill rotWithShape="1">
                <a:blip r:embed="rId2"/>
                <a:stretch>
                  <a:fillRect l="-4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0511744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সমাধান :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sz="24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2.</a:t>
                </a:r>
                <a:r>
                  <a:rPr lang="en-US" sz="24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4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/>
                                <a:cs typeface="NikoshBAN" pitchFamily="2" charset="0"/>
                              </a:rPr>
                              <m:t>4</m:t>
                            </m:r>
                          </m:e>
                          <m:sup>
                            <m:r>
                              <a:rPr lang="en-US" sz="24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2400" i="1"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2400" i="1">
                                <a:latin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24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/>
                                <a:cs typeface="NikoshBAN" pitchFamily="2" charset="0"/>
                              </a:rPr>
                              <m:t>(</m:t>
                            </m:r>
                            <m:r>
                              <a:rPr lang="en-US" sz="2400" b="0" i="1" smtClean="0">
                                <a:latin typeface="Cambria Math"/>
                                <a:cs typeface="NikoshBAN" pitchFamily="2" charset="0"/>
                              </a:rPr>
                              <m:t>4</m:t>
                            </m:r>
                          </m:e>
                          <m:sup>
                            <m:r>
                              <a:rPr lang="en-US" sz="24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2400" i="1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  <m:r>
                              <a:rPr lang="en-US" sz="24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2400" i="1">
                                <a:latin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2400" i="1">
                                <a:latin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</m:den>
                    </m:f>
                    <m:r>
                      <a:rPr lang="en-US" sz="2400" i="1">
                        <a:latin typeface="Cambria Math"/>
                        <a:ea typeface="Cambria Math"/>
                        <a:cs typeface="NikoshBAN" pitchFamily="2" charset="0"/>
                      </a:rPr>
                      <m:t>÷</m:t>
                    </m:r>
                    <m:f>
                      <m:fPr>
                        <m:ctrlPr>
                          <a:rPr lang="en-US" sz="2400" i="1">
                            <a:latin typeface="Cambria Math"/>
                            <a:ea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  <m:t>1</m:t>
                        </m:r>
                        <m:sSup>
                          <m:sSupPr>
                            <m:ctrlP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6</m:t>
                            </m:r>
                          </m:e>
                          <m:sup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(</m:t>
                            </m:r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4</m:t>
                            </m:r>
                          </m:e>
                          <m:sup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</m:t>
                            </m:r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)(</m:t>
                            </m:r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  <m:r>
                          <a:rPr lang="en-US" sz="2400" i="1">
                            <a:latin typeface="Cambria Math"/>
                            <a:ea typeface="Cambria Math"/>
                            <a:cs typeface="NikoshBAN" pitchFamily="2" charset="0"/>
                          </a:rPr>
                          <m:t>)</m:t>
                        </m:r>
                      </m:den>
                    </m:f>
                  </m:oMath>
                </a14:m>
                <a:endParaRPr lang="en-US" dirty="0" smtClean="0"/>
              </a:p>
              <a:p>
                <a:r>
                  <a:rPr lang="en-US" sz="2800" dirty="0" smtClean="0">
                    <a:cs typeface="NikoshBAN" pitchFamily="2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4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/>
                                <a:cs typeface="NikoshBAN" pitchFamily="2" charset="0"/>
                              </a:rPr>
                              <m:t>4</m:t>
                            </m:r>
                          </m:e>
                          <m:sup>
                            <m:r>
                              <a:rPr lang="en-US" sz="24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2400" i="1"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2400" i="1">
                                <a:latin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240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/>
                                <a:cs typeface="NikoshBAN" pitchFamily="2" charset="0"/>
                              </a:rPr>
                              <m:t>  </m:t>
                            </m:r>
                            <m:r>
                              <a:rPr lang="en-US" sz="2400" b="0" i="1" smtClean="0">
                                <a:latin typeface="Cambria Math"/>
                                <a:cs typeface="NikoshBAN" pitchFamily="2" charset="0"/>
                              </a:rPr>
                              <m:t>4</m:t>
                            </m:r>
                          </m:e>
                          <m:sup>
                            <m:sSup>
                              <m:sSupPr>
                                <m:ctrlPr>
                                  <a:rPr lang="en-US" sz="2400" i="1" smtClean="0">
                                    <a:latin typeface="Cambria Math"/>
                                    <a:cs typeface="NikoshBAN" pitchFamily="2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i="1" smtClean="0">
                                    <a:latin typeface="Cambria Math"/>
                                    <a:cs typeface="NikoshBAN" pitchFamily="2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2400" i="1" smtClean="0">
                                    <a:latin typeface="Cambria Math"/>
                                    <a:cs typeface="NikoshBAN" pitchFamily="2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2400" b="0" i="1" smtClean="0">
                                <a:latin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2400" b="0" i="1" smtClean="0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</m:sup>
                        </m:sSup>
                      </m:den>
                    </m:f>
                    <m:r>
                      <a:rPr lang="en-US" sz="2400" i="1" smtClean="0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en-US" sz="2400" i="1" smtClean="0">
                        <a:latin typeface="Cambria Math"/>
                        <a:ea typeface="Cambria Math"/>
                        <a:cs typeface="NikoshBAN" pitchFamily="2" charset="0"/>
                      </a:rPr>
                      <m:t>÷</m:t>
                    </m:r>
                    <m:f>
                      <m:fPr>
                        <m:ctrlPr>
                          <a:rPr lang="en-US" sz="240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40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4</m:t>
                            </m:r>
                          </m:e>
                          <m:sup>
                            <m:r>
                              <a:rPr lang="en-US" sz="240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2</m:t>
                            </m:r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(</m:t>
                            </m:r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𝑋</m:t>
                            </m:r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sz="2800" i="1">
                                    <a:latin typeface="Cambria Math"/>
                                    <a:cs typeface="NikoshBAN" pitchFamily="2" charset="0"/>
                                  </a:rPr>
                                </m:ctrlPr>
                              </m:sSupPr>
                              <m:e>
                                <m:r>
                                  <a:rPr lang="en-US" sz="2800" i="1">
                                    <a:latin typeface="Cambria Math"/>
                                    <a:cs typeface="NikoshBAN" pitchFamily="2" charset="0"/>
                                  </a:rPr>
                                  <m:t>3</m:t>
                                </m:r>
                              </m:e>
                              <m:sup>
                                <m:r>
                                  <a:rPr lang="en-US" sz="2800" i="1">
                                    <a:latin typeface="Cambria Math"/>
                                    <a:cs typeface="NikoshBAN" pitchFamily="2" charset="0"/>
                                  </a:rPr>
                                  <m:t>3</m:t>
                                </m:r>
                                <m:r>
                                  <a:rPr lang="en-US" sz="2800" i="1">
                                    <a:latin typeface="Cambria Math"/>
                                    <a:cs typeface="NikoshBAN" pitchFamily="2" charset="0"/>
                                  </a:rPr>
                                  <m:t>+</m:t>
                                </m:r>
                                <m:r>
                                  <a:rPr lang="en-US" sz="2800" i="1">
                                    <a:latin typeface="Cambria Math"/>
                                    <a:cs typeface="NikoshBAN" pitchFamily="2" charset="0"/>
                                  </a:rPr>
                                  <m:t>𝑥</m:t>
                                </m:r>
                              </m:sup>
                            </m:sSup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</m:t>
                            </m:r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)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240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4</m:t>
                            </m:r>
                          </m:e>
                          <m:sup>
                            <m:sSup>
                              <m:sSupPr>
                                <m:ctrlPr>
                                  <a:rPr lang="en-US" sz="2400" b="0" i="1" smtClean="0">
                                    <a:latin typeface="Cambria Math"/>
                                    <a:ea typeface="Cambria Math"/>
                                    <a:cs typeface="NikoshBAN" pitchFamily="2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  <a:cs typeface="NikoshBAN" pitchFamily="2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  <a:cs typeface="NikoshBAN" pitchFamily="2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</m:den>
                    </m:f>
                  </m:oMath>
                </a14:m>
                <a:endParaRPr lang="en-US" dirty="0" smtClean="0"/>
              </a:p>
              <a:p>
                <a:r>
                  <a:rPr lang="en-US" dirty="0"/>
                  <a:t>=</a:t>
                </a:r>
                <a:r>
                  <a:rPr lang="en-US" dirty="0" smtClean="0"/>
                  <a:t>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4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+</m:t>
                        </m:r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  <m:r>
                          <a:rPr lang="en-US" b="0" i="1" smtClean="0">
                            <a:latin typeface="Cambria Math"/>
                          </a:rPr>
                          <m:t> −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(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)</m:t>
                        </m:r>
                      </m:sup>
                    </m:sSup>
                    <m:r>
                      <a:rPr lang="en-US" i="1" smtClean="0">
                        <a:latin typeface="Cambria Math"/>
                        <a:ea typeface="Cambria Math"/>
                      </a:rPr>
                      <m:t>÷</m:t>
                    </m:r>
                    <m:sSup>
                      <m:sSupPr>
                        <m:ctrlPr>
                          <a:rPr lang="en-US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4</m:t>
                        </m:r>
                      </m:e>
                      <m:sup>
                        <m:r>
                          <a:rPr lang="en-US" i="1" smtClean="0"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−(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1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)</m:t>
                        </m:r>
                      </m:sup>
                    </m:sSup>
                  </m:oMath>
                </a14:m>
                <a:endParaRPr lang="en-US" dirty="0" smtClean="0"/>
              </a:p>
              <a:p>
                <a:r>
                  <a:rPr lang="en-US" dirty="0" smtClean="0"/>
                  <a:t>=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4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+</m:t>
                        </m:r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</a:rPr>
                          <m:t>+</m:t>
                        </m:r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sup>
                    </m:sSup>
                    <m:r>
                      <a:rPr lang="en-US" i="1" smtClean="0">
                        <a:latin typeface="Cambria Math"/>
                        <a:ea typeface="Cambria Math"/>
                      </a:rPr>
                      <m:t>÷</m:t>
                    </m:r>
                    <m:sSup>
                      <m:sSupPr>
                        <m:ctrlPr>
                          <a:rPr lang="en-US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4</m:t>
                        </m:r>
                      </m:e>
                      <m:sup>
                        <m:r>
                          <a:rPr lang="en-US" i="1" smtClean="0"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sup>
                    </m:sSup>
                  </m:oMath>
                </a14:m>
                <a:endParaRPr lang="en-US" i="1" dirty="0" smtClean="0">
                  <a:latin typeface="Cambria Math"/>
                  <a:ea typeface="Cambria Math"/>
                </a:endParaRPr>
              </a:p>
              <a:p>
                <a:r>
                  <a:rPr lang="en-US" dirty="0" smtClean="0"/>
                  <a:t>=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4</m:t>
                        </m:r>
                      </m:e>
                      <m:sup>
                        <m:r>
                          <a:rPr lang="en-US" i="1" smtClean="0">
                            <a:latin typeface="Cambria Math"/>
                          </a:rPr>
                          <m:t>2</m:t>
                        </m:r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</a:rPr>
                          <m:t>+</m:t>
                        </m:r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sup>
                    </m:sSup>
                    <m:r>
                      <a:rPr lang="en-US" i="1" smtClean="0">
                        <a:latin typeface="Cambria Math"/>
                        <a:ea typeface="Cambria Math"/>
                      </a:rPr>
                      <m:t>÷</m:t>
                    </m:r>
                    <m:sSup>
                      <m:sSupPr>
                        <m:ctrlPr>
                          <a:rPr lang="en-US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4</m:t>
                        </m:r>
                      </m:e>
                      <m:sup>
                        <m:r>
                          <a:rPr lang="en-US" i="1" smtClean="0"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𝑋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3</m:t>
                        </m:r>
                      </m:sup>
                    </m:sSup>
                  </m:oMath>
                </a14:m>
                <a:endParaRPr lang="en-US" b="1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=</m:t>
                        </m:r>
                        <m:r>
                          <a:rPr lang="en-US" b="1" i="1" smtClean="0">
                            <a:latin typeface="Cambria Math"/>
                          </a:rPr>
                          <m:t>𝟒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  <m:r>
                          <a:rPr lang="en-US" b="1" i="1" smtClean="0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en-US" b="1" i="1" smtClean="0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b="1" i="1" smtClean="0">
                            <a:latin typeface="Cambria Math"/>
                          </a:rPr>
                          <m:t>+</m:t>
                        </m:r>
                        <m:r>
                          <a:rPr lang="en-US" b="1" i="1" smtClean="0">
                            <a:latin typeface="Cambria Math"/>
                          </a:rPr>
                          <m:t>𝟏</m:t>
                        </m:r>
                        <m:r>
                          <a:rPr lang="en-US" b="1" i="1" smtClean="0">
                            <a:latin typeface="Cambria Math"/>
                          </a:rPr>
                          <m:t> −(</m:t>
                        </m:r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  <m:r>
                          <a:rPr lang="en-US" b="1" i="1" smtClean="0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en-US" b="1" i="1" smtClean="0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b="1" i="1" smtClean="0">
                            <a:latin typeface="Cambria Math"/>
                          </a:rPr>
                          <m:t>+</m:t>
                        </m:r>
                        <m:r>
                          <a:rPr lang="en-US" b="1" i="1" smtClean="0">
                            <a:latin typeface="Cambria Math"/>
                          </a:rPr>
                          <m:t>𝟑</m:t>
                        </m:r>
                        <m:r>
                          <a:rPr lang="en-US" b="1" i="1" smtClean="0">
                            <a:latin typeface="Cambria Math"/>
                          </a:rPr>
                          <m:t>)</m:t>
                        </m:r>
                      </m:sup>
                    </m:sSup>
                  </m:oMath>
                </a14:m>
                <a:endParaRPr lang="en-US" b="1" dirty="0" smtClean="0"/>
              </a:p>
              <a:p>
                <a:r>
                  <a:rPr lang="en-US" b="1" dirty="0" smtClean="0"/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𝟒</m:t>
                        </m:r>
                      </m:e>
                      <m:sup>
                        <m:eqArr>
                          <m:eqArr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eqArrPr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𝟐</m:t>
                            </m:r>
                            <m:r>
                              <a:rPr lang="en-US" b="1" i="1" smtClean="0">
                                <a:latin typeface="Cambria Math"/>
                              </a:rPr>
                              <m:t>𝑿</m:t>
                            </m:r>
                            <m:r>
                              <a:rPr lang="en-US" b="1" i="1" smtClean="0">
                                <a:latin typeface="Cambria Math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US" b="1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1" i="1" smtClean="0">
                                    <a:latin typeface="Cambria Math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b="1" i="1" smtClean="0"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b="1" i="1" smtClean="0">
                                <a:latin typeface="Cambria Math"/>
                              </a:rPr>
                              <m:t>+</m:t>
                            </m:r>
                            <m:r>
                              <a:rPr lang="en-US" b="1" i="1" smtClean="0">
                                <a:latin typeface="Cambria Math"/>
                              </a:rPr>
                              <m:t>𝟏</m:t>
                            </m:r>
                            <m:r>
                              <a:rPr lang="en-US" b="1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en-US" b="1" i="1" smtClean="0">
                                <a:latin typeface="Cambria Math"/>
                              </a:rPr>
                              <m:t>𝟐</m:t>
                            </m:r>
                            <m:r>
                              <a:rPr lang="en-US" b="1" i="1" smtClean="0">
                                <a:latin typeface="Cambria Math"/>
                              </a:rPr>
                              <m:t>𝒙</m:t>
                            </m:r>
                            <m:r>
                              <a:rPr lang="en-US" b="1" i="1" smtClean="0">
                                <a:latin typeface="Cambria Math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b="1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1" i="1" smtClean="0">
                                    <a:latin typeface="Cambria Math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b="1" i="1" smtClean="0"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b="1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en-US" b="1" i="1" smtClean="0">
                                <a:latin typeface="Cambria Math"/>
                              </a:rPr>
                              <m:t>𝟑</m:t>
                            </m:r>
                          </m:e>
                          <m:e/>
                        </m:eqArr>
                      </m:sup>
                    </m:sSup>
                  </m:oMath>
                </a14:m>
                <a:endParaRPr lang="en-US" b="1" dirty="0" smtClean="0"/>
              </a:p>
              <a:p>
                <a:r>
                  <a:rPr lang="en-US" b="1" dirty="0" smtClean="0"/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𝟒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b="1" dirty="0" smtClean="0"/>
                  <a:t>  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b="1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1" i="1" dirty="0" smtClean="0">
                            <a:latin typeface="Cambria Math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en-US" b="1" i="1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1" i="1" dirty="0" smtClean="0">
                                <a:latin typeface="Cambria Math"/>
                              </a:rPr>
                              <m:t>𝟒</m:t>
                            </m:r>
                          </m:e>
                          <m:sup>
                            <m:r>
                              <a:rPr lang="en-US" b="1" i="1" dirty="0" smtClean="0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b="1" dirty="0" smtClean="0"/>
                  <a:t> 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b="1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1" i="1" dirty="0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b="1" i="1" dirty="0" smtClean="0">
                            <a:latin typeface="Cambria Math"/>
                          </a:rPr>
                          <m:t>𝟏𝟔</m:t>
                        </m:r>
                      </m:den>
                    </m:f>
                  </m:oMath>
                </a14:m>
                <a:r>
                  <a:rPr lang="en-US" b="1" dirty="0" smtClean="0"/>
                  <a:t>   Ans.  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5642715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সমাধান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506361" y="1482213"/>
                <a:ext cx="10160000" cy="4800600"/>
              </a:xfrm>
              <a:solidFill>
                <a:schemeClr val="accent2"/>
              </a:solidFill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en-US" sz="2400" i="1">
                        <a:latin typeface="Cambria Math"/>
                        <a:ea typeface="Cambria Math"/>
                        <a:cs typeface="NikoshBAN" pitchFamily="2" charset="0"/>
                      </a:rPr>
                      <m:t>3</m:t>
                    </m:r>
                    <m:r>
                      <a:rPr lang="en-US" sz="2400" i="1">
                        <a:latin typeface="Cambria Math"/>
                        <a:ea typeface="Cambria Math"/>
                        <a:cs typeface="NikoshBAN" pitchFamily="2" charset="0"/>
                      </a:rPr>
                      <m:t>.</m:t>
                    </m:r>
                    <m:f>
                      <m:fPr>
                        <m:ctrlPr>
                          <a:rPr lang="en-US" sz="2400" i="1">
                            <a:latin typeface="Cambria Math"/>
                            <a:ea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  <a:ea typeface="Cambria Math"/>
                            <a:cs typeface="NikoshBAN" pitchFamily="2" charset="0"/>
                          </a:rPr>
                          <m:t>2</m:t>
                        </m:r>
                        <m:sSup>
                          <m:sSupPr>
                            <m:ctrlP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5</m:t>
                            </m:r>
                          </m:e>
                          <m:sup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(</m:t>
                            </m:r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5</m:t>
                            </m:r>
                          </m:e>
                          <m:sup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</m:t>
                            </m:r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)(</m:t>
                            </m:r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  <m:r>
                          <a:rPr lang="en-US" sz="2400" i="1">
                            <a:latin typeface="Cambria Math"/>
                            <a:ea typeface="Cambria Math"/>
                            <a:cs typeface="NikoshBAN" pitchFamily="2" charset="0"/>
                          </a:rPr>
                          <m:t>)</m:t>
                        </m:r>
                      </m:den>
                    </m:f>
                  </m:oMath>
                </a14:m>
                <a:endParaRPr lang="en-US" dirty="0" smtClean="0"/>
              </a:p>
              <a:p>
                <a:r>
                  <a:rPr lang="en-US" dirty="0" smtClean="0"/>
                  <a:t>=</a:t>
                </a:r>
                <a:r>
                  <a:rPr lang="en-US" dirty="0" smtClean="0"/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  <a:ea typeface="Cambria Math"/>
                            <a:cs typeface="NikoshBAN" pitchFamily="2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5</m:t>
                            </m:r>
                          </m:e>
                          <m:sup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2</m:t>
                            </m:r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(</m:t>
                            </m:r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𝑋</m:t>
                            </m:r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</m:t>
                            </m:r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)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5</m:t>
                            </m:r>
                          </m:e>
                          <m:sup>
                            <m:sSup>
                              <m:sSupPr>
                                <m:ctrlPr>
                                  <a:rPr lang="en-US" sz="2400" i="1">
                                    <a:latin typeface="Cambria Math"/>
                                    <a:ea typeface="Cambria Math"/>
                                    <a:cs typeface="NikoshBAN" pitchFamily="2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i="1">
                                    <a:latin typeface="Cambria Math"/>
                                    <a:ea typeface="Cambria Math"/>
                                    <a:cs typeface="NikoshBAN" pitchFamily="2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2400" i="1">
                                    <a:latin typeface="Cambria Math"/>
                                    <a:ea typeface="Cambria Math"/>
                                    <a:cs typeface="NikoshBAN" pitchFamily="2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 smtClean="0"/>
                  <a:t> </a:t>
                </a:r>
                <a:endParaRPr lang="en-US" dirty="0" smtClean="0"/>
              </a:p>
              <a:p>
                <a:r>
                  <a:rPr lang="en-US" dirty="0" smtClean="0"/>
                  <a:t>  </a:t>
                </a:r>
                <a:r>
                  <a:rPr lang="en-US" dirty="0"/>
                  <a:t>=</a:t>
                </a:r>
                <a:r>
                  <a:rPr lang="en-US" dirty="0" smtClean="0"/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latin typeface="Cambria Math"/>
                            <a:ea typeface="Cambria Math"/>
                            <a:cs typeface="NikoshBAN" pitchFamily="2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0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5</m:t>
                            </m:r>
                          </m:e>
                          <m:sup>
                            <m:eqArr>
                              <m:eqArrPr>
                                <m:ctrlPr>
                                  <a:rPr lang="en-US" sz="2000" i="1">
                                    <a:latin typeface="Cambria Math"/>
                                    <a:ea typeface="Cambria Math"/>
                                    <a:cs typeface="NikoshBAN" pitchFamily="2" charset="0"/>
                                  </a:rPr>
                                </m:ctrlPr>
                              </m:eqArrPr>
                              <m:e>
                                <m:r>
                                  <a:rPr lang="en-US" sz="2000" i="1">
                                    <a:latin typeface="Cambria Math"/>
                                    <a:ea typeface="Cambria Math"/>
                                    <a:cs typeface="NikoshBAN" pitchFamily="2" charset="0"/>
                                  </a:rPr>
                                  <m:t>2</m:t>
                                </m:r>
                                <m:r>
                                  <a:rPr lang="en-US" sz="2000" i="1">
                                    <a:latin typeface="Cambria Math"/>
                                    <a:ea typeface="Cambria Math"/>
                                    <a:cs typeface="NikoshBAN" pitchFamily="2" charset="0"/>
                                  </a:rPr>
                                  <m:t>(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latin typeface="Cambria Math"/>
                                    <a:ea typeface="Cambria Math"/>
                                    <a:cs typeface="NikoshBAN" pitchFamily="2" charset="0"/>
                                  </a:rPr>
                                  <m:t>2</m:t>
                                </m:r>
                                <m:r>
                                  <a:rPr lang="en-US" sz="2000" i="1">
                                    <a:latin typeface="Cambria Math"/>
                                    <a:ea typeface="Cambria Math"/>
                                    <a:cs typeface="NikoshBAN" pitchFamily="2" charset="0"/>
                                  </a:rPr>
                                  <m:t>𝑋</m:t>
                                </m:r>
                                <m:r>
                                  <a:rPr lang="en-US" sz="2000" i="1">
                                    <a:latin typeface="Cambria Math"/>
                                    <a:ea typeface="Cambria Math"/>
                                    <a:cs typeface="NikoshBAN" pitchFamily="2" charset="0"/>
                                  </a:rPr>
                                  <m:t>+</m:t>
                                </m:r>
                                <m:r>
                                  <a:rPr lang="en-US" sz="2000" b="0" i="1" smtClean="0">
                                    <a:latin typeface="Cambria Math"/>
                                    <a:ea typeface="Cambria Math"/>
                                    <a:cs typeface="NikoshBAN" pitchFamily="2" charset="0"/>
                                  </a:rPr>
                                  <m:t>2</m:t>
                                </m:r>
                                <m:r>
                                  <a:rPr lang="en-US" sz="2000" i="1">
                                    <a:latin typeface="Cambria Math"/>
                                    <a:ea typeface="Cambria Math"/>
                                    <a:cs typeface="NikoshBAN" pitchFamily="2" charset="0"/>
                                  </a:rPr>
                                  <m:t>)</m:t>
                                </m:r>
                              </m:e>
                            </m:eqAr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20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5</m:t>
                            </m:r>
                          </m:e>
                          <m:sup>
                            <m:sSup>
                              <m:sSupPr>
                                <m:ctrlPr>
                                  <a:rPr lang="en-US" sz="2000" i="1">
                                    <a:latin typeface="Cambria Math"/>
                                    <a:ea typeface="Cambria Math"/>
                                    <a:cs typeface="NikoshBAN" pitchFamily="2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i="1">
                                    <a:latin typeface="Cambria Math"/>
                                    <a:ea typeface="Cambria Math"/>
                                    <a:cs typeface="NikoshBAN" pitchFamily="2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2000" i="1">
                                    <a:latin typeface="Cambria Math"/>
                                    <a:ea typeface="Cambria Math"/>
                                    <a:cs typeface="NikoshBAN" pitchFamily="2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20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20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/>
                  <a:t>   </a:t>
                </a:r>
                <a:endParaRPr lang="en-US" dirty="0"/>
              </a:p>
              <a:p>
                <a:r>
                  <a:rPr lang="en-US" dirty="0" smtClean="0">
                    <a:ea typeface="Cambria Math"/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5</m:t>
                        </m:r>
                      </m:e>
                      <m:sup>
                        <m:r>
                          <a:rPr lang="en-US" i="1"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en-US" i="1">
                            <a:latin typeface="Cambria Math"/>
                            <a:ea typeface="Cambria Math"/>
                          </a:rPr>
                          <m:t>𝑋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en-US" i="1">
                            <a:latin typeface="Cambria Math"/>
                            <a:ea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US" i="1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sup>
                    </m:sSup>
                  </m:oMath>
                </a14:m>
                <a:endParaRPr lang="en-US" dirty="0" smtClean="0"/>
              </a:p>
              <a:p>
                <a:r>
                  <a:rPr lang="en-US" dirty="0" smtClean="0">
                    <a:ea typeface="Cambria Math"/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  <a:ea typeface="Cambria Math"/>
                          </a:rPr>
                          <m:t>5</m:t>
                        </m:r>
                      </m:e>
                      <m:sup>
                        <m:r>
                          <a:rPr lang="en-US" i="1"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en-US" i="1">
                            <a:latin typeface="Cambria Math"/>
                            <a:ea typeface="Cambria Math"/>
                          </a:rPr>
                          <m:t>𝑋</m:t>
                        </m:r>
                        <m:r>
                          <a:rPr lang="en-US" i="1"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3</m:t>
                        </m:r>
                        <m:r>
                          <a:rPr lang="en-US" i="1">
                            <a:latin typeface="Cambria Math"/>
                            <a:ea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US" i="1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sup>
                    </m:sSup>
                  </m:oMath>
                </a14:m>
                <a:endParaRPr lang="en-US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400" dirty="0" smtClean="0">
                    <a:cs typeface="NikoshBAN" pitchFamily="2" charset="0"/>
                  </a:rPr>
                  <a:t>=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  <a:cs typeface="NikoshBAN" pitchFamily="2" charset="0"/>
                          </a:rPr>
                          <m:t>5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  <m:r>
                          <a:rPr lang="en-US" sz="2400" b="0" i="1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sup>
                    </m:sSup>
                  </m:oMath>
                </a14:m>
                <a:r>
                  <a:rPr lang="en-US" sz="24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2400" dirty="0" smtClean="0">
                    <a:latin typeface="NikoshBAN" pitchFamily="2" charset="0"/>
                    <a:cs typeface="NikoshBAN" pitchFamily="2" charset="0"/>
                  </a:rPr>
                  <a:t>.</a:t>
                </a:r>
                <a:r>
                  <a:rPr lang="en-US" sz="2400" dirty="0">
                    <a:cs typeface="NikoshBAN" pitchFamily="2" charset="0"/>
                  </a:rPr>
                  <a:t> </a:t>
                </a:r>
                <a:r>
                  <a:rPr lang="en-US" sz="2400" dirty="0" smtClean="0">
                    <a:cs typeface="NikoshBAN" pitchFamily="2" charset="0"/>
                  </a:rPr>
                  <a:t>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  <a:cs typeface="NikoshBAN" pitchFamily="2" charset="0"/>
                          </a:rPr>
                          <m:t>5</m:t>
                        </m:r>
                      </m:e>
                      <m:sup>
                        <m:r>
                          <a:rPr lang="en-US" sz="2400" i="1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2400" dirty="0" smtClean="0">
                    <a:latin typeface="NikoshBAN" pitchFamily="2" charset="0"/>
                    <a:cs typeface="NikoshBAN" pitchFamily="2" charset="0"/>
                  </a:rPr>
                  <a:t>  .</a:t>
                </a:r>
                <a:r>
                  <a:rPr lang="en-US" sz="2400" dirty="0" smtClean="0"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  <a:cs typeface="NikoshBAN" pitchFamily="2" charset="0"/>
                          </a:rPr>
                          <m:t>5</m:t>
                        </m:r>
                      </m:e>
                      <m:sup>
                        <m:sSup>
                          <m:sSupPr>
                            <m:ctrlPr>
                              <a:rPr lang="en-US" sz="2400" i="1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400" i="1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sup>
                    </m:sSup>
                  </m:oMath>
                </a14:m>
                <a:r>
                  <a:rPr lang="en-US" sz="2400" dirty="0">
                    <a:latin typeface="NikoshBAN" pitchFamily="2" charset="0"/>
                    <a:cs typeface="NikoshBAN" pitchFamily="2" charset="0"/>
                  </a:rPr>
                  <a:t>.</a:t>
                </a:r>
                <a:endParaRPr lang="en-US" sz="2400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sz="24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2400" dirty="0" smtClean="0">
                    <a:latin typeface="NikoshBAN" pitchFamily="2" charset="0"/>
                    <a:cs typeface="NikoshBAN" pitchFamily="2" charset="0"/>
                  </a:rPr>
                  <a:t> = 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125.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/>
                            <a:cs typeface="NikoshBAN" pitchFamily="2" charset="0"/>
                          </a:rPr>
                          <m:t>5</m:t>
                        </m:r>
                      </m:e>
                      <m:sup>
                        <m:r>
                          <a:rPr lang="en-US" sz="2000" i="1">
                            <a:latin typeface="Cambria Math"/>
                            <a:cs typeface="NikoshBAN" pitchFamily="2" charset="0"/>
                          </a:rPr>
                          <m:t>2</m:t>
                        </m:r>
                        <m:r>
                          <a:rPr lang="en-US" sz="2000" i="1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  <m:r>
                          <a:rPr lang="en-US" sz="2000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sup>
                    </m:sSup>
                    <m:sSup>
                      <m:sSupPr>
                        <m:ctrlPr>
                          <a:rPr lang="en-US" sz="24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  <a:cs typeface="NikoshBAN" pitchFamily="2" charset="0"/>
                          </a:rPr>
                          <m:t>5</m:t>
                        </m:r>
                      </m:e>
                      <m:sup>
                        <m:sSup>
                          <m:sSupPr>
                            <m:ctrlPr>
                              <a:rPr lang="en-US" sz="2000" i="1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000" i="1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sup>
                    </m:sSup>
                  </m:oMath>
                </a14:m>
                <a:r>
                  <a:rPr lang="en-US" sz="2000" dirty="0">
                    <a:latin typeface="NikoshBAN" pitchFamily="2" charset="0"/>
                    <a:cs typeface="NikoshBAN" pitchFamily="2" charset="0"/>
                  </a:rPr>
                  <a:t>.</a:t>
                </a:r>
                <a:r>
                  <a:rPr lang="en-US" sz="2000" dirty="0" smtClean="0">
                    <a:latin typeface="NikoshBAN" pitchFamily="2" charset="0"/>
                    <a:cs typeface="NikoshBAN" pitchFamily="2" charset="0"/>
                  </a:rPr>
                  <a:t>Ans.</a:t>
                </a:r>
                <a:endParaRPr lang="en-US" sz="2000" dirty="0">
                  <a:latin typeface="NikoshBAN" pitchFamily="2" charset="0"/>
                  <a:cs typeface="NikoshBAN" pitchFamily="2" charset="0"/>
                </a:endParaRPr>
              </a:p>
              <a:p>
                <a:endParaRPr lang="en-US" dirty="0" smtClean="0"/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6361" y="1482213"/>
                <a:ext cx="10160000" cy="4800600"/>
              </a:xfrm>
              <a:blipFill rotWithShape="1">
                <a:blip r:embed="rId2"/>
                <a:stretch>
                  <a:fillRect b="-62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8481842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60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মূল্যায়ন :একক কাজ </a:t>
            </a:r>
            <a:endParaRPr lang="en-US" sz="60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514350" indent="-514350">
                  <a:buFont typeface="+mj-lt"/>
                  <a:buAutoNum type="arabicPeriod"/>
                </a:pP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সূচক কাকে বলে ?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লগ বলতে কি বুঝ ?</a:t>
                </a:r>
              </a:p>
              <a:p>
                <a:pPr marL="0" indent="0">
                  <a:buNone/>
                </a:pPr>
                <a:endParaRPr lang="en-US" sz="3200" dirty="0" smtClean="0">
                  <a:latin typeface="NikoshBAN" pitchFamily="2" charset="0"/>
                  <a:cs typeface="NikoshBAN" pitchFamily="2" charset="0"/>
                </a:endParaRPr>
              </a:p>
              <a:p>
                <a:pPr marL="0" indent="0">
                  <a:buNone/>
                </a:pPr>
                <a:r>
                  <a:rPr lang="en-US" sz="3200" dirty="0" smtClean="0">
                    <a:cs typeface="NikoshBAN" pitchFamily="2" charset="0"/>
                  </a:rPr>
                  <a:t>৩।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7</m:t>
                        </m:r>
                      </m:e>
                      <m:sup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.</a:t>
                </a:r>
                <a:r>
                  <a:rPr lang="en-US" sz="3200" dirty="0"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49</m:t>
                        </m:r>
                      </m:e>
                      <m:sup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343</m:t>
                        </m:r>
                      </m:e>
                      <m:sup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5</m:t>
                        </m:r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sup>
                    </m:sSup>
                    <m:sSup>
                      <m:sSupPr>
                        <m:ctrlPr>
                          <a:rPr lang="en-US" sz="3200" i="1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.</m:t>
                        </m:r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7</m:t>
                        </m:r>
                      </m:e>
                      <m:sup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এর মান কত ?</a:t>
                </a:r>
              </a:p>
              <a:p>
                <a:pPr marL="0" indent="0">
                  <a:buNone/>
                </a:pP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৪। Lo g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sz="320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81</m:t>
                            </m:r>
                          </m:e>
                        </m:rad>
                      </m:e>
                      <m:sup>
                        <m:r>
                          <a:rPr lang="en-US" sz="320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  <m:r>
                      <a:rPr lang="en-US" sz="3200" b="0" i="0" smtClean="0">
                        <a:latin typeface="Cambria Math"/>
                        <a:cs typeface="NikoshBAN" pitchFamily="2" charset="0"/>
                      </a:rPr>
                      <m:t>ত্রর</m:t>
                    </m:r>
                    <m:r>
                      <a:rPr lang="en-US" sz="3200" b="0" i="0" smtClean="0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en-US" sz="3200" b="0" i="0" smtClean="0">
                        <a:latin typeface="Cambria Math"/>
                        <a:cs typeface="NikoshBAN" pitchFamily="2" charset="0"/>
                      </a:rPr>
                      <m:t>মান</m:t>
                    </m:r>
                    <m:r>
                      <a:rPr lang="en-US" sz="3200" b="0" i="0" smtClean="0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en-US" sz="3200" b="0" i="0" smtClean="0">
                        <a:latin typeface="Cambria Math"/>
                        <a:cs typeface="NikoshBAN" pitchFamily="2" charset="0"/>
                      </a:rPr>
                      <m:t>কত</m:t>
                    </m:r>
                    <m:r>
                      <a:rPr lang="en-US" sz="3200" b="0" i="0" smtClean="0">
                        <a:latin typeface="Cambria Math"/>
                        <a:cs typeface="NikoshBAN" pitchFamily="2" charset="0"/>
                      </a:rPr>
                      <m:t>?</m:t>
                    </m:r>
                  </m:oMath>
                </a14:m>
                <a:endParaRPr lang="en-US" sz="3200" dirty="0" smtClean="0">
                  <a:latin typeface="NikoshBAN" pitchFamily="2" charset="0"/>
                  <a:cs typeface="NikoshBAN" pitchFamily="2" charset="0"/>
                </a:endParaRPr>
              </a:p>
              <a:p>
                <a:pPr marL="0" indent="0">
                  <a:buNone/>
                </a:pP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2400" dirty="0">
                    <a:latin typeface="NikoshBAN" pitchFamily="2" charset="0"/>
                    <a:cs typeface="NikoshBAN" pitchFamily="2" charset="0"/>
                  </a:rPr>
                  <a:t>5</a:t>
                </a:r>
                <a:r>
                  <a:rPr lang="en-US" sz="2400" dirty="0" smtClean="0">
                    <a:latin typeface="NikoshBAN" pitchFamily="2" charset="0"/>
                    <a:cs typeface="NikoshBAN" pitchFamily="2" charset="0"/>
                  </a:rPr>
                  <a:t>। </a:t>
                </a:r>
                <a:r>
                  <a:rPr lang="en-US" sz="2400" dirty="0">
                    <a:latin typeface="NikoshBAN" pitchFamily="2" charset="0"/>
                    <a:cs typeface="NikoshBAN" pitchFamily="2" charset="0"/>
                  </a:rPr>
                  <a:t>Lo g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sz="24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/>
                                <a:cs typeface="NikoshBAN" pitchFamily="2" charset="0"/>
                              </a:rPr>
                              <m:t>64</m:t>
                            </m:r>
                          </m:e>
                        </m:rad>
                      </m:e>
                      <m:sup>
                        <m:r>
                          <a:rPr lang="en-US" sz="2400" b="0" i="1" smtClean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  <m:r>
                      <a:rPr lang="en-US" sz="2400">
                        <a:latin typeface="Cambria Math"/>
                        <a:cs typeface="NikoshBAN" pitchFamily="2" charset="0"/>
                      </a:rPr>
                      <m:t>ত্রর</m:t>
                    </m:r>
                    <m:r>
                      <a:rPr lang="en-US" sz="2400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en-US" sz="2400">
                        <a:latin typeface="Cambria Math"/>
                        <a:cs typeface="NikoshBAN" pitchFamily="2" charset="0"/>
                      </a:rPr>
                      <m:t>মান</m:t>
                    </m:r>
                    <m:r>
                      <a:rPr lang="en-US" sz="2400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en-US" sz="2400">
                        <a:latin typeface="Cambria Math"/>
                        <a:cs typeface="NikoshBAN" pitchFamily="2" charset="0"/>
                      </a:rPr>
                      <m:t>কত</m:t>
                    </m:r>
                    <m:r>
                      <a:rPr lang="en-US" sz="2400">
                        <a:latin typeface="Cambria Math"/>
                        <a:cs typeface="NikoshBAN" pitchFamily="2" charset="0"/>
                      </a:rPr>
                      <m:t>?</m:t>
                    </m:r>
                  </m:oMath>
                </a14:m>
                <a:endParaRPr lang="en-US" sz="2400" dirty="0">
                  <a:latin typeface="NikoshBAN" pitchFamily="2" charset="0"/>
                  <a:cs typeface="NikoshBAN" pitchFamily="2" charset="0"/>
                </a:endParaRPr>
              </a:p>
              <a:p>
                <a:pPr marL="0" indent="0">
                  <a:buNone/>
                </a:pPr>
                <a:endParaRPr lang="en-US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2280" t="-25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745715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দলীয় কাজ 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(মুল্যায়ন কর )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sz="3200" dirty="0" smtClean="0">
                    <a:cs typeface="NikoshBAN" pitchFamily="2" charset="0"/>
                  </a:rPr>
                  <a:t>1.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e>
                      <m:sup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3</m:t>
                        </m:r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.</a:t>
                </a:r>
                <a:r>
                  <a:rPr lang="en-US" sz="3200" dirty="0"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4</m:t>
                        </m:r>
                      </m:e>
                      <m:sup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2</m:t>
                        </m:r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16</m:t>
                        </m:r>
                      </m:e>
                      <m:sup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5</m:t>
                        </m:r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3</m:t>
                        </m:r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sup>
                    </m:sSup>
                    <m:sSup>
                      <m:sSup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.</m:t>
                        </m:r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4</m:t>
                        </m:r>
                      </m:e>
                      <m:sup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3</m:t>
                        </m:r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এর মান কত ?</a:t>
                </a:r>
              </a:p>
              <a:p>
                <a:pPr marL="0" indent="0">
                  <a:buNone/>
                </a:pP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2.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Lo g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9</m:t>
                            </m:r>
                          </m:e>
                        </m:rad>
                      </m:e>
                      <m:sup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  <m:r>
                      <a:rPr lang="en-US" sz="3200">
                        <a:latin typeface="Cambria Math"/>
                        <a:cs typeface="NikoshBAN" pitchFamily="2" charset="0"/>
                      </a:rPr>
                      <m:t>ত্রর</m:t>
                    </m:r>
                    <m:r>
                      <a:rPr lang="en-US" sz="3200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en-US" sz="3200">
                        <a:latin typeface="Cambria Math"/>
                        <a:cs typeface="NikoshBAN" pitchFamily="2" charset="0"/>
                      </a:rPr>
                      <m:t>মান</m:t>
                    </m:r>
                    <m:r>
                      <a:rPr lang="en-US" sz="3200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en-US" sz="3200">
                        <a:latin typeface="Cambria Math"/>
                        <a:cs typeface="NikoshBAN" pitchFamily="2" charset="0"/>
                      </a:rPr>
                      <m:t>কত</m:t>
                    </m:r>
                    <m:r>
                      <a:rPr lang="en-US" sz="3200">
                        <a:latin typeface="Cambria Math"/>
                        <a:cs typeface="NikoshBAN" pitchFamily="2" charset="0"/>
                      </a:rPr>
                      <m:t>?</m:t>
                    </m:r>
                  </m:oMath>
                </a14:m>
                <a:endParaRPr lang="en-US" sz="3200" dirty="0">
                  <a:latin typeface="NikoshBAN" pitchFamily="2" charset="0"/>
                  <a:cs typeface="NikoshBAN" pitchFamily="2" charset="0"/>
                </a:endParaRPr>
              </a:p>
              <a:p>
                <a:pPr marL="0" indent="0">
                  <a:buNone/>
                </a:pPr>
                <a:r>
                  <a:rPr lang="en-US" sz="28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3. </a:t>
                </a:r>
                <a:r>
                  <a:rPr lang="en-US" sz="24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2400" dirty="0">
                    <a:latin typeface="NikoshBAN" pitchFamily="2" charset="0"/>
                    <a:cs typeface="NikoshBAN" pitchFamily="2" charset="0"/>
                  </a:rPr>
                  <a:t>Lo g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sz="24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/>
                                <a:cs typeface="NikoshBAN" pitchFamily="2" charset="0"/>
                              </a:rPr>
                              <m:t>125</m:t>
                            </m:r>
                          </m:e>
                        </m:rad>
                      </m:e>
                      <m:sup>
                        <m:r>
                          <a:rPr lang="en-US" sz="2400" i="1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  <m:r>
                      <a:rPr lang="en-US" sz="2400">
                        <a:latin typeface="Cambria Math"/>
                        <a:cs typeface="NikoshBAN" pitchFamily="2" charset="0"/>
                      </a:rPr>
                      <m:t>ত্রর</m:t>
                    </m:r>
                    <m:r>
                      <a:rPr lang="en-US" sz="2400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en-US" sz="2400">
                        <a:latin typeface="Cambria Math"/>
                        <a:cs typeface="NikoshBAN" pitchFamily="2" charset="0"/>
                      </a:rPr>
                      <m:t>মান</m:t>
                    </m:r>
                    <m:r>
                      <a:rPr lang="en-US" sz="2400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en-US" sz="2400">
                        <a:latin typeface="Cambria Math"/>
                        <a:cs typeface="NikoshBAN" pitchFamily="2" charset="0"/>
                      </a:rPr>
                      <m:t>কত</m:t>
                    </m:r>
                    <m:r>
                      <a:rPr lang="en-US" sz="2400">
                        <a:latin typeface="Cambria Math"/>
                        <a:cs typeface="NikoshBAN" pitchFamily="2" charset="0"/>
                      </a:rPr>
                      <m:t>?</m:t>
                    </m:r>
                  </m:oMath>
                </a14:m>
                <a:endParaRPr lang="en-US" sz="2400" dirty="0" smtClean="0">
                  <a:latin typeface="NikoshBAN" pitchFamily="2" charset="0"/>
                  <a:cs typeface="NikoshBAN" pitchFamily="2" charset="0"/>
                </a:endParaRPr>
              </a:p>
              <a:p>
                <a:pPr marL="0" indent="0">
                  <a:buNone/>
                </a:pPr>
                <a:endParaRPr lang="en-US" sz="2400" dirty="0">
                  <a:latin typeface="NikoshBAN" pitchFamily="2" charset="0"/>
                  <a:cs typeface="NikoshBAN" pitchFamily="2" charset="0"/>
                </a:endParaRPr>
              </a:p>
              <a:p>
                <a:pPr marL="114300" indent="0">
                  <a:buNone/>
                </a:pP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4</a:t>
                </a:r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6</m:t>
                            </m:r>
                          </m:e>
                          <m:sup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(</m:t>
                            </m:r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6</m:t>
                            </m:r>
                          </m:e>
                          <m:sup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</m:den>
                    </m:f>
                    <m:r>
                      <a:rPr lang="en-US" sz="3200" i="1">
                        <a:latin typeface="Cambria Math"/>
                        <a:ea typeface="Cambria Math"/>
                        <a:cs typeface="NikoshBAN" pitchFamily="2" charset="0"/>
                      </a:rPr>
                      <m:t>÷</m:t>
                    </m:r>
                    <m:f>
                      <m:fPr>
                        <m:ctrlPr>
                          <a:rPr lang="en-US" sz="3200" i="1">
                            <a:latin typeface="Cambria Math"/>
                            <a:ea typeface="Cambria Math"/>
                            <a:cs typeface="NikoshBAN" pitchFamily="2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2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36</m:t>
                            </m:r>
                          </m:e>
                          <m:sup>
                            <m:r>
                              <a:rPr lang="en-US" sz="32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2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32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32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(</m:t>
                            </m:r>
                            <m:r>
                              <a:rPr lang="en-US" sz="32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6</m:t>
                            </m:r>
                          </m:e>
                          <m:sup>
                            <m:r>
                              <a:rPr lang="en-US" sz="32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2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32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</m:t>
                            </m:r>
                            <m:r>
                              <a:rPr lang="en-US" sz="32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)(</m:t>
                            </m:r>
                            <m:r>
                              <a:rPr lang="en-US" sz="32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2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32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  <m:r>
                          <a:rPr lang="en-US" sz="3200" i="1">
                            <a:latin typeface="Cambria Math"/>
                            <a:ea typeface="Cambria Math"/>
                            <a:cs typeface="NikoshBAN" pitchFamily="2" charset="0"/>
                          </a:rPr>
                          <m:t>)</m:t>
                        </m:r>
                      </m:den>
                    </m:f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এর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মান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কত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 ?</m:t>
                    </m:r>
                  </m:oMath>
                </a14:m>
                <a:endParaRPr lang="en-US" sz="1600" dirty="0">
                  <a:latin typeface="NikoshBAN" pitchFamily="2" charset="0"/>
                  <a:cs typeface="NikoshBAN" pitchFamily="2" charset="0"/>
                </a:endParaRPr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500" t="-17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199654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6557D5E-1965-1E1E-FD95-09ED4E602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বাড়ির কাজ</a:t>
            </a:r>
            <a:r>
              <a:rPr lang="en-US" sz="48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ঃ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xmlns:a14="http://schemas.microsoft.com/office/drawing/2010/main" xmlns:mc="http://schemas.openxmlformats.org/markup-compatibility/2006" id="{D780220A-C340-4780-E466-FEDAF41245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arenR"/>
            </a:pP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457200" indent="-457200">
              <a:buFont typeface="+mj-lt"/>
              <a:buAutoNum type="arabicParenR"/>
            </a:pP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457200" indent="-457200">
              <a:buFont typeface="+mj-lt"/>
              <a:buAutoNum type="arabicParenR"/>
            </a:pP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7988" y="1445342"/>
            <a:ext cx="11385755" cy="5412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50321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বাড়ির </a:t>
            </a:r>
            <a:r>
              <a:rPr lang="en-US" sz="44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কাজঃ  ( মুল্যায়ন কর )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93964" y="1219200"/>
                <a:ext cx="10575636" cy="5181600"/>
              </a:xfrm>
            </p:spPr>
            <p:txBody>
              <a:bodyPr>
                <a:normAutofit lnSpcReduction="10000"/>
              </a:bodyPr>
              <a:lstStyle/>
              <a:p>
                <a:pPr marL="114300" indent="0">
                  <a:buNone/>
                </a:pPr>
                <a:endParaRPr lang="en-US" sz="6000" dirty="0" smtClean="0">
                  <a:latin typeface="NikoshBAN" pitchFamily="2" charset="0"/>
                  <a:cs typeface="NikoshBAN" pitchFamily="2" charset="0"/>
                </a:endParaRPr>
              </a:p>
              <a:p>
                <a:pPr marL="114300" indent="0">
                  <a:buNone/>
                </a:pPr>
                <a:r>
                  <a:rPr lang="en-US" sz="6000" dirty="0" smtClean="0">
                    <a:latin typeface="NikoshBAN" pitchFamily="2" charset="0"/>
                    <a:cs typeface="NikoshBAN" pitchFamily="2" charset="0"/>
                  </a:rPr>
                  <a:t>১.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600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6000" b="0" i="1" smtClean="0">
                                <a:latin typeface="Cambria Math"/>
                                <a:cs typeface="NikoshBAN" pitchFamily="2" charset="0"/>
                              </a:rPr>
                              <m:t>9</m:t>
                            </m:r>
                          </m:e>
                          <m:sup>
                            <m:r>
                              <a:rPr lang="en-US" sz="6000" b="0" i="1" smtClean="0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6000" b="0" i="1" smtClean="0"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6000" b="0" i="1" smtClean="0">
                                <a:latin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600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6000" b="0" i="1" smtClean="0">
                                <a:latin typeface="Cambria Math"/>
                                <a:cs typeface="NikoshBAN" pitchFamily="2" charset="0"/>
                              </a:rPr>
                              <m:t>(</m:t>
                            </m:r>
                            <m:r>
                              <a:rPr lang="en-US" sz="6000" b="0" i="1" smtClean="0">
                                <a:latin typeface="Cambria Math"/>
                                <a:cs typeface="NikoshBAN" pitchFamily="2" charset="0"/>
                              </a:rPr>
                              <m:t>9</m:t>
                            </m:r>
                          </m:e>
                          <m:sup>
                            <m:r>
                              <a:rPr lang="en-US" sz="6000" b="0" i="1" smtClean="0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6000" b="0" i="1" smtClean="0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  <m:r>
                              <a:rPr lang="en-US" sz="6000" b="0" i="1" smtClean="0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6000" b="0" i="1" smtClean="0">
                                <a:latin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6000" b="0" i="1" smtClean="0">
                                <a:latin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</m:den>
                    </m:f>
                    <m:r>
                      <a:rPr lang="en-US" sz="6000" i="1" smtClean="0">
                        <a:latin typeface="Cambria Math"/>
                        <a:ea typeface="Cambria Math"/>
                        <a:cs typeface="NikoshBAN" pitchFamily="2" charset="0"/>
                      </a:rPr>
                      <m:t>÷</m:t>
                    </m:r>
                    <m:f>
                      <m:fPr>
                        <m:ctrlPr>
                          <a:rPr lang="en-US" sz="600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600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60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81</m:t>
                            </m:r>
                          </m:e>
                          <m:sup>
                            <m:r>
                              <a:rPr lang="en-US" sz="60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60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60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600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60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(</m:t>
                            </m:r>
                            <m:r>
                              <a:rPr lang="en-US" sz="60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9</m:t>
                            </m:r>
                          </m:e>
                          <m:sup>
                            <m:r>
                              <a:rPr lang="en-US" sz="60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60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60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</m:t>
                            </m:r>
                            <m:r>
                              <a:rPr lang="en-US" sz="60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)(</m:t>
                            </m:r>
                            <m:r>
                              <a:rPr lang="en-US" sz="60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60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60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  <m:r>
                          <a:rPr lang="en-US" sz="6000" b="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  <m:t>)</m:t>
                        </m:r>
                      </m:den>
                    </m:f>
                    <m:r>
                      <a:rPr lang="en-US" sz="60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এর</m:t>
                    </m:r>
                    <m:r>
                      <a:rPr lang="en-US" sz="60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60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মান</m:t>
                    </m:r>
                    <m:r>
                      <a:rPr lang="en-US" sz="60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60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কত</m:t>
                    </m:r>
                    <m:r>
                      <a:rPr lang="en-US" sz="60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?</m:t>
                    </m:r>
                  </m:oMath>
                </a14:m>
                <a:endParaRPr lang="en-US" sz="3600" dirty="0" smtClean="0">
                  <a:latin typeface="NikoshBAN" pitchFamily="2" charset="0"/>
                  <a:cs typeface="NikoshBAN" pitchFamily="2" charset="0"/>
                </a:endParaRPr>
              </a:p>
              <a:p>
                <a:pPr marL="114300" indent="0">
                  <a:buNone/>
                </a:pPr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2</a:t>
                </a:r>
                <a:r>
                  <a:rPr lang="en-US" sz="3600" dirty="0">
                    <a:latin typeface="NikoshBAN" pitchFamily="2" charset="0"/>
                    <a:cs typeface="NikoshBAN" pitchFamily="2" charset="0"/>
                  </a:rPr>
                  <a:t>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(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</m:den>
                    </m:f>
                    <m:r>
                      <a:rPr lang="en-US" sz="3600" i="1">
                        <a:latin typeface="Cambria Math"/>
                        <a:ea typeface="Cambria Math"/>
                        <a:cs typeface="NikoshBAN" pitchFamily="2" charset="0"/>
                      </a:rPr>
                      <m:t>÷</m:t>
                    </m:r>
                    <m:f>
                      <m:fPr>
                        <m:ctrlPr>
                          <a:rPr lang="en-US" sz="3600" i="1">
                            <a:latin typeface="Cambria Math"/>
                            <a:ea typeface="Cambria Math"/>
                            <a:cs typeface="NikoshBAN" pitchFamily="2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6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4</m:t>
                            </m:r>
                          </m:e>
                          <m:sup>
                            <m:r>
                              <a:rPr lang="en-US" sz="36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36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36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(</m:t>
                            </m:r>
                            <m:r>
                              <a:rPr lang="en-US" sz="36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sz="36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36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</m:t>
                            </m:r>
                            <m:r>
                              <a:rPr lang="en-US" sz="36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)(</m:t>
                            </m:r>
                            <m:r>
                              <a:rPr lang="en-US" sz="36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36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  <m:r>
                          <a:rPr lang="en-US" sz="3600" i="1">
                            <a:latin typeface="Cambria Math"/>
                            <a:ea typeface="Cambria Math"/>
                            <a:cs typeface="NikoshBAN" pitchFamily="2" charset="0"/>
                          </a:rPr>
                          <m:t>)</m:t>
                        </m:r>
                      </m:den>
                    </m:f>
                    <m:r>
                      <a:rPr lang="en-US" sz="3600">
                        <a:latin typeface="Cambria Math"/>
                        <a:ea typeface="Cambria Math"/>
                        <a:cs typeface="NikoshBAN" pitchFamily="2" charset="0"/>
                      </a:rPr>
                      <m:t>এর</m:t>
                    </m:r>
                    <m:r>
                      <a:rPr lang="en-US" sz="36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600">
                        <a:latin typeface="Cambria Math"/>
                        <a:ea typeface="Cambria Math"/>
                        <a:cs typeface="NikoshBAN" pitchFamily="2" charset="0"/>
                      </a:rPr>
                      <m:t>মান</m:t>
                    </m:r>
                    <m:r>
                      <a:rPr lang="en-US" sz="36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600">
                        <a:latin typeface="Cambria Math"/>
                        <a:ea typeface="Cambria Math"/>
                        <a:cs typeface="NikoshBAN" pitchFamily="2" charset="0"/>
                      </a:rPr>
                      <m:t>কত</m:t>
                    </m:r>
                    <m:r>
                      <a:rPr lang="en-US" sz="3600">
                        <a:latin typeface="Cambria Math"/>
                        <a:ea typeface="Cambria Math"/>
                        <a:cs typeface="NikoshBAN" pitchFamily="2" charset="0"/>
                      </a:rPr>
                      <m:t> ?</m:t>
                    </m:r>
                  </m:oMath>
                </a14:m>
                <a:endParaRPr lang="en-US" sz="1800" dirty="0" smtClean="0">
                  <a:latin typeface="NikoshBAN" pitchFamily="2" charset="0"/>
                  <a:cs typeface="NikoshBAN" pitchFamily="2" charset="0"/>
                </a:endParaRPr>
              </a:p>
              <a:p>
                <a:pPr marL="114300" indent="0">
                  <a:buNone/>
                </a:pPr>
                <a:endParaRPr lang="en-US" sz="1800" dirty="0">
                  <a:latin typeface="NikoshBAN" pitchFamily="2" charset="0"/>
                  <a:cs typeface="NikoshBAN" pitchFamily="2" charset="0"/>
                </a:endParaRPr>
              </a:p>
              <a:p>
                <a:pPr marL="114300" indent="0">
                  <a:buNone/>
                </a:pPr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3</a:t>
                </a:r>
                <a:r>
                  <a:rPr lang="en-US" sz="3600" dirty="0">
                    <a:latin typeface="NikoshBAN" pitchFamily="2" charset="0"/>
                    <a:cs typeface="NikoshBAN" pitchFamily="2" charset="0"/>
                  </a:rPr>
                  <a:t>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8</m:t>
                            </m:r>
                          </m:e>
                          <m:sup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(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8</m:t>
                            </m:r>
                          </m:e>
                          <m:sup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</m:den>
                    </m:f>
                    <m:r>
                      <a:rPr lang="en-US" sz="3600" i="1">
                        <a:latin typeface="Cambria Math"/>
                        <a:ea typeface="Cambria Math"/>
                        <a:cs typeface="NikoshBAN" pitchFamily="2" charset="0"/>
                      </a:rPr>
                      <m:t>÷</m:t>
                    </m:r>
                    <m:f>
                      <m:fPr>
                        <m:ctrlPr>
                          <a:rPr lang="en-US" sz="3600" i="1">
                            <a:latin typeface="Cambria Math"/>
                            <a:ea typeface="Cambria Math"/>
                            <a:cs typeface="NikoshBAN" pitchFamily="2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6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64</m:t>
                            </m:r>
                          </m:e>
                          <m:sup>
                            <m:r>
                              <a:rPr lang="en-US" sz="36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36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36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(</m:t>
                            </m:r>
                            <m:r>
                              <a:rPr lang="en-US" sz="36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8</m:t>
                            </m:r>
                          </m:e>
                          <m:sup>
                            <m:r>
                              <a:rPr lang="en-US" sz="36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36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</m:t>
                            </m:r>
                            <m:r>
                              <a:rPr lang="en-US" sz="36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)(</m:t>
                            </m:r>
                            <m:r>
                              <a:rPr lang="en-US" sz="36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36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  <m:r>
                          <a:rPr lang="en-US" sz="3600" i="1">
                            <a:latin typeface="Cambria Math"/>
                            <a:ea typeface="Cambria Math"/>
                            <a:cs typeface="NikoshBAN" pitchFamily="2" charset="0"/>
                          </a:rPr>
                          <m:t>)</m:t>
                        </m:r>
                      </m:den>
                    </m:f>
                    <m:r>
                      <a:rPr lang="en-US" sz="3600">
                        <a:latin typeface="Cambria Math"/>
                        <a:ea typeface="Cambria Math"/>
                        <a:cs typeface="NikoshBAN" pitchFamily="2" charset="0"/>
                      </a:rPr>
                      <m:t>এর</m:t>
                    </m:r>
                    <m:r>
                      <a:rPr lang="en-US" sz="36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600">
                        <a:latin typeface="Cambria Math"/>
                        <a:ea typeface="Cambria Math"/>
                        <a:cs typeface="NikoshBAN" pitchFamily="2" charset="0"/>
                      </a:rPr>
                      <m:t>মান</m:t>
                    </m:r>
                    <m:r>
                      <a:rPr lang="en-US" sz="36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600">
                        <a:latin typeface="Cambria Math"/>
                        <a:ea typeface="Cambria Math"/>
                        <a:cs typeface="NikoshBAN" pitchFamily="2" charset="0"/>
                      </a:rPr>
                      <m:t>কত</m:t>
                    </m:r>
                    <m:r>
                      <a:rPr lang="en-US" sz="3600">
                        <a:latin typeface="Cambria Math"/>
                        <a:ea typeface="Cambria Math"/>
                        <a:cs typeface="NikoshBAN" pitchFamily="2" charset="0"/>
                      </a:rPr>
                      <m:t> ?</m:t>
                    </m:r>
                  </m:oMath>
                </a14:m>
                <a:endParaRPr lang="en-US" sz="1800" dirty="0">
                  <a:latin typeface="NikoshBAN" pitchFamily="2" charset="0"/>
                  <a:cs typeface="NikoshBAN" pitchFamily="2" charset="0"/>
                </a:endParaRPr>
              </a:p>
              <a:p>
                <a:pPr marL="114300" indent="0">
                  <a:buNone/>
                </a:pPr>
                <a:endParaRPr lang="en-US" sz="3600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3964" y="1219200"/>
                <a:ext cx="10575636" cy="5181600"/>
              </a:xfrm>
              <a:blipFill rotWithShape="1">
                <a:blip r:embed="rId2"/>
                <a:stretch>
                  <a:fillRect l="-2421" t="-4941" r="-692" b="-118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847692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17EFC0B-65C3-6011-A727-40D3E7A1661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133600" y="287338"/>
            <a:ext cx="10058400" cy="1449387"/>
          </a:xfrm>
        </p:spPr>
        <p:txBody>
          <a:bodyPr>
            <a:normAutofit/>
          </a:bodyPr>
          <a:lstStyle/>
          <a:p>
            <a:r>
              <a:rPr lang="en-US" sz="54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শিক্ষক পরিচিতি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xmlns="" id="{408F7A66-7E35-6CC0-D640-BF9863828A0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2090372"/>
            <a:ext cx="10848109" cy="4022725"/>
          </a:xfrm>
        </p:spPr>
        <p:txBody>
          <a:bodyPr/>
          <a:lstStyle/>
          <a:p>
            <a:pPr marL="914400" lvl="8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মোঃ ইয়াছিন আলী প্রামানিক</a:t>
            </a:r>
          </a:p>
          <a:p>
            <a:pPr marL="914400" lvl="8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সহকারি শিক্ষক</a:t>
            </a:r>
            <a:r>
              <a:rPr lang="en-US" sz="9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(গণিত)</a:t>
            </a:r>
          </a:p>
          <a:p>
            <a:pPr marL="914400" lvl="8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খাদিজা খাতুন ইসলামিয়া আলিম মাদ্রাসা,দুপচাঁচিয়া, বগুড়া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pPr marL="914400" lvl="8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  <a:hlinkClick r:id="rId2"/>
              </a:rPr>
              <a:t>Gmail-ayeasin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  <a:hlinkClick r:id="rId2"/>
              </a:rPr>
              <a:t>564@gmail.com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914400" lvl="8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E6A085D1-F320-8E5E-18CA-D50D6CDA59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2945" y="999306"/>
            <a:ext cx="3005846" cy="218213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7599" y="0"/>
            <a:ext cx="3440689" cy="98367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987" y="5383161"/>
            <a:ext cx="11120284" cy="1474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91185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B0AFD3E-B421-1117-7A14-E8ECF3010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9600" dirty="0"/>
              <a:t>			</a:t>
            </a:r>
            <a:r>
              <a:rPr lang="en-US" sz="9600" dirty="0" smtClean="0">
                <a:solidFill>
                  <a:srgbClr val="00B0F0"/>
                </a:solidFill>
              </a:rPr>
              <a:t>    </a:t>
            </a:r>
            <a:r>
              <a:rPr lang="en-US" sz="96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ধন্যবাদ</a:t>
            </a:r>
            <a:endParaRPr lang="en-US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45342"/>
            <a:ext cx="11208774" cy="5412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57970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DFCAF8E-2355-2126-4562-9C5348A908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			</a:t>
            </a:r>
            <a:r>
              <a:rPr lang="en-US" sz="80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 পরিচিতি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E8CDF0D-9A84-A7AB-4C71-76238D0312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1368137"/>
            <a:ext cx="11582400" cy="4711990"/>
          </a:xfrm>
        </p:spPr>
        <p:txBody>
          <a:bodyPr/>
          <a:lstStyle/>
          <a:p>
            <a:pPr marL="1608560" lvl="8" indent="0">
              <a:buNone/>
            </a:pPr>
            <a:r>
              <a:rPr lang="en-US" sz="3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বিষয় : গণিত</a:t>
            </a:r>
          </a:p>
          <a:p>
            <a:pPr marL="1608560" lvl="8" indent="0">
              <a:buNone/>
            </a:pPr>
            <a:r>
              <a:rPr lang="en-US" sz="3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800" dirty="0">
                <a:latin typeface="NikoshBAN" panose="02000000000000000000" pitchFamily="2" charset="0"/>
                <a:cs typeface="NikoshBAN" panose="02000000000000000000" pitchFamily="2" charset="0"/>
              </a:rPr>
              <a:t>শ্রেণিঃ </a:t>
            </a:r>
            <a:r>
              <a:rPr lang="en-US" sz="3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দাখিল পরীক্ষার্থী </a:t>
            </a:r>
          </a:p>
          <a:p>
            <a:pPr marL="1608560" lvl="8" indent="0">
              <a:buNone/>
            </a:pPr>
            <a:r>
              <a:rPr lang="en-US" sz="3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(৯ম-১০ম)</a:t>
            </a:r>
            <a:endParaRPr lang="en-US" sz="38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1608560" lvl="8" indent="0" algn="just">
              <a:buNone/>
            </a:pPr>
            <a:r>
              <a:rPr lang="en-US" sz="3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অধ্যায়- ৪র্থ (৪.১) </a:t>
            </a:r>
            <a:endParaRPr lang="en-US" sz="38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1608560" lvl="8" indent="0" algn="just">
              <a:buNone/>
            </a:pPr>
            <a:r>
              <a:rPr lang="en-US" sz="3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(সুচক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ও লগারিদম</a:t>
            </a:r>
            <a:r>
              <a:rPr lang="en-US" sz="3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)</a:t>
            </a:r>
            <a:endParaRPr lang="en-US" sz="38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r>
              <a:rPr lang="en-US" dirty="0"/>
              <a:t>      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255" y="193964"/>
            <a:ext cx="2466109" cy="117417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0507" y="-1"/>
            <a:ext cx="4807527" cy="175952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4765" y="1648687"/>
            <a:ext cx="5403270" cy="5001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96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সুচক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164" y="1748703"/>
            <a:ext cx="10363200" cy="4959927"/>
          </a:xfr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4945" y="-127722"/>
            <a:ext cx="9199419" cy="1876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388237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সুচক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964" y="1163782"/>
            <a:ext cx="9670472" cy="5153891"/>
          </a:xfrm>
        </p:spPr>
      </p:pic>
    </p:spTree>
    <p:extLst>
      <p:ext uri="{BB962C8B-B14F-4D97-AF65-F5344CB8AC3E}">
        <p14:creationId xmlns:p14="http://schemas.microsoft.com/office/powerpoint/2010/main" val="361551526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সুচক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5055" y="1828800"/>
            <a:ext cx="7024254" cy="4031673"/>
          </a:xfrm>
        </p:spPr>
      </p:pic>
    </p:spTree>
    <p:extLst>
      <p:ext uri="{BB962C8B-B14F-4D97-AF65-F5344CB8AC3E}">
        <p14:creationId xmlns:p14="http://schemas.microsoft.com/office/powerpoint/2010/main" val="285994230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7C3594B-20C4-3972-B6F1-A1060F036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শিখনফল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6298BA3-D064-CF27-924F-8F9622FB6D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9940834" cy="4023360"/>
          </a:xfrm>
        </p:spPr>
        <p:txBody>
          <a:bodyPr>
            <a:normAutofit lnSpcReduction="10000"/>
          </a:bodyPr>
          <a:lstStyle/>
          <a:p>
            <a:pPr marL="742950" indent="-742950" algn="just">
              <a:buFont typeface="+mj-lt"/>
              <a:buAutoNum type="arabicPeriod"/>
            </a:pP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মূলদ সূচক  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ব্যাখ্যা করতে 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পারবে।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ধনাত্নক র্পূণ-সংখ্যক  সূচক ,শুন্য ও ঋণাত্নক র্পূণ-সংখ্যক  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সূচক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ব্যাখ্যা 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ও প্রয়োগ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করতে পারবে।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সূচকের নিয়মাবলি বর্ণনা ও তা প্রয়োগ 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করে গাণিতিক সমস্যা সমাধান করতে পারবে।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en-US" sz="3600" dirty="0" smtClean="0">
                <a:latin typeface="Cambria" pitchFamily="18" charset="0"/>
                <a:cs typeface="NikoshBAN" panose="02000000000000000000" pitchFamily="2" charset="0"/>
              </a:rPr>
              <a:t>N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তম মূল ও মূলদ ভগ্নাংশ 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সূচক ব্যাখ্যা 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করতে পারবে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এব </a:t>
            </a:r>
            <a:r>
              <a:rPr lang="en-US" sz="3600" dirty="0" smtClean="0">
                <a:latin typeface="Cambria" pitchFamily="18" charset="0"/>
                <a:cs typeface="NikoshBAN" panose="02000000000000000000" pitchFamily="2" charset="0"/>
              </a:rPr>
              <a:t>n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তম</a:t>
            </a:r>
            <a:r>
              <a:rPr lang="en-US" sz="3600" dirty="0" smtClean="0">
                <a:latin typeface="Cambria" pitchFamily="18" charset="0"/>
                <a:cs typeface="NikoshBAN" panose="02000000000000000000" pitchFamily="2" charset="0"/>
              </a:rPr>
              <a:t> মূলকে  সূচক আকারে প্রকাশ 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করতে 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পারবে ।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 algn="just">
              <a:buNone/>
            </a:pP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>
              <a:buFont typeface="Courier New" panose="02070309020205020404" pitchFamily="49" charset="0"/>
              <a:buChar char="o"/>
            </a:pP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>
              <a:buFont typeface="Courier New" panose="02070309020205020404" pitchFamily="49" charset="0"/>
              <a:buChar char="o"/>
            </a:pP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>
              <a:buFont typeface="Courier New" panose="02070309020205020404" pitchFamily="49" charset="0"/>
              <a:buChar char="o"/>
            </a:pP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351862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7EA50F4-C38B-61F9-74B9-7CE6E19A8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সূচক (সূচকের সুত্রাবলি</a:t>
            </a:r>
            <a:r>
              <a:rPr lang="en-US" sz="44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1357745"/>
            <a:ext cx="7869382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5455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E440620-858E-ECEB-71D3-251F17E008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সূচক </a:t>
            </a:r>
            <a:endParaRPr lang="en-US" sz="4800" dirty="0">
              <a:solidFill>
                <a:srgbClr val="00B05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673" y="1274619"/>
            <a:ext cx="8007927" cy="4932218"/>
          </a:xfrm>
        </p:spPr>
      </p:pic>
    </p:spTree>
    <p:extLst>
      <p:ext uri="{BB962C8B-B14F-4D97-AF65-F5344CB8AC3E}">
        <p14:creationId xmlns:p14="http://schemas.microsoft.com/office/powerpoint/2010/main" val="895620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502</TotalTime>
  <Words>1116</Words>
  <Application>Microsoft Office PowerPoint</Application>
  <PresentationFormat>Custom</PresentationFormat>
  <Paragraphs>83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Adjacency</vt:lpstr>
      <vt:lpstr>স্বাগতম</vt:lpstr>
      <vt:lpstr>শিক্ষক পরিচিতি</vt:lpstr>
      <vt:lpstr>   পাঠ পরিচিতি </vt:lpstr>
      <vt:lpstr>সুচক </vt:lpstr>
      <vt:lpstr>সুচক</vt:lpstr>
      <vt:lpstr>সুচক</vt:lpstr>
      <vt:lpstr>শিখনফল</vt:lpstr>
      <vt:lpstr>সূচক (সূচকের সুত্রাবলি)</vt:lpstr>
      <vt:lpstr> সূচক </vt:lpstr>
      <vt:lpstr>প্রতীক লক্ষ্য কর :</vt:lpstr>
      <vt:lpstr>পাঠ আলোচনা: সুচক </vt:lpstr>
      <vt:lpstr>সমাধান … </vt:lpstr>
      <vt:lpstr>PowerPoint Presentation</vt:lpstr>
      <vt:lpstr>সমাধান :</vt:lpstr>
      <vt:lpstr>সমাধান</vt:lpstr>
      <vt:lpstr>মূল্যায়ন :একক কাজ </vt:lpstr>
      <vt:lpstr>দলীয় কাজ (মুল্যায়ন কর )</vt:lpstr>
      <vt:lpstr>বাড়ির কাজঃ</vt:lpstr>
      <vt:lpstr>বাড়ির কাজঃ  ( মুল্যায়ন কর )</vt:lpstr>
      <vt:lpstr>       ধন্যবাদ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 10 Pro</dc:creator>
  <cp:lastModifiedBy>FAHMIDA</cp:lastModifiedBy>
  <cp:revision>165</cp:revision>
  <dcterms:created xsi:type="dcterms:W3CDTF">2023-08-19T03:06:08Z</dcterms:created>
  <dcterms:modified xsi:type="dcterms:W3CDTF">2024-08-26T06:32:36Z</dcterms:modified>
</cp:coreProperties>
</file>