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9" r:id="rId3"/>
    <p:sldId id="290" r:id="rId4"/>
    <p:sldId id="291" r:id="rId5"/>
    <p:sldId id="292" r:id="rId6"/>
    <p:sldId id="297" r:id="rId7"/>
    <p:sldId id="293" r:id="rId8"/>
    <p:sldId id="298" r:id="rId9"/>
    <p:sldId id="274" r:id="rId10"/>
    <p:sldId id="299" r:id="rId11"/>
    <p:sldId id="303" r:id="rId12"/>
    <p:sldId id="304" r:id="rId13"/>
    <p:sldId id="301" r:id="rId14"/>
    <p:sldId id="306" r:id="rId15"/>
    <p:sldId id="276" r:id="rId16"/>
    <p:sldId id="305" r:id="rId17"/>
    <p:sldId id="311" r:id="rId18"/>
    <p:sldId id="279" r:id="rId19"/>
    <p:sldId id="307" r:id="rId20"/>
    <p:sldId id="308" r:id="rId21"/>
    <p:sldId id="300" r:id="rId22"/>
    <p:sldId id="278" r:id="rId23"/>
    <p:sldId id="309" r:id="rId24"/>
    <p:sldId id="310" r:id="rId25"/>
    <p:sldId id="275" r:id="rId26"/>
    <p:sldId id="257" r:id="rId27"/>
    <p:sldId id="273" r:id="rId28"/>
    <p:sldId id="272" r:id="rId29"/>
    <p:sldId id="258" r:id="rId3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88214" autoAdjust="0"/>
  </p:normalViewPr>
  <p:slideViewPr>
    <p:cSldViewPr snapToGrid="0">
      <p:cViewPr varScale="1">
        <p:scale>
          <a:sx n="65" d="100"/>
          <a:sy n="65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0EB3-D275-40F2-8390-BB84185136A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F96ED-E8A3-48EF-BF35-FB92123A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 </a:t>
            </a:r>
            <a:r>
              <a:rPr lang="en-US" baseline="0" dirty="0"/>
              <a:t>Hide </a:t>
            </a:r>
            <a:r>
              <a:rPr lang="bn-BD" baseline="0" dirty="0"/>
              <a:t>করার পদ্ধতি হলো রিবন বার এর </a:t>
            </a:r>
            <a:r>
              <a:rPr lang="en-US" baseline="0" dirty="0"/>
              <a:t>Slide Show </a:t>
            </a:r>
            <a:r>
              <a:rPr lang="bn-BD" baseline="0" dirty="0"/>
              <a:t>তে ক্লিক করে </a:t>
            </a:r>
            <a:r>
              <a:rPr lang="en-US" baseline="0" dirty="0"/>
              <a:t>Hide Slide </a:t>
            </a:r>
            <a:r>
              <a:rPr lang="bn-BD" baseline="0" dirty="0"/>
              <a:t>এর উপর ক্লিক করলে </a:t>
            </a:r>
            <a:r>
              <a:rPr lang="en-US" baseline="0" dirty="0"/>
              <a:t>hide </a:t>
            </a:r>
            <a:r>
              <a:rPr lang="bn-BD" baseline="0" dirty="0"/>
              <a:t> হয়ে যাবে। এক্ষেত্রে </a:t>
            </a:r>
            <a:r>
              <a:rPr lang="en-US" baseline="0" dirty="0"/>
              <a:t>f5 </a:t>
            </a:r>
            <a:r>
              <a:rPr lang="bn-BD" baseline="0" dirty="0"/>
              <a:t>চেপে </a:t>
            </a:r>
            <a:r>
              <a:rPr lang="en-US" baseline="0" dirty="0"/>
              <a:t>Slide Show </a:t>
            </a:r>
            <a:r>
              <a:rPr lang="bn-BD" baseline="0" dirty="0"/>
              <a:t>করলে </a:t>
            </a:r>
            <a:r>
              <a:rPr lang="en-US" baseline="0" dirty="0"/>
              <a:t>Hide </a:t>
            </a:r>
            <a:r>
              <a:rPr lang="bn-BD" baseline="0" dirty="0"/>
              <a:t>করা </a:t>
            </a:r>
            <a:r>
              <a:rPr lang="en-US" baseline="0" dirty="0"/>
              <a:t>page </a:t>
            </a:r>
            <a:r>
              <a:rPr lang="bn-BD" baseline="0" dirty="0"/>
              <a:t>আর দেখা যাবে না।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08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8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9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4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9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0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শিক্ষার্থীরা</a:t>
            </a:r>
            <a:r>
              <a:rPr lang="bn-BD" baseline="0" dirty="0"/>
              <a:t> বিভিন্ন উত্তর দিবে তা থেকে সঠিক উত্তর গ্রহণ করতে হবে</a:t>
            </a:r>
            <a:r>
              <a:rPr lang="bn-IN" baseline="0" dirty="0"/>
              <a:t> </a:t>
            </a:r>
            <a:r>
              <a:rPr lang="bn-BD" baseline="0" dirty="0"/>
              <a:t>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1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8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9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5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50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দলে</a:t>
            </a:r>
            <a:r>
              <a:rPr lang="bn-BD" baseline="0" dirty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/>
              <a:t>কাজ শেষে </a:t>
            </a:r>
            <a:r>
              <a:rPr lang="bn-BD" baseline="0" dirty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1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শিক্ষার্থীদের</a:t>
            </a:r>
            <a:r>
              <a:rPr lang="bn-BD" baseline="0" dirty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0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শুধু আবহ সৃষ্টির জন্য । </a:t>
            </a:r>
            <a:r>
              <a:rPr lang="bn-BD" dirty="0"/>
              <a:t>বাড়ির কাজ শিক্ষার্থীদের</a:t>
            </a:r>
            <a:r>
              <a:rPr lang="bn-BD" baseline="0" dirty="0"/>
              <a:t> খাতায় লেখে নেওয়া নি</a:t>
            </a:r>
            <a:r>
              <a:rPr lang="bn-IN" baseline="0" dirty="0"/>
              <a:t>শ্চি</a:t>
            </a:r>
            <a:r>
              <a:rPr lang="bn-BD" baseline="0" dirty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/>
              <a:t> </a:t>
            </a:r>
            <a:r>
              <a:rPr lang="bn-BD" baseline="0" dirty="0"/>
              <a:t>নেতার দ্বারা মূল্যায়ন করে নেওয়া যেতে পারে।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3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</a:t>
            </a:r>
            <a:r>
              <a:rPr lang="bn-BD" baseline="0" dirty="0"/>
              <a:t> হাফেজ লেখা আছে  দৃশ্যের উপর। কারণ শিক্ষার্থীদের যেন স্মরণ থাকে আমরা আজ কী পড়ে আসলাম।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পাঠের</a:t>
            </a:r>
            <a:r>
              <a:rPr lang="bn-BD" baseline="0" dirty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শিক্ষার্থীদের</a:t>
            </a:r>
            <a:r>
              <a:rPr lang="bn-BD" baseline="0" dirty="0"/>
              <a:t>  দ্বারা শিখনফল পড়ে নিতে হবে । </a:t>
            </a: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1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D188-583C-4FE5-8827-E66A858FA4F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B8BB599-B8DB-4960-9183-D838EBD4112C}"/>
              </a:ext>
            </a:extLst>
          </p:cNvPr>
          <p:cNvSpPr txBox="1">
            <a:spLocks/>
          </p:cNvSpPr>
          <p:nvPr/>
        </p:nvSpPr>
        <p:spPr>
          <a:xfrm>
            <a:off x="574813" y="677756"/>
            <a:ext cx="10280374" cy="8771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اَلسَّلاَمُ عَلَيْكُمْ </a:t>
            </a:r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وَرَحْمَةُ</a:t>
            </a:r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اللهِ وَبَرَكَاتُهُ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4A4DC-0769-41B3-BB5A-5E48BF9B7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74" y="1726447"/>
            <a:ext cx="8242852" cy="445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5D4958BB-9840-4D67-A749-54DD4EA8A0C9}"/>
              </a:ext>
            </a:extLst>
          </p:cNvPr>
          <p:cNvSpPr/>
          <p:nvPr/>
        </p:nvSpPr>
        <p:spPr>
          <a:xfrm>
            <a:off x="506796" y="5285350"/>
            <a:ext cx="9639071" cy="1189991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আবু হানিফা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এর </a:t>
            </a:r>
            <a:r>
              <a:rPr lang="as-IN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ংক্ষিপ্ত পরিচয়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F3E6BEA3-025C-4AAC-8668-741F9061532D}"/>
              </a:ext>
            </a:extLst>
          </p:cNvPr>
          <p:cNvSpPr/>
          <p:nvPr/>
        </p:nvSpPr>
        <p:spPr>
          <a:xfrm>
            <a:off x="3962400" y="655039"/>
            <a:ext cx="3748708" cy="867043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D068495-7CBE-4F02-ACBA-4B54969ACB19}"/>
              </a:ext>
            </a:extLst>
          </p:cNvPr>
          <p:cNvSpPr/>
          <p:nvPr/>
        </p:nvSpPr>
        <p:spPr>
          <a:xfrm>
            <a:off x="9950299" y="1088560"/>
            <a:ext cx="1345294" cy="1495678"/>
          </a:xfrm>
          <a:prstGeom prst="flowChartAlternateProcess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4248978" y="410815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687CF5-B267-4A95-9D29-0ED4D280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1" y="1596982"/>
            <a:ext cx="4411874" cy="340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19B643-8EA1-4729-A8A9-F41892520551}"/>
              </a:ext>
            </a:extLst>
          </p:cNvPr>
          <p:cNvSpPr/>
          <p:nvPr/>
        </p:nvSpPr>
        <p:spPr>
          <a:xfrm>
            <a:off x="914046" y="5261018"/>
            <a:ext cx="369916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একাধারে ত্রিশ বছর রোযা রেখেছেন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048BEE-EC27-4AB0-B649-EF7E107EC9E7}"/>
              </a:ext>
            </a:extLst>
          </p:cNvPr>
          <p:cNvSpPr/>
          <p:nvPr/>
        </p:nvSpPr>
        <p:spPr>
          <a:xfrm>
            <a:off x="6177169" y="5261018"/>
            <a:ext cx="409279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8"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প্রতি রমযানে ৬১ বার কুরআন মজিদ খতম করতেন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92DE88-2AA7-4D74-B4A7-87F7E58F1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69" y="1586556"/>
            <a:ext cx="4297668" cy="339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1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4248978" y="410815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97F98-A6CA-4D47-AC1F-43C62F54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68" y="1530047"/>
            <a:ext cx="3861354" cy="3665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E2570-0044-4C8E-8EE6-F11F609EF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69" y="1530047"/>
            <a:ext cx="3861353" cy="369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7985A8-17E4-42F2-82CF-3AD541109BCD}"/>
              </a:ext>
            </a:extLst>
          </p:cNvPr>
          <p:cNvSpPr/>
          <p:nvPr/>
        </p:nvSpPr>
        <p:spPr>
          <a:xfrm>
            <a:off x="1147966" y="5483666"/>
            <a:ext cx="364932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মোট ৫৫বার হজ্জ করেন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6C9C51-CC35-4F1C-80C6-CC386AF1F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0" y="1504917"/>
            <a:ext cx="5751443" cy="369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E0FAB0-03B6-4A96-9C8D-4130487A3099}"/>
              </a:ext>
            </a:extLst>
          </p:cNvPr>
          <p:cNvSpPr/>
          <p:nvPr/>
        </p:nvSpPr>
        <p:spPr>
          <a:xfrm>
            <a:off x="5300870" y="5458523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তিনি বিনা পয়সায় জ্ঞান বিতরণ করতেন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5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4248978" y="410815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D1EB1-8796-4C0B-BF93-0B734B919293}"/>
              </a:ext>
            </a:extLst>
          </p:cNvPr>
          <p:cNvSpPr txBox="1"/>
          <p:nvPr/>
        </p:nvSpPr>
        <p:spPr>
          <a:xfrm>
            <a:off x="1089991" y="5309007"/>
            <a:ext cx="32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ইমাম শাফেয়ি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1DC47-3C9A-4BBA-A16B-5AA470D1C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5" y="1344515"/>
            <a:ext cx="4146274" cy="376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F54B8A2-1C78-4A2D-BAFD-B65D7E05E3BC}"/>
              </a:ext>
            </a:extLst>
          </p:cNvPr>
          <p:cNvSpPr/>
          <p:nvPr/>
        </p:nvSpPr>
        <p:spPr>
          <a:xfrm>
            <a:off x="5965134" y="1344515"/>
            <a:ext cx="4717775" cy="3436205"/>
          </a:xfrm>
          <a:prstGeom prst="cloudCallout">
            <a:avLst>
              <a:gd name="adj1" fmla="val -98349"/>
              <a:gd name="adj2" fmla="val 161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ফিকাহশাস্ত্রে ইমাম আবু হানিফার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মুখাপেক্ষী</a:t>
            </a:r>
            <a:r>
              <a:rPr lang="hi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049C9A-0226-41A1-A73E-CFDE98BD60E9}"/>
              </a:ext>
            </a:extLst>
          </p:cNvPr>
          <p:cNvSpPr/>
          <p:nvPr/>
        </p:nvSpPr>
        <p:spPr>
          <a:xfrm>
            <a:off x="926219" y="314356"/>
            <a:ext cx="337554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41A2A6-C089-4662-9643-5F75A2697B28}"/>
              </a:ext>
            </a:extLst>
          </p:cNvPr>
          <p:cNvSpPr/>
          <p:nvPr/>
        </p:nvSpPr>
        <p:spPr>
          <a:xfrm>
            <a:off x="145774" y="5418987"/>
            <a:ext cx="11131826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তিনি এত বেশি ইবাদত করতেন যা চিন্তা করাও কঠিন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এতোই আল্লাহভীরু ছিলেন যে, 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চল্লিশ বছর যাবৎ রাতে ঘুমাননি</a:t>
            </a:r>
            <a:r>
              <a:rPr lang="hi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0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049C9A-0226-41A1-A73E-CFDE98BD60E9}"/>
              </a:ext>
            </a:extLst>
          </p:cNvPr>
          <p:cNvSpPr/>
          <p:nvPr/>
        </p:nvSpPr>
        <p:spPr>
          <a:xfrm>
            <a:off x="4305523" y="488930"/>
            <a:ext cx="337554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60A3BD-DB26-49AB-A69D-6994542998F8}"/>
              </a:ext>
            </a:extLst>
          </p:cNvPr>
          <p:cNvSpPr/>
          <p:nvPr/>
        </p:nvSpPr>
        <p:spPr>
          <a:xfrm>
            <a:off x="298174" y="5661512"/>
            <a:ext cx="1084690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কুফায় ছাগল চুরির কথা শুনার পর তিনি সাত বছর যাবৎ বাজার থেকে ছাগলের গোশত ক্রয় করেননি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ভয়ে যে, এটি চুরিকৃত ঐ ছাগলেল গোশত হতে পারে।</a:t>
            </a:r>
            <a:endParaRPr lang="bn-BD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3998843" y="181289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F52D7-F0CF-43A4-9BA9-2F3189B2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03" y="1092611"/>
            <a:ext cx="414135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CC19C8-465E-415D-989D-47BE4E64797F}"/>
              </a:ext>
            </a:extLst>
          </p:cNvPr>
          <p:cNvSpPr/>
          <p:nvPr/>
        </p:nvSpPr>
        <p:spPr>
          <a:xfrm>
            <a:off x="593034" y="4197908"/>
            <a:ext cx="10472532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কুফায় এক লোকের জানাযায় মাঠে প্রচন্ড রোদ ছিল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 বলল, আপনি ঐ বৃক্ষের ছায়াতলে দাঁড়ান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জিজ্ঞেস করলেন, বৃক্ষটি কার? এটি আপনার অমুক ছাত্রের বাবার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বললেন, আমি ঐ বৃক্ষের ছায়ায় যাব না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কেননা ঐ ছাত্র মনে করতে পারে যে, আমি তাকে শিক্ষা দেওয়ার বিনিময়ে তার বাবার বৃক্ষের নিচে দাঁড়িয়েছি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535EF6-773D-4227-8154-ED69016E4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43" y="1092611"/>
            <a:ext cx="4572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F3205-75C6-40F2-8ABC-42592CEDB6BC}"/>
              </a:ext>
            </a:extLst>
          </p:cNvPr>
          <p:cNvSpPr txBox="1"/>
          <p:nvPr/>
        </p:nvSpPr>
        <p:spPr>
          <a:xfrm>
            <a:off x="2878885" y="376693"/>
            <a:ext cx="534062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45C89E-F56F-428C-831D-59508BA05060}"/>
              </a:ext>
            </a:extLst>
          </p:cNvPr>
          <p:cNvSpPr/>
          <p:nvPr/>
        </p:nvSpPr>
        <p:spPr>
          <a:xfrm>
            <a:off x="9035901" y="1578751"/>
            <a:ext cx="1345294" cy="1495678"/>
          </a:xfrm>
          <a:prstGeom prst="flowChartAlternateProcess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B6AEC-96D3-4040-A353-42C14880A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05" y="1419725"/>
            <a:ext cx="5793984" cy="375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19113C-74A9-4B62-B105-897160630039}"/>
              </a:ext>
            </a:extLst>
          </p:cNvPr>
          <p:cNvSpPr/>
          <p:nvPr/>
        </p:nvSpPr>
        <p:spPr>
          <a:xfrm>
            <a:off x="172278" y="5579164"/>
            <a:ext cx="10800522" cy="61555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“মানুষ ফিকাহশাস্ত্রে ইমাম আবু হানিফার 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মুখাপেক্ষী”</a:t>
            </a:r>
            <a:r>
              <a:rPr lang="hi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কর।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74CD1C-FFE5-48D9-8676-4D8808AFCD18}"/>
              </a:ext>
            </a:extLst>
          </p:cNvPr>
          <p:cNvSpPr/>
          <p:nvPr/>
        </p:nvSpPr>
        <p:spPr>
          <a:xfrm>
            <a:off x="2720009" y="429968"/>
            <a:ext cx="598998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E5567-1CAD-4F25-A620-C2B2A1A83B72}"/>
              </a:ext>
            </a:extLst>
          </p:cNvPr>
          <p:cNvSpPr/>
          <p:nvPr/>
        </p:nvSpPr>
        <p:spPr>
          <a:xfrm>
            <a:off x="483705" y="5266610"/>
            <a:ext cx="11039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ফিকাহশাস্ত্রের উদ্ভাবক ছিলেন।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তাঁর চল্লিশজন ছাত্রের সমন্বয়ে ‘ফিকাহ সম্পাদনা বোর্ড’ গঠন করেন।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34727-DE24-4EAF-B1A2-27C04EFC6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2" y="1503882"/>
            <a:ext cx="4950883" cy="2948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4F7CB8-8388-4529-94F7-8588E94D8F75}"/>
              </a:ext>
            </a:extLst>
          </p:cNvPr>
          <p:cNvSpPr/>
          <p:nvPr/>
        </p:nvSpPr>
        <p:spPr>
          <a:xfrm>
            <a:off x="4138270" y="4535656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ফিকাহ সম্পাদনা বোর্ড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9D4CD5-3681-4CFB-AE90-82C69D054AAD}"/>
              </a:ext>
            </a:extLst>
          </p:cNvPr>
          <p:cNvSpPr/>
          <p:nvPr/>
        </p:nvSpPr>
        <p:spPr>
          <a:xfrm>
            <a:off x="551593" y="4850732"/>
            <a:ext cx="10671765" cy="17543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বোর্ড দীর্ঘ বাইশ বছর সাধনা করে ফিকাহকে একটি পূর্ণাঙ্গ শাস্ত্র হিসেবে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 দান করে।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মাসআলা এলেই এই বোর্ড কোরআন-হাদিসের আলোকে গবেষণা করে ফতোয়া দিত।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2D4B7E-2254-4EA4-B673-53858578C640}"/>
              </a:ext>
            </a:extLst>
          </p:cNvPr>
          <p:cNvSpPr/>
          <p:nvPr/>
        </p:nvSpPr>
        <p:spPr>
          <a:xfrm>
            <a:off x="2865778" y="313718"/>
            <a:ext cx="598998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DB6E8-7FA3-4E81-ADCB-E4E5BEE6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25" y="1377690"/>
            <a:ext cx="4129088" cy="267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CB23D-3BCF-46F5-801E-43DE3CDA5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76" y="1396533"/>
            <a:ext cx="4622527" cy="265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76E46C-0591-46BD-A7CB-85C7F7082D91}"/>
              </a:ext>
            </a:extLst>
          </p:cNvPr>
          <p:cNvSpPr/>
          <p:nvPr/>
        </p:nvSpPr>
        <p:spPr>
          <a:xfrm>
            <a:off x="2583380" y="4129783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কোরআন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0C916-2F3E-41D3-BA61-A1834F6699ED}"/>
              </a:ext>
            </a:extLst>
          </p:cNvPr>
          <p:cNvSpPr/>
          <p:nvPr/>
        </p:nvSpPr>
        <p:spPr>
          <a:xfrm>
            <a:off x="7676368" y="4129783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3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9436" y="3428999"/>
            <a:ext cx="4287527" cy="2517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সালাহ উদ্দিন মাহমুদ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 অনার্স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ইসলামিক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ইস্টাডিজ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(ইসলাম)</a:t>
            </a:r>
            <a:endParaRPr lang="bn-IN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বাতিসা মাধ্যমিক বালিকা বিদ্যালয়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salahuddinhpl@gmail.com</a:t>
            </a:r>
            <a:endParaRPr lang="bn-BD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০১৮১২৭০৮৪২৪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039511" y="490950"/>
            <a:ext cx="3696789" cy="808384"/>
          </a:xfrm>
          <a:prstGeom prst="flowChartTerminator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84" y="1598164"/>
            <a:ext cx="2199529" cy="176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87C-606E-4448-BB1D-2E2B33E3372D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 Salah Uddin Mahmud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DC76B-ED1A-4201-B46F-5E68FB37EB18}"/>
              </a:ext>
            </a:extLst>
          </p:cNvPr>
          <p:cNvSpPr/>
          <p:nvPr/>
        </p:nvSpPr>
        <p:spPr>
          <a:xfrm>
            <a:off x="7258050" y="4079158"/>
            <a:ext cx="2869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 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 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 </a:t>
            </a:r>
          </a:p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  5০ মিনিট</a:t>
            </a:r>
          </a:p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00/০9/২০১৯ ইং</a:t>
            </a:r>
            <a:endParaRPr lang="bn-BD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75C8B5-E609-4DDF-A7CC-4AE3C1735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66" y="1659076"/>
            <a:ext cx="1895475" cy="1975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2A0E61-8052-4456-B94F-9FDF92D84508}"/>
              </a:ext>
            </a:extLst>
          </p:cNvPr>
          <p:cNvGrpSpPr/>
          <p:nvPr/>
        </p:nvGrpSpPr>
        <p:grpSpPr>
          <a:xfrm>
            <a:off x="6073039" y="1946692"/>
            <a:ext cx="655570" cy="3796475"/>
            <a:chOff x="6122670" y="1904572"/>
            <a:chExt cx="750265" cy="3761907"/>
          </a:xfrm>
        </p:grpSpPr>
        <p:sp>
          <p:nvSpPr>
            <p:cNvPr id="8" name="Lightning Bolt 7">
              <a:extLst>
                <a:ext uri="{FF2B5EF4-FFF2-40B4-BE49-F238E27FC236}">
                  <a16:creationId xmlns:a16="http://schemas.microsoft.com/office/drawing/2014/main" id="{0A06B48C-B3C8-4E10-889E-3F5395B518E1}"/>
                </a:ext>
              </a:extLst>
            </p:cNvPr>
            <p:cNvSpPr/>
            <p:nvPr/>
          </p:nvSpPr>
          <p:spPr>
            <a:xfrm>
              <a:off x="6122670" y="1904572"/>
              <a:ext cx="365695" cy="3710851"/>
            </a:xfrm>
            <a:prstGeom prst="lightningBol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ightning Bolt 9">
              <a:extLst>
                <a:ext uri="{FF2B5EF4-FFF2-40B4-BE49-F238E27FC236}">
                  <a16:creationId xmlns:a16="http://schemas.microsoft.com/office/drawing/2014/main" id="{4FC53B03-B3D4-43AF-B451-BB01A97941F9}"/>
                </a:ext>
              </a:extLst>
            </p:cNvPr>
            <p:cNvSpPr/>
            <p:nvPr/>
          </p:nvSpPr>
          <p:spPr>
            <a:xfrm rot="10987837">
              <a:off x="6345662" y="1958324"/>
              <a:ext cx="527273" cy="3708155"/>
            </a:xfrm>
            <a:prstGeom prst="lightningBol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0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C0A45-EC1F-4FAE-AC50-113AF567A516}"/>
              </a:ext>
            </a:extLst>
          </p:cNvPr>
          <p:cNvSpPr/>
          <p:nvPr/>
        </p:nvSpPr>
        <p:spPr>
          <a:xfrm>
            <a:off x="407501" y="4970968"/>
            <a:ext cx="106149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কুতুবে হানাফিয়্যাতে (হানাফি মাযহাবের কিতাব সমূহ)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৮৩হাজার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মাসআলা ও সমাধান লিপিবদ্ধ করা হয় ।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64E83-E64C-4712-A589-88C78D2AD708}"/>
              </a:ext>
            </a:extLst>
          </p:cNvPr>
          <p:cNvSpPr/>
          <p:nvPr/>
        </p:nvSpPr>
        <p:spPr>
          <a:xfrm>
            <a:off x="2720006" y="473203"/>
            <a:ext cx="598998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H:\MusnadImamABUHanifahArb.jpg">
            <a:extLst>
              <a:ext uri="{FF2B5EF4-FFF2-40B4-BE49-F238E27FC236}">
                <a16:creationId xmlns:a16="http://schemas.microsoft.com/office/drawing/2014/main" id="{B958C2A6-08BD-4B21-B4C0-406D91F1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7024" y="1466976"/>
            <a:ext cx="2417247" cy="278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:\MusnadImamABUHanifahArb.jpg">
            <a:extLst>
              <a:ext uri="{FF2B5EF4-FFF2-40B4-BE49-F238E27FC236}">
                <a16:creationId xmlns:a16="http://schemas.microsoft.com/office/drawing/2014/main" id="{82759E6A-C8CA-49C2-94A6-B83FDBD1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209" y="1828939"/>
            <a:ext cx="2417247" cy="278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8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D1EB1-8796-4C0B-BF93-0B734B919293}"/>
              </a:ext>
            </a:extLst>
          </p:cNvPr>
          <p:cNvSpPr txBox="1"/>
          <p:nvPr/>
        </p:nvSpPr>
        <p:spPr>
          <a:xfrm>
            <a:off x="893693" y="5378331"/>
            <a:ext cx="32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ইয়াযিদ ইবনে হারুন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3931-C2B9-44CA-8EF5-18EE7839D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3" y="1735205"/>
            <a:ext cx="3724958" cy="347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5D5D065-E932-427C-88B6-1015CF27AB08}"/>
              </a:ext>
            </a:extLst>
          </p:cNvPr>
          <p:cNvSpPr/>
          <p:nvPr/>
        </p:nvSpPr>
        <p:spPr>
          <a:xfrm>
            <a:off x="5715000" y="1427341"/>
            <a:ext cx="5155096" cy="4456623"/>
          </a:xfrm>
          <a:prstGeom prst="wedgeEllipseCallout">
            <a:avLst>
              <a:gd name="adj1" fmla="val -121880"/>
              <a:gd name="adj2" fmla="val -1816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হাজার হাজার জ্ঞানী দেখেছি তাঁদের বক্তব্য শুনেছি</a:t>
            </a:r>
            <a:r>
              <a:rPr lang="hi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 মধ্যে পাঁচজনের মতো জ্ঞানী খোদাভীরু ও ইলমে ফিকাহ এ পারদর্শী কাউকে দেখিনি</a:t>
            </a:r>
            <a:r>
              <a:rPr lang="hi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 মধ্যে ইমাম আবু হানিফা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হচ্ছেন অন্যতম</a:t>
            </a:r>
            <a:r>
              <a:rPr lang="hi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nad Abi Hanifah Arabic.JPG">
            <a:extLst>
              <a:ext uri="{FF2B5EF4-FFF2-40B4-BE49-F238E27FC236}">
                <a16:creationId xmlns:a16="http://schemas.microsoft.com/office/drawing/2014/main" id="{0DD3DD99-2F5F-4D37-B5DB-86A8F6237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2" t="3557" r="9974" b="4743"/>
          <a:stretch/>
        </p:blipFill>
        <p:spPr>
          <a:xfrm>
            <a:off x="1217495" y="2146852"/>
            <a:ext cx="3168976" cy="309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59B2EB-39F6-4FCF-8245-910804F081CD}"/>
              </a:ext>
            </a:extLst>
          </p:cNvPr>
          <p:cNvSpPr/>
          <p:nvPr/>
        </p:nvSpPr>
        <p:spPr>
          <a:xfrm>
            <a:off x="2736471" y="734201"/>
            <a:ext cx="655982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FF190-A05E-4B50-87F9-D400499B2B51}"/>
              </a:ext>
            </a:extLst>
          </p:cNvPr>
          <p:cNvSpPr/>
          <p:nvPr/>
        </p:nvSpPr>
        <p:spPr>
          <a:xfrm>
            <a:off x="5449956" y="2469252"/>
            <a:ext cx="4926496" cy="2453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হাদিস শাস্ত্রে তিনি “মুসনাদে ইমাম আবু হানিফা” নামে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 গ্রন্থ সংকলন করেন যাতে ৫০০ হাদিস রয়েছে।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166A4-1B2B-46DC-9DCF-045BDB17753E}"/>
              </a:ext>
            </a:extLst>
          </p:cNvPr>
          <p:cNvSpPr/>
          <p:nvPr/>
        </p:nvSpPr>
        <p:spPr>
          <a:xfrm>
            <a:off x="1099607" y="5463247"/>
            <a:ext cx="354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মুসনাদে ইমাম আবু হানিফা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CBFE5-DE7F-4C77-A7BE-AB0AC7236528}"/>
              </a:ext>
            </a:extLst>
          </p:cNvPr>
          <p:cNvSpPr/>
          <p:nvPr/>
        </p:nvSpPr>
        <p:spPr>
          <a:xfrm>
            <a:off x="3790122" y="349998"/>
            <a:ext cx="329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2C8E7-7DAC-4B05-8035-5290285E0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6" y="1293071"/>
            <a:ext cx="2816086" cy="331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6C848-2C8C-48BC-B189-92B778F6A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37" y="1268188"/>
            <a:ext cx="3773827" cy="334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9886EC-21AA-4C48-963F-33691280958C}"/>
              </a:ext>
            </a:extLst>
          </p:cNvPr>
          <p:cNvSpPr/>
          <p:nvPr/>
        </p:nvSpPr>
        <p:spPr>
          <a:xfrm>
            <a:off x="858075" y="5382385"/>
            <a:ext cx="10061716" cy="12003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বাগদাদের খলিফা আল মানসুর ইমাম আবু হানিফা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কে প্রধান বিচারপতির দায়িত্ব নিতে প্রস্তাব দিলে তিনি তা গ্রহণ করেননি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F4211-B6C9-4E56-A622-3FCBBD42AB03}"/>
              </a:ext>
            </a:extLst>
          </p:cNvPr>
          <p:cNvSpPr/>
          <p:nvPr/>
        </p:nvSpPr>
        <p:spPr>
          <a:xfrm>
            <a:off x="974036" y="4683411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খলিফা আল মানসুর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0DA7C-A094-4236-85DB-32CAE870FEF6}"/>
              </a:ext>
            </a:extLst>
          </p:cNvPr>
          <p:cNvSpPr/>
          <p:nvPr/>
        </p:nvSpPr>
        <p:spPr>
          <a:xfrm>
            <a:off x="7322155" y="4737038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ইমাম আবু হানিফা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DB3768-2881-48C6-AFCE-A30902BAA134}"/>
              </a:ext>
            </a:extLst>
          </p:cNvPr>
          <p:cNvGrpSpPr/>
          <p:nvPr/>
        </p:nvGrpSpPr>
        <p:grpSpPr>
          <a:xfrm>
            <a:off x="4037571" y="2875722"/>
            <a:ext cx="2442741" cy="553278"/>
            <a:chOff x="4037571" y="2875722"/>
            <a:chExt cx="2442741" cy="553278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5FD5A20-4C97-4F54-9FC1-915E6BEF54AD}"/>
                </a:ext>
              </a:extLst>
            </p:cNvPr>
            <p:cNvSpPr/>
            <p:nvPr/>
          </p:nvSpPr>
          <p:spPr>
            <a:xfrm>
              <a:off x="4037571" y="2875722"/>
              <a:ext cx="2442741" cy="553278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687EE12-DF3E-4B73-9AED-82CDBA63EBF4}"/>
                </a:ext>
              </a:extLst>
            </p:cNvPr>
            <p:cNvSpPr/>
            <p:nvPr/>
          </p:nvSpPr>
          <p:spPr>
            <a:xfrm>
              <a:off x="4134679" y="3011269"/>
              <a:ext cx="2240674" cy="27527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4C81E-13DC-438D-92FA-3D63487DB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7" y="1377969"/>
            <a:ext cx="4664952" cy="337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970894-EA1A-431A-BE83-39B2BD0D11FD}"/>
              </a:ext>
            </a:extLst>
          </p:cNvPr>
          <p:cNvSpPr/>
          <p:nvPr/>
        </p:nvSpPr>
        <p:spPr>
          <a:xfrm>
            <a:off x="4412975" y="380529"/>
            <a:ext cx="329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FBC6CF-1807-4DFD-871D-84F75609948C}"/>
              </a:ext>
            </a:extLst>
          </p:cNvPr>
          <p:cNvSpPr/>
          <p:nvPr/>
        </p:nvSpPr>
        <p:spPr>
          <a:xfrm>
            <a:off x="302388" y="5034700"/>
            <a:ext cx="635020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বিচারকের দায়িত্ব পালনে অনীহা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676B7-4BB6-4279-BCBC-04FD2037D342}"/>
              </a:ext>
            </a:extLst>
          </p:cNvPr>
          <p:cNvSpPr/>
          <p:nvPr/>
        </p:nvSpPr>
        <p:spPr>
          <a:xfrm>
            <a:off x="6583690" y="5034700"/>
            <a:ext cx="456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তাঁকে জেলখানায় বন্দী করা হয়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D403D-4024-4A33-8D94-888752E7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53" y="1377970"/>
            <a:ext cx="5055704" cy="337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1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4DF738-12E0-4516-9B36-1D7F164D8B87}"/>
              </a:ext>
            </a:extLst>
          </p:cNvPr>
          <p:cNvSpPr/>
          <p:nvPr/>
        </p:nvSpPr>
        <p:spPr>
          <a:xfrm>
            <a:off x="49695" y="5774156"/>
            <a:ext cx="1133060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জেলখানায় আবদ্ধ </a:t>
            </a:r>
            <a:r>
              <a:rPr lang="bn-IN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 অবস্থায় </a:t>
            </a:r>
            <a:r>
              <a:rPr lang="bn-BD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১৫০ হিজরি ৭৬৭ খ্রিষ্টাব্দে খলিফার নির্দেশে প্রয়োগকৃত বিষক্রিয়ার প্রভাবে তিনি ইন্তিকাল করেন 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12D451-A4EE-4452-B7A5-8493BFBAEEE2}"/>
              </a:ext>
            </a:extLst>
          </p:cNvPr>
          <p:cNvSpPr/>
          <p:nvPr/>
        </p:nvSpPr>
        <p:spPr>
          <a:xfrm>
            <a:off x="3636141" y="107612"/>
            <a:ext cx="329930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40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56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F3205-75C6-40F2-8ABC-42592CEDB6BC}"/>
              </a:ext>
            </a:extLst>
          </p:cNvPr>
          <p:cNvSpPr txBox="1"/>
          <p:nvPr/>
        </p:nvSpPr>
        <p:spPr>
          <a:xfrm>
            <a:off x="2878885" y="376693"/>
            <a:ext cx="534062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1353C-9D7C-458F-9CB3-135B5F5C32C6}"/>
              </a:ext>
            </a:extLst>
          </p:cNvPr>
          <p:cNvSpPr txBox="1"/>
          <p:nvPr/>
        </p:nvSpPr>
        <p:spPr>
          <a:xfrm>
            <a:off x="682788" y="4058103"/>
            <a:ext cx="10541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ক”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ইমাম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অবদান লিখ।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“খ”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হাদিসশাস্ত্রে ইমাম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অবদান লিখ।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5DD8A-4637-4A79-A44D-49A2733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85" y="1207690"/>
            <a:ext cx="5705477" cy="303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45C89E-F56F-428C-831D-59508BA05060}"/>
              </a:ext>
            </a:extLst>
          </p:cNvPr>
          <p:cNvSpPr/>
          <p:nvPr/>
        </p:nvSpPr>
        <p:spPr>
          <a:xfrm>
            <a:off x="9435165" y="1228515"/>
            <a:ext cx="1345294" cy="1495678"/>
          </a:xfrm>
          <a:prstGeom prst="flowChartAlternateProcess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8EDA3-A92B-48CC-89F2-A6D4897405BD}"/>
              </a:ext>
            </a:extLst>
          </p:cNvPr>
          <p:cNvSpPr txBox="1"/>
          <p:nvPr/>
        </p:nvSpPr>
        <p:spPr>
          <a:xfrm>
            <a:off x="3298290" y="662422"/>
            <a:ext cx="458525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F5C3F-2A72-47FB-91FC-E8CDA0C412C2}"/>
              </a:ext>
            </a:extLst>
          </p:cNvPr>
          <p:cNvSpPr txBox="1"/>
          <p:nvPr/>
        </p:nvSpPr>
        <p:spPr>
          <a:xfrm>
            <a:off x="1" y="1849845"/>
            <a:ext cx="7096494" cy="349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বছর বয়ছে জ্ঞান সাধনা আরম্ভ করেন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কত বছর যাবৎ রাতে ঘুমাননি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 কিসের ব্যবসা করে জীবনযাপন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করতেন?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সবাই কার মুখাপেক্ষী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8F893-6F33-4256-BE1D-95B493F57812}"/>
              </a:ext>
            </a:extLst>
          </p:cNvPr>
          <p:cNvSpPr/>
          <p:nvPr/>
        </p:nvSpPr>
        <p:spPr>
          <a:xfrm>
            <a:off x="6824870" y="1849845"/>
            <a:ext cx="431508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সতের বছর বয়ছে </a:t>
            </a:r>
          </a:p>
          <a:p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চল্লিশ বছর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কাপড়ের </a:t>
            </a:r>
          </a:p>
          <a:p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</a:p>
        </p:txBody>
      </p:sp>
    </p:spTree>
    <p:extLst>
      <p:ext uri="{BB962C8B-B14F-4D97-AF65-F5344CB8AC3E}">
        <p14:creationId xmlns:p14="http://schemas.microsoft.com/office/powerpoint/2010/main" val="42598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99E816-B500-423A-A0F1-463FDC33E1E9}"/>
              </a:ext>
            </a:extLst>
          </p:cNvPr>
          <p:cNvSpPr txBox="1"/>
          <p:nvPr/>
        </p:nvSpPr>
        <p:spPr>
          <a:xfrm>
            <a:off x="2935603" y="68434"/>
            <a:ext cx="6035870" cy="1046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234D8-E639-4A6C-A5D7-BF7DE5BCBD30}"/>
              </a:ext>
            </a:extLst>
          </p:cNvPr>
          <p:cNvSpPr txBox="1"/>
          <p:nvPr/>
        </p:nvSpPr>
        <p:spPr>
          <a:xfrm>
            <a:off x="200890" y="5810010"/>
            <a:ext cx="1102821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গুণাবলির উপর দশটি বাক্য লিখে 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30277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91A24B-4499-421A-B88F-15DA540AA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60" y="2266122"/>
            <a:ext cx="6573077" cy="3862593"/>
          </a:xfrm>
          <a:prstGeom prst="roundRect">
            <a:avLst>
              <a:gd name="adj" fmla="val 1583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A79EA-359E-4114-BE3B-DE8BFDB77839}"/>
              </a:ext>
            </a:extLst>
          </p:cNvPr>
          <p:cNvSpPr txBox="1"/>
          <p:nvPr/>
        </p:nvSpPr>
        <p:spPr>
          <a:xfrm>
            <a:off x="1918250" y="1445377"/>
            <a:ext cx="7593496" cy="11520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115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38148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1D26807-E469-4655-99CF-FB1E434B129A}"/>
              </a:ext>
            </a:extLst>
          </p:cNvPr>
          <p:cNvSpPr/>
          <p:nvPr/>
        </p:nvSpPr>
        <p:spPr>
          <a:xfrm>
            <a:off x="2884730" y="143258"/>
            <a:ext cx="5896609" cy="66387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গ্রন্থ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লেখকের নাম কী 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530A058-DDE9-4D29-9E56-91272ADB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41E1-E2E3-4179-849E-BCD90595A9ED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D6C348-2FF3-4938-9657-80736D1D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251A55-B463-4CFE-8DC8-5C11D010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3</a:t>
            </a:fld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0454C97-91C6-4C20-BC5B-5D0FD05165C7}"/>
              </a:ext>
            </a:extLst>
          </p:cNvPr>
          <p:cNvSpPr/>
          <p:nvPr/>
        </p:nvSpPr>
        <p:spPr>
          <a:xfrm>
            <a:off x="2419131" y="5520414"/>
            <a:ext cx="6757987" cy="76867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ইমাম 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 আবু হানিফা 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(রহঃ)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2" descr="H:\MusnadImamABUHanifahArb.jpg">
            <a:extLst>
              <a:ext uri="{FF2B5EF4-FFF2-40B4-BE49-F238E27FC236}">
                <a16:creationId xmlns:a16="http://schemas.microsoft.com/office/drawing/2014/main" id="{52EAF7F9-C394-4806-870B-C430626A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1" y="776849"/>
            <a:ext cx="2357437" cy="311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7" descr="H:\100x150_SharhAlAqidat.jpg">
            <a:extLst>
              <a:ext uri="{FF2B5EF4-FFF2-40B4-BE49-F238E27FC236}">
                <a16:creationId xmlns:a16="http://schemas.microsoft.com/office/drawing/2014/main" id="{7189DF34-0BF5-4DBE-BB5F-0A642AE8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11" y="1016053"/>
            <a:ext cx="1970639" cy="301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H:\al-fiqah-ul-akbar-urdu-imam-abu-hanifa-rh.jpg">
            <a:extLst>
              <a:ext uri="{FF2B5EF4-FFF2-40B4-BE49-F238E27FC236}">
                <a16:creationId xmlns:a16="http://schemas.microsoft.com/office/drawing/2014/main" id="{729DD4EF-8492-41B7-8180-27259831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3005" y="1256887"/>
            <a:ext cx="2093843" cy="309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7278A0-3E0B-44CD-A287-FB785026B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091" y="1118642"/>
            <a:ext cx="3046929" cy="284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02F245-26CC-4510-82B1-BBDAC4D7F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97" y="1105386"/>
            <a:ext cx="3047023" cy="2847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20B38DBA-514A-4902-AF6D-71775AFDC1F5}"/>
              </a:ext>
            </a:extLst>
          </p:cNvPr>
          <p:cNvSpPr/>
          <p:nvPr/>
        </p:nvSpPr>
        <p:spPr>
          <a:xfrm>
            <a:off x="3332826" y="114971"/>
            <a:ext cx="5000416" cy="58707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B969FD-25E4-4E7F-BFED-C283CF71A139}"/>
              </a:ext>
            </a:extLst>
          </p:cNvPr>
          <p:cNvSpPr/>
          <p:nvPr/>
        </p:nvSpPr>
        <p:spPr>
          <a:xfrm>
            <a:off x="4985440" y="402785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দেখি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167D12C9-7F4C-45A9-A3AC-634787F636A1}"/>
              </a:ext>
            </a:extLst>
          </p:cNvPr>
          <p:cNvSpPr/>
          <p:nvPr/>
        </p:nvSpPr>
        <p:spPr>
          <a:xfrm>
            <a:off x="3297916" y="127792"/>
            <a:ext cx="5000416" cy="58707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7F6FE5-DD6C-49F1-BA02-D877BE23954E}"/>
              </a:ext>
            </a:extLst>
          </p:cNvPr>
          <p:cNvSpPr/>
          <p:nvPr/>
        </p:nvSpPr>
        <p:spPr>
          <a:xfrm>
            <a:off x="3357563" y="4823791"/>
            <a:ext cx="5614159" cy="490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উনার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13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5" grpId="1"/>
      <p:bldP spid="15" grpId="2"/>
      <p:bldP spid="15" grpId="3"/>
      <p:bldP spid="15" grpId="4"/>
      <p:bldP spid="20" grpId="0" animBg="1"/>
      <p:bldP spid="20" grpId="1" animBg="1"/>
      <p:bldP spid="21" grpId="0"/>
      <p:bldP spid="21" grpId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56A43E69-02AB-45EB-9A0B-FAB9E3323191}"/>
              </a:ext>
            </a:extLst>
          </p:cNvPr>
          <p:cNvSpPr/>
          <p:nvPr/>
        </p:nvSpPr>
        <p:spPr>
          <a:xfrm>
            <a:off x="3352800" y="492911"/>
            <a:ext cx="4724400" cy="66002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6A5B4-462E-414E-8740-621EAFE3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990-042F-40B6-80A2-DBEACACCD36C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C453F-09A9-4819-82C3-E4F18D7B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4EF02-1A17-434F-9E59-FB46D302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E79AB-6D45-43A1-9072-245254817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92" y="4660349"/>
            <a:ext cx="5592416" cy="151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261D6-BAA2-46D0-BE01-D8807B529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99" y="1269999"/>
            <a:ext cx="6614905" cy="326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0F3FFBEC-3109-4E77-A59B-F5D00B3AD2DC}"/>
              </a:ext>
            </a:extLst>
          </p:cNvPr>
          <p:cNvSpPr/>
          <p:nvPr/>
        </p:nvSpPr>
        <p:spPr>
          <a:xfrm>
            <a:off x="4336153" y="736073"/>
            <a:ext cx="3239536" cy="78475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CF1B5-06FF-4870-B812-075967BD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8B84-6D69-4442-BFB3-23F957B86926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47007-1DEB-482A-AA5F-4171319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079DF-71A6-4B3E-B714-AE1C63D9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C34BE-CE5F-4270-AC1B-D9811F040851}"/>
              </a:ext>
            </a:extLst>
          </p:cNvPr>
          <p:cNvSpPr txBox="1"/>
          <p:nvPr/>
        </p:nvSpPr>
        <p:spPr>
          <a:xfrm>
            <a:off x="1104279" y="2784425"/>
            <a:ext cx="9703284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SzPct val="150000"/>
              <a:buFont typeface="Wingdings" panose="05000000000000000000" pitchFamily="2" charset="2"/>
              <a:buChar char="§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 আজম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হানিফা (রহঃ)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 বলতে পারবে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marL="571500" indent="-571500">
              <a:buSzPct val="120000"/>
              <a:buFont typeface="Wingdings" panose="05000000000000000000" pitchFamily="2" charset="2"/>
              <a:buChar char="§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চারিত্রিক গুণাবলি ব্যাখ্যা করতে পারবে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571500" indent="-571500">
              <a:buSzPct val="120000"/>
              <a:buFont typeface="Wingdings" panose="05000000000000000000" pitchFamily="2" charset="2"/>
              <a:buChar char="§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ফিক্‌হ শাস্ত্রে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হানিফা (রহঃ)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SzPct val="120000"/>
              <a:buFont typeface="Wingdings" panose="05000000000000000000" pitchFamily="2" charset="2"/>
              <a:buChar char="§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বিশ্লেষণ করতে পারবে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F3F14F-2F63-4151-A1CC-C5A79F7E4A0B}"/>
              </a:ext>
            </a:extLst>
          </p:cNvPr>
          <p:cNvSpPr/>
          <p:nvPr/>
        </p:nvSpPr>
        <p:spPr>
          <a:xfrm>
            <a:off x="1104279" y="1796981"/>
            <a:ext cx="58308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05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4C1DDC-32C0-4111-880B-E104ED41563E}"/>
              </a:ext>
            </a:extLst>
          </p:cNvPr>
          <p:cNvSpPr/>
          <p:nvPr/>
        </p:nvSpPr>
        <p:spPr>
          <a:xfrm>
            <a:off x="993706" y="5849176"/>
            <a:ext cx="10151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৮০ হিজর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 ৬৯৯ খ্রিষ্টাব্দে ইরাকের কুফা নগরীতে জম্মগ্রহণ করেন।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01208-CF5E-4C0F-8C2B-EB16094AF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96" y="526904"/>
            <a:ext cx="7885953" cy="514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C44DC5-9CB0-4D4F-9344-E2830A0993D1}"/>
              </a:ext>
            </a:extLst>
          </p:cNvPr>
          <p:cNvSpPr/>
          <p:nvPr/>
        </p:nvSpPr>
        <p:spPr>
          <a:xfrm>
            <a:off x="423329" y="1882936"/>
            <a:ext cx="168376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ইরাক 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FE7FD-A38B-4AEB-96B3-80710FBC812F}"/>
              </a:ext>
            </a:extLst>
          </p:cNvPr>
          <p:cNvSpPr/>
          <p:nvPr/>
        </p:nvSpPr>
        <p:spPr>
          <a:xfrm>
            <a:off x="423329" y="3309861"/>
            <a:ext cx="168376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কূফা 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DF302-7DA2-400C-BC03-72606C66E993}"/>
              </a:ext>
            </a:extLst>
          </p:cNvPr>
          <p:cNvSpPr/>
          <p:nvPr/>
        </p:nvSpPr>
        <p:spPr>
          <a:xfrm>
            <a:off x="669326" y="153623"/>
            <a:ext cx="13724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জম্ম</a:t>
            </a:r>
            <a:endParaRPr lang="en-US" sz="720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2A45367-DA1C-44EF-915A-AF6347D6A0F7}"/>
              </a:ext>
            </a:extLst>
          </p:cNvPr>
          <p:cNvSpPr/>
          <p:nvPr/>
        </p:nvSpPr>
        <p:spPr>
          <a:xfrm>
            <a:off x="6947451" y="2806266"/>
            <a:ext cx="473765" cy="4240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366E4120-F7DE-409C-8894-E5C109F1FB62}"/>
              </a:ext>
            </a:extLst>
          </p:cNvPr>
          <p:cNvSpPr/>
          <p:nvPr/>
        </p:nvSpPr>
        <p:spPr>
          <a:xfrm>
            <a:off x="5478117" y="3429000"/>
            <a:ext cx="473765" cy="42407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B400E15B-2781-44A4-962A-28F95FAE42F2}"/>
              </a:ext>
            </a:extLst>
          </p:cNvPr>
          <p:cNvSpPr/>
          <p:nvPr/>
        </p:nvSpPr>
        <p:spPr>
          <a:xfrm>
            <a:off x="2795277" y="289309"/>
            <a:ext cx="6237011" cy="7885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(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758CF-9843-4CDD-863F-997E43F6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CAA-DF0C-4B75-AC88-B2867DCA222E}" type="datetime2">
              <a:rPr lang="en-US" smtClean="0"/>
              <a:t>Sunday, December 20,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5480E-FB19-49C1-BE30-226961F8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 Mahmud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13434-1798-43F4-BC18-972AE3C4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2838-6E05-408D-AAF2-994680057466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5CCF3-4DCC-464D-953F-A62046428F6C}"/>
              </a:ext>
            </a:extLst>
          </p:cNvPr>
          <p:cNvSpPr/>
          <p:nvPr/>
        </p:nvSpPr>
        <p:spPr>
          <a:xfrm>
            <a:off x="785813" y="1549253"/>
            <a:ext cx="58285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ছিলেন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 শাস্ত্রের জনক।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৮০ হিজর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 ৬৯৯ খ্রিষ্টাব্দে ইরাকের কুফা নগরীতে জম্মগ্রহণ করেন।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নোমান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উপনাম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উপাধি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হলো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আজম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(বড় ইমাম), পিতার নাম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একজন তাবেঈ ছিলেন।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509CB4-62A3-4527-A12D-46EFBB2B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66" y="1337218"/>
            <a:ext cx="4576528" cy="424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8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9BFE8D-C0DC-48EA-97EB-F8B376EAEBCE}"/>
              </a:ext>
            </a:extLst>
          </p:cNvPr>
          <p:cNvSpPr/>
          <p:nvPr/>
        </p:nvSpPr>
        <p:spPr>
          <a:xfrm>
            <a:off x="477981" y="3828410"/>
            <a:ext cx="10474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ছিলেন তীক্ষ্ণ মেধার অধিকারী।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সতের বছর বয়স থেকে জ্ঞান সাধনা আরম্ভ করলেও তিনি  অতি অল্প দিনের মধ্যে হাদিস, তাফসির,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ফিকাহ,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বিষয়ে গভীর পাণ্ডিত্য অর্জন করেন ।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92F3F5C-3385-4A14-A285-8CDEDBCA6024}"/>
              </a:ext>
            </a:extLst>
          </p:cNvPr>
          <p:cNvSpPr/>
          <p:nvPr/>
        </p:nvSpPr>
        <p:spPr>
          <a:xfrm>
            <a:off x="2715765" y="124918"/>
            <a:ext cx="6237011" cy="7885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(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716AA-CFF7-41BD-BFE0-64C764F89434}"/>
              </a:ext>
            </a:extLst>
          </p:cNvPr>
          <p:cNvSpPr/>
          <p:nvPr/>
        </p:nvSpPr>
        <p:spPr>
          <a:xfrm>
            <a:off x="318052" y="5168348"/>
            <a:ext cx="10813773" cy="122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তাঁর শিক্ষক হযরত হাম্মাদ (র.)-এর নিকট একাধারে দশ বছর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ফিকাহ বিষয়ের জ্ঞানার্জন করেন।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350AD7-A18A-4C39-88D4-EB04C12ED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0" y="1258957"/>
            <a:ext cx="8150087" cy="385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93E46517-5704-4EC2-A780-6B50CAF98C10}"/>
              </a:ext>
            </a:extLst>
          </p:cNvPr>
          <p:cNvSpPr/>
          <p:nvPr/>
        </p:nvSpPr>
        <p:spPr>
          <a:xfrm>
            <a:off x="2795277" y="289309"/>
            <a:ext cx="6237011" cy="7885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(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1358</Words>
  <Application>Microsoft Office PowerPoint</Application>
  <PresentationFormat>Custom</PresentationFormat>
  <Paragraphs>176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Saroda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 Salah Uddin Assistant Teacher</cp:lastModifiedBy>
  <cp:revision>89</cp:revision>
  <dcterms:created xsi:type="dcterms:W3CDTF">2019-07-19T04:38:31Z</dcterms:created>
  <dcterms:modified xsi:type="dcterms:W3CDTF">2020-12-20T03:41:04Z</dcterms:modified>
</cp:coreProperties>
</file>