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9" r:id="rId4"/>
    <p:sldId id="258" r:id="rId5"/>
    <p:sldId id="277" r:id="rId6"/>
    <p:sldId id="262" r:id="rId7"/>
    <p:sldId id="260" r:id="rId8"/>
    <p:sldId id="261" r:id="rId9"/>
    <p:sldId id="266" r:id="rId10"/>
    <p:sldId id="263" r:id="rId11"/>
    <p:sldId id="265" r:id="rId12"/>
    <p:sldId id="268" r:id="rId13"/>
    <p:sldId id="267" r:id="rId14"/>
    <p:sldId id="269" r:id="rId15"/>
    <p:sldId id="270" r:id="rId16"/>
    <p:sldId id="279" r:id="rId17"/>
    <p:sldId id="271" r:id="rId18"/>
    <p:sldId id="264" r:id="rId19"/>
    <p:sldId id="273" r:id="rId20"/>
    <p:sldId id="272" r:id="rId21"/>
    <p:sldId id="274" r:id="rId22"/>
    <p:sldId id="278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38E0-CF97-4338-B331-B3C131D4BD0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D667-11F7-45C2-AADA-A7E1B6B8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1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38E0-CF97-4338-B331-B3C131D4BD0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D667-11F7-45C2-AADA-A7E1B6B8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5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38E0-CF97-4338-B331-B3C131D4BD0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D667-11F7-45C2-AADA-A7E1B6B8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2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38E0-CF97-4338-B331-B3C131D4BD0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D667-11F7-45C2-AADA-A7E1B6B8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3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38E0-CF97-4338-B331-B3C131D4BD0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D667-11F7-45C2-AADA-A7E1B6B8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38E0-CF97-4338-B331-B3C131D4BD0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D667-11F7-45C2-AADA-A7E1B6B8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3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38E0-CF97-4338-B331-B3C131D4BD0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D667-11F7-45C2-AADA-A7E1B6B8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9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38E0-CF97-4338-B331-B3C131D4BD0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D667-11F7-45C2-AADA-A7E1B6B8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6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38E0-CF97-4338-B331-B3C131D4BD0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D667-11F7-45C2-AADA-A7E1B6B8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38E0-CF97-4338-B331-B3C131D4BD0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D667-11F7-45C2-AADA-A7E1B6B8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38E0-CF97-4338-B331-B3C131D4BD0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D667-11F7-45C2-AADA-A7E1B6B8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4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E38E0-CF97-4338-B331-B3C131D4BD0D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D667-11F7-45C2-AADA-A7E1B6B8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3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d Curtain Looping Motion Background(24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550" y="136734"/>
            <a:ext cx="11961112" cy="647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66" y="1"/>
            <a:ext cx="12058115" cy="66926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0" y="211695"/>
            <a:ext cx="4936284" cy="613782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347114" y="4793090"/>
            <a:ext cx="1403684" cy="328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640" y="211695"/>
            <a:ext cx="6286014" cy="43043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50798" y="4620837"/>
            <a:ext cx="6127856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Home—</a:t>
            </a:r>
            <a:r>
              <a:rPr lang="bn-IN" sz="4000" dirty="0" smtClean="0"/>
              <a:t>বাড়ি</a:t>
            </a:r>
            <a:endParaRPr lang="en-US" sz="4000" dirty="0" smtClean="0"/>
          </a:p>
          <a:p>
            <a:r>
              <a:rPr lang="en-US" sz="4000" dirty="0" err="1" smtClean="0">
                <a:solidFill>
                  <a:srgbClr val="FF0000"/>
                </a:solidFill>
              </a:rPr>
              <a:t>Sima</a:t>
            </a:r>
            <a:r>
              <a:rPr lang="en-US" sz="4000" dirty="0" smtClean="0">
                <a:solidFill>
                  <a:srgbClr val="FF0000"/>
                </a:solidFill>
              </a:rPr>
              <a:t> is at home today.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33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485" y="104274"/>
            <a:ext cx="11911263" cy="662538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93" y="258147"/>
            <a:ext cx="7152830" cy="469270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1595174" y="2948498"/>
            <a:ext cx="1243262" cy="3346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65393" y="4950851"/>
            <a:ext cx="7152830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Cough—</a:t>
            </a:r>
            <a:r>
              <a:rPr lang="bn-IN" sz="4000" b="1" dirty="0" smtClean="0"/>
              <a:t>কাশি</a:t>
            </a:r>
            <a:endParaRPr lang="en-US" sz="4000" b="1" dirty="0" smtClean="0"/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Sima</a:t>
            </a:r>
            <a:r>
              <a:rPr lang="en-US" sz="4000" b="1" dirty="0" smtClean="0">
                <a:solidFill>
                  <a:srgbClr val="FF0000"/>
                </a:solidFill>
              </a:rPr>
              <a:t> has a cough.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6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66773" y="2455102"/>
            <a:ext cx="1243262" cy="334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367" y="145278"/>
            <a:ext cx="11887199" cy="6605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45750" y="4446278"/>
            <a:ext cx="5532652" cy="175432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Sore throat—</a:t>
            </a:r>
            <a:r>
              <a:rPr lang="bn-IN" sz="3600" dirty="0" smtClean="0"/>
              <a:t>গলা ব্যাথা</a:t>
            </a:r>
            <a:endParaRPr lang="en-US" sz="3600" dirty="0" smtClean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Sima</a:t>
            </a:r>
            <a:r>
              <a:rPr lang="en-US" sz="3600" dirty="0" smtClean="0">
                <a:solidFill>
                  <a:srgbClr val="FF0000"/>
                </a:solidFill>
              </a:rPr>
              <a:t> has a cough and a sore throat.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491"/>
          <a:stretch/>
        </p:blipFill>
        <p:spPr>
          <a:xfrm>
            <a:off x="2777383" y="267382"/>
            <a:ext cx="5532652" cy="40140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25795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442" y="64169"/>
            <a:ext cx="11903242" cy="6665494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09" y="217093"/>
            <a:ext cx="4939320" cy="42352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Right Arrow 3"/>
          <p:cNvSpPr/>
          <p:nvPr/>
        </p:nvSpPr>
        <p:spPr>
          <a:xfrm>
            <a:off x="1773478" y="4844630"/>
            <a:ext cx="1155031" cy="328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8509" y="4605283"/>
            <a:ext cx="5141494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Fever—</a:t>
            </a:r>
            <a:r>
              <a:rPr lang="bn-IN" sz="4000" dirty="0" smtClean="0"/>
              <a:t>জ্বর</a:t>
            </a:r>
            <a:endParaRPr lang="en-US" sz="4000" dirty="0" smtClean="0"/>
          </a:p>
          <a:p>
            <a:r>
              <a:rPr lang="en-US" sz="4000" dirty="0" err="1" smtClean="0">
                <a:solidFill>
                  <a:srgbClr val="FF0000"/>
                </a:solidFill>
              </a:rPr>
              <a:t>Monir</a:t>
            </a:r>
            <a:r>
              <a:rPr lang="en-US" sz="4000" dirty="0" smtClean="0">
                <a:solidFill>
                  <a:srgbClr val="FF0000"/>
                </a:solidFill>
              </a:rPr>
              <a:t> has a fever.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7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414211" y="2470484"/>
            <a:ext cx="737936" cy="296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458" y="76912"/>
            <a:ext cx="11991473" cy="66058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80" y="389559"/>
            <a:ext cx="5279858" cy="44586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1880" y="4911874"/>
            <a:ext cx="52813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Warm</a:t>
            </a:r>
            <a:r>
              <a:rPr lang="bn-IN" sz="3600" dirty="0" smtClean="0"/>
              <a:t>—উষ্ণ</a:t>
            </a:r>
            <a:endParaRPr lang="en-US" sz="36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Dina feels very warm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576526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666" y="81588"/>
            <a:ext cx="11999494" cy="65211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15" y="213944"/>
            <a:ext cx="5059599" cy="442204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2062606" y="4920288"/>
            <a:ext cx="737937" cy="200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36715" y="4635990"/>
            <a:ext cx="5059599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Flu—</a:t>
            </a:r>
            <a:r>
              <a:rPr lang="bn-IN" sz="3600" dirty="0" smtClean="0"/>
              <a:t>এক ধরনের ভাইরাস</a:t>
            </a:r>
            <a:endParaRPr lang="en-US" sz="3600" dirty="0" smtClean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Sima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has the flu.</a:t>
            </a:r>
            <a:r>
              <a:rPr lang="bn-IN" sz="3600" dirty="0" smtClean="0">
                <a:solidFill>
                  <a:srgbClr val="FF0000"/>
                </a:solidFill>
              </a:rPr>
              <a:t>  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bn-IN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382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414" y="120899"/>
            <a:ext cx="11911263" cy="6561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Home</a:t>
            </a:r>
            <a:r>
              <a:rPr lang="bn-IN" sz="4000" dirty="0" smtClean="0">
                <a:solidFill>
                  <a:schemeClr val="tx1"/>
                </a:solidFill>
              </a:rPr>
              <a:t>-</a:t>
            </a:r>
            <a:r>
              <a:rPr lang="bn-IN" sz="2000" dirty="0" smtClean="0">
                <a:solidFill>
                  <a:schemeClr val="tx1"/>
                </a:solidFill>
              </a:rPr>
              <a:t>বাড়ি</a:t>
            </a:r>
            <a:r>
              <a:rPr lang="en-US" sz="2000" dirty="0" smtClean="0">
                <a:solidFill>
                  <a:schemeClr val="tx1"/>
                </a:solidFill>
              </a:rPr>
              <a:t>       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–house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Ill</a:t>
            </a:r>
            <a:r>
              <a:rPr lang="bn-IN" sz="4000" dirty="0" smtClean="0">
                <a:solidFill>
                  <a:schemeClr val="tx1"/>
                </a:solidFill>
              </a:rPr>
              <a:t>-</a:t>
            </a:r>
            <a:r>
              <a:rPr lang="bn-IN" sz="2000" dirty="0" smtClean="0">
                <a:solidFill>
                  <a:schemeClr val="tx1"/>
                </a:solidFill>
              </a:rPr>
              <a:t>অসুস্থ</a:t>
            </a:r>
            <a:r>
              <a:rPr lang="en-US" sz="2000" dirty="0" smtClean="0">
                <a:solidFill>
                  <a:schemeClr val="tx1"/>
                </a:solidFill>
              </a:rPr>
              <a:t>          </a:t>
            </a:r>
            <a:r>
              <a:rPr lang="en-US" sz="4000" dirty="0" smtClean="0">
                <a:solidFill>
                  <a:schemeClr val="tx1"/>
                </a:solidFill>
              </a:rPr>
              <a:t>—</a:t>
            </a:r>
            <a:r>
              <a:rPr lang="en-US" sz="4000" dirty="0">
                <a:solidFill>
                  <a:schemeClr val="tx1"/>
                </a:solidFill>
              </a:rPr>
              <a:t>sick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Sore</a:t>
            </a:r>
            <a:r>
              <a:rPr lang="bn-IN" sz="4000" dirty="0" smtClean="0">
                <a:solidFill>
                  <a:schemeClr val="tx1"/>
                </a:solidFill>
              </a:rPr>
              <a:t>-</a:t>
            </a:r>
            <a:r>
              <a:rPr lang="bn-IN" sz="2400" dirty="0" smtClean="0">
                <a:solidFill>
                  <a:schemeClr val="tx1"/>
                </a:solidFill>
              </a:rPr>
              <a:t>পীড়াদায়ক</a:t>
            </a:r>
            <a:r>
              <a:rPr lang="en-US" sz="2400" dirty="0" smtClean="0">
                <a:solidFill>
                  <a:schemeClr val="tx1"/>
                </a:solidFill>
              </a:rPr>
              <a:t>       </a:t>
            </a:r>
            <a:r>
              <a:rPr lang="en-US" sz="4000" dirty="0" smtClean="0">
                <a:solidFill>
                  <a:schemeClr val="tx1"/>
                </a:solidFill>
              </a:rPr>
              <a:t>– </a:t>
            </a:r>
            <a:r>
              <a:rPr lang="en-US" sz="4000" dirty="0">
                <a:solidFill>
                  <a:schemeClr val="tx1"/>
                </a:solidFill>
              </a:rPr>
              <a:t>painful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Flu</a:t>
            </a:r>
            <a:r>
              <a:rPr lang="bn-IN" sz="4000" dirty="0">
                <a:solidFill>
                  <a:schemeClr val="tx1"/>
                </a:solidFill>
              </a:rPr>
              <a:t>-</a:t>
            </a:r>
            <a:r>
              <a:rPr lang="bn-IN" sz="2000" dirty="0">
                <a:solidFill>
                  <a:schemeClr val="tx1"/>
                </a:solidFill>
              </a:rPr>
              <a:t>এক ধরনর </a:t>
            </a:r>
            <a:r>
              <a:rPr lang="bn-IN" sz="2000" dirty="0" smtClean="0">
                <a:solidFill>
                  <a:schemeClr val="tx1"/>
                </a:solidFill>
              </a:rPr>
              <a:t>ভাইরাস</a:t>
            </a:r>
            <a:r>
              <a:rPr lang="en-US" sz="2000" dirty="0" smtClean="0">
                <a:solidFill>
                  <a:schemeClr val="tx1"/>
                </a:solidFill>
              </a:rPr>
              <a:t>       </a:t>
            </a:r>
            <a:r>
              <a:rPr lang="en-US" sz="4000" dirty="0" smtClean="0">
                <a:solidFill>
                  <a:schemeClr val="tx1"/>
                </a:solidFill>
              </a:rPr>
              <a:t>– </a:t>
            </a:r>
            <a:r>
              <a:rPr lang="en-US" sz="4000" dirty="0">
                <a:solidFill>
                  <a:schemeClr val="tx1"/>
                </a:solidFill>
              </a:rPr>
              <a:t>one kind of virus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Cough</a:t>
            </a:r>
            <a:r>
              <a:rPr lang="bn-IN" sz="4000" dirty="0" smtClean="0">
                <a:solidFill>
                  <a:schemeClr val="tx1"/>
                </a:solidFill>
              </a:rPr>
              <a:t>-</a:t>
            </a:r>
            <a:r>
              <a:rPr lang="bn-IN" sz="2000" dirty="0" smtClean="0">
                <a:solidFill>
                  <a:schemeClr val="tx1"/>
                </a:solidFill>
              </a:rPr>
              <a:t>কাশি</a:t>
            </a:r>
            <a:r>
              <a:rPr lang="en-US" sz="2000" dirty="0" smtClean="0">
                <a:solidFill>
                  <a:schemeClr val="tx1"/>
                </a:solidFill>
              </a:rPr>
              <a:t>        </a:t>
            </a:r>
            <a:r>
              <a:rPr lang="en-US" sz="4000" dirty="0" smtClean="0">
                <a:solidFill>
                  <a:schemeClr val="tx1"/>
                </a:solidFill>
              </a:rPr>
              <a:t>—</a:t>
            </a:r>
            <a:r>
              <a:rPr lang="en-US" sz="4000" dirty="0">
                <a:solidFill>
                  <a:schemeClr val="tx1"/>
                </a:solidFill>
              </a:rPr>
              <a:t>expelling air from the lungs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Medicine</a:t>
            </a:r>
            <a:r>
              <a:rPr lang="bn-IN" sz="4000" dirty="0" smtClean="0">
                <a:solidFill>
                  <a:schemeClr val="tx1"/>
                </a:solidFill>
              </a:rPr>
              <a:t>-</a:t>
            </a:r>
            <a:r>
              <a:rPr lang="bn-IN" sz="2000" dirty="0" smtClean="0">
                <a:solidFill>
                  <a:schemeClr val="tx1"/>
                </a:solidFill>
              </a:rPr>
              <a:t>ঔষধ</a:t>
            </a:r>
            <a:r>
              <a:rPr lang="en-US" sz="2000" dirty="0" smtClean="0">
                <a:solidFill>
                  <a:schemeClr val="tx1"/>
                </a:solidFill>
              </a:rPr>
              <a:t>        </a:t>
            </a:r>
            <a:r>
              <a:rPr lang="en-US" sz="4000" dirty="0" smtClean="0">
                <a:solidFill>
                  <a:schemeClr val="tx1"/>
                </a:solidFill>
              </a:rPr>
              <a:t>—</a:t>
            </a:r>
            <a:r>
              <a:rPr lang="en-US" sz="4000" dirty="0">
                <a:solidFill>
                  <a:schemeClr val="tx1"/>
                </a:solidFill>
              </a:rPr>
              <a:t>drug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Fever</a:t>
            </a:r>
            <a:r>
              <a:rPr lang="bn-IN" sz="4000" dirty="0" smtClean="0">
                <a:solidFill>
                  <a:schemeClr val="tx1"/>
                </a:solidFill>
              </a:rPr>
              <a:t>-</a:t>
            </a:r>
            <a:r>
              <a:rPr lang="bn-IN" sz="2000" dirty="0" smtClean="0">
                <a:solidFill>
                  <a:schemeClr val="tx1"/>
                </a:solidFill>
              </a:rPr>
              <a:t>জ্বর</a:t>
            </a:r>
            <a:r>
              <a:rPr lang="en-US" sz="2000" dirty="0" smtClean="0">
                <a:solidFill>
                  <a:schemeClr val="tx1"/>
                </a:solidFill>
              </a:rPr>
              <a:t>         </a:t>
            </a:r>
            <a:r>
              <a:rPr lang="en-US" sz="4000" dirty="0" smtClean="0">
                <a:solidFill>
                  <a:schemeClr val="tx1"/>
                </a:solidFill>
              </a:rPr>
              <a:t>—</a:t>
            </a:r>
            <a:r>
              <a:rPr lang="en-US" sz="4000" dirty="0">
                <a:solidFill>
                  <a:schemeClr val="tx1"/>
                </a:solidFill>
              </a:rPr>
              <a:t>increase of temperature in body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45607" y="333286"/>
            <a:ext cx="5076202" cy="8374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New words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056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90" y="104274"/>
            <a:ext cx="11983452" cy="66253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7516" y="2547105"/>
            <a:ext cx="10972800" cy="3600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  </a:t>
            </a:r>
            <a:r>
              <a:rPr lang="en-US" sz="7200" u="sng" dirty="0" smtClean="0">
                <a:solidFill>
                  <a:srgbClr val="FF0000"/>
                </a:solidFill>
              </a:rPr>
              <a:t>One day one word</a:t>
            </a:r>
          </a:p>
          <a:p>
            <a:pPr algn="ctr"/>
            <a:r>
              <a:rPr lang="en-US" sz="6000" dirty="0" smtClean="0"/>
              <a:t>Medicine </a:t>
            </a:r>
            <a:r>
              <a:rPr lang="bn-IN" sz="6000" dirty="0" smtClean="0"/>
              <a:t> -- ঔষধ</a:t>
            </a:r>
            <a:endParaRPr lang="en-US" sz="6000" dirty="0" smtClean="0"/>
          </a:p>
          <a:p>
            <a:pPr algn="ctr"/>
            <a:r>
              <a:rPr lang="en-US" sz="6000" dirty="0" err="1" smtClean="0"/>
              <a:t>Sima</a:t>
            </a:r>
            <a:r>
              <a:rPr lang="en-US" sz="6000" dirty="0" smtClean="0"/>
              <a:t> needs some medicine.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65" y="467288"/>
            <a:ext cx="4990744" cy="17168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431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550" y="102550"/>
            <a:ext cx="11955566" cy="6622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2"/>
          <a:stretch/>
        </p:blipFill>
        <p:spPr>
          <a:xfrm>
            <a:off x="769123" y="1066802"/>
            <a:ext cx="10494235" cy="545364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24172" y="199956"/>
            <a:ext cx="3708875" cy="76944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Model reading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094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35" y="120899"/>
            <a:ext cx="11911263" cy="6561221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76698" y="290945"/>
            <a:ext cx="7523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u="sng" dirty="0" smtClean="0"/>
              <a:t>Write true or false</a:t>
            </a:r>
            <a:endParaRPr lang="en-US" sz="4400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90451" y="1346662"/>
            <a:ext cx="115131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1. </a:t>
            </a:r>
            <a:r>
              <a:rPr lang="en-US" sz="4400" dirty="0" err="1" smtClean="0"/>
              <a:t>Sima</a:t>
            </a:r>
            <a:r>
              <a:rPr lang="en-US" sz="4400" dirty="0" smtClean="0"/>
              <a:t> is at school today.      </a:t>
            </a:r>
            <a:r>
              <a:rPr lang="en-US" sz="4400" dirty="0" smtClean="0">
                <a:solidFill>
                  <a:srgbClr val="FF0000"/>
                </a:solidFill>
              </a:rPr>
              <a:t>False</a:t>
            </a:r>
          </a:p>
          <a:p>
            <a:r>
              <a:rPr lang="en-US" sz="4400" dirty="0" smtClean="0"/>
              <a:t>2. She has the flu.          </a:t>
            </a:r>
            <a:r>
              <a:rPr lang="en-US" sz="4400" dirty="0" smtClean="0">
                <a:solidFill>
                  <a:srgbClr val="FF0000"/>
                </a:solidFill>
              </a:rPr>
              <a:t>True </a:t>
            </a:r>
          </a:p>
          <a:p>
            <a:r>
              <a:rPr lang="en-US" sz="4400" dirty="0" smtClean="0"/>
              <a:t>3. The nurse visited </a:t>
            </a:r>
            <a:r>
              <a:rPr lang="en-US" sz="4400" dirty="0" err="1" smtClean="0"/>
              <a:t>Sima</a:t>
            </a:r>
            <a:r>
              <a:rPr lang="en-US" sz="4400" dirty="0" smtClean="0"/>
              <a:t> last night.     </a:t>
            </a:r>
            <a:r>
              <a:rPr lang="en-US" sz="4400" dirty="0" smtClean="0">
                <a:solidFill>
                  <a:srgbClr val="FF0000"/>
                </a:solidFill>
              </a:rPr>
              <a:t>False</a:t>
            </a:r>
          </a:p>
          <a:p>
            <a:r>
              <a:rPr lang="en-US" sz="4400" dirty="0" smtClean="0"/>
              <a:t>4. She needs no medicine .     </a:t>
            </a:r>
            <a:r>
              <a:rPr lang="en-US" sz="4400" dirty="0" smtClean="0">
                <a:solidFill>
                  <a:srgbClr val="FF0000"/>
                </a:solidFill>
              </a:rPr>
              <a:t>False</a:t>
            </a:r>
          </a:p>
          <a:p>
            <a:r>
              <a:rPr lang="en-US" sz="4400" dirty="0" smtClean="0"/>
              <a:t>5. She has a fever and  a cough .      </a:t>
            </a:r>
            <a:r>
              <a:rPr lang="en-US" sz="4400" dirty="0" smtClean="0">
                <a:solidFill>
                  <a:srgbClr val="FF0000"/>
                </a:solidFill>
              </a:rPr>
              <a:t>True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933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8" y="85458"/>
            <a:ext cx="11955566" cy="662014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9613" y="3862700"/>
            <a:ext cx="11550316" cy="210358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8000" dirty="0" smtClean="0">
                <a:ln w="38100">
                  <a:solidFill>
                    <a:srgbClr val="FFFF00"/>
                  </a:solidFill>
                </a:ln>
                <a:solidFill>
                  <a:sysClr val="windowText" lastClr="000000"/>
                </a:solidFill>
              </a:rPr>
              <a:t>WELCOME</a:t>
            </a:r>
            <a:endParaRPr lang="en-US" sz="8000" dirty="0">
              <a:ln w="38100">
                <a:solidFill>
                  <a:srgbClr val="FFFF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59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315" y="56148"/>
            <a:ext cx="11855116" cy="662538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17495" y="240632"/>
            <a:ext cx="312821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FF0000"/>
                </a:solidFill>
              </a:rPr>
              <a:t>Questions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075" y="1026695"/>
            <a:ext cx="11413958" cy="550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200" dirty="0" smtClean="0"/>
              <a:t>Where is </a:t>
            </a:r>
            <a:r>
              <a:rPr lang="en-US" sz="3200" dirty="0" err="1" smtClean="0"/>
              <a:t>Sima</a:t>
            </a:r>
            <a:r>
              <a:rPr lang="en-US" sz="3200" dirty="0" smtClean="0"/>
              <a:t> today ?</a:t>
            </a:r>
          </a:p>
          <a:p>
            <a:r>
              <a:rPr lang="en-US" sz="3200" dirty="0" smtClean="0"/>
              <a:t>Answer : </a:t>
            </a:r>
            <a:r>
              <a:rPr lang="en-US" sz="3200" dirty="0" err="1" smtClean="0">
                <a:solidFill>
                  <a:srgbClr val="FF0000"/>
                </a:solidFill>
              </a:rPr>
              <a:t>Sima</a:t>
            </a:r>
            <a:r>
              <a:rPr lang="en-US" sz="3200" dirty="0" smtClean="0">
                <a:solidFill>
                  <a:srgbClr val="FF0000"/>
                </a:solidFill>
              </a:rPr>
              <a:t> is at home today.</a:t>
            </a:r>
          </a:p>
          <a:p>
            <a:r>
              <a:rPr lang="en-US" sz="3200" dirty="0" smtClean="0"/>
              <a:t>b. Why did she not go to school ?</a:t>
            </a:r>
          </a:p>
          <a:p>
            <a:r>
              <a:rPr lang="en-US" sz="3200" dirty="0" smtClean="0"/>
              <a:t>Answer: </a:t>
            </a:r>
            <a:r>
              <a:rPr lang="en-US" sz="3200" dirty="0" smtClean="0">
                <a:solidFill>
                  <a:srgbClr val="FF0000"/>
                </a:solidFill>
              </a:rPr>
              <a:t>She didn’t go to school because she is ill.</a:t>
            </a:r>
          </a:p>
          <a:p>
            <a:r>
              <a:rPr lang="en-US" sz="3200" dirty="0" smtClean="0"/>
              <a:t>c. What does she have ?</a:t>
            </a:r>
          </a:p>
          <a:p>
            <a:r>
              <a:rPr lang="en-US" sz="3200" dirty="0" smtClean="0"/>
              <a:t>Answer : </a:t>
            </a:r>
            <a:r>
              <a:rPr lang="en-US" sz="3200" dirty="0" smtClean="0">
                <a:solidFill>
                  <a:srgbClr val="FF0000"/>
                </a:solidFill>
              </a:rPr>
              <a:t>She has a cough and a sore throat.</a:t>
            </a:r>
          </a:p>
          <a:p>
            <a:r>
              <a:rPr lang="en-US" sz="3200" dirty="0" smtClean="0"/>
              <a:t>d. What does she need ?</a:t>
            </a:r>
          </a:p>
          <a:p>
            <a:r>
              <a:rPr lang="en-US" sz="3200" dirty="0" smtClean="0"/>
              <a:t>Answer : </a:t>
            </a:r>
            <a:r>
              <a:rPr lang="en-US" sz="3200" dirty="0" smtClean="0">
                <a:solidFill>
                  <a:srgbClr val="FF0000"/>
                </a:solidFill>
              </a:rPr>
              <a:t>She needs some medicine.</a:t>
            </a:r>
          </a:p>
          <a:p>
            <a:r>
              <a:rPr lang="en-US" sz="3200" dirty="0" smtClean="0"/>
              <a:t>e. Who visited </a:t>
            </a:r>
            <a:r>
              <a:rPr lang="en-US" sz="3200" dirty="0" err="1" smtClean="0"/>
              <a:t>Sima</a:t>
            </a:r>
            <a:r>
              <a:rPr lang="en-US" sz="3200" dirty="0" smtClean="0"/>
              <a:t> last night?</a:t>
            </a:r>
          </a:p>
          <a:p>
            <a:r>
              <a:rPr lang="en-US" sz="3200" dirty="0" smtClean="0"/>
              <a:t>Answer : </a:t>
            </a:r>
            <a:r>
              <a:rPr lang="en-US" sz="3200" dirty="0" smtClean="0">
                <a:solidFill>
                  <a:srgbClr val="FF0000"/>
                </a:solidFill>
              </a:rPr>
              <a:t>The doctor visited </a:t>
            </a:r>
            <a:r>
              <a:rPr lang="en-US" sz="3200" dirty="0" err="1" smtClean="0">
                <a:solidFill>
                  <a:srgbClr val="FF0000"/>
                </a:solidFill>
              </a:rPr>
              <a:t>Sima</a:t>
            </a:r>
            <a:r>
              <a:rPr lang="en-US" sz="3200" dirty="0" smtClean="0">
                <a:solidFill>
                  <a:srgbClr val="FF0000"/>
                </a:solidFill>
              </a:rPr>
              <a:t> last night.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77" y="102548"/>
            <a:ext cx="11583750" cy="647170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3895" y="505326"/>
            <a:ext cx="818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Fill in the blanks with suitable words from the box.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35578"/>
              </p:ext>
            </p:extLst>
          </p:nvPr>
        </p:nvGraphicFramePr>
        <p:xfrm>
          <a:off x="561474" y="1203158"/>
          <a:ext cx="10980820" cy="537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082"/>
                <a:gridCol w="1098082"/>
                <a:gridCol w="1098082"/>
                <a:gridCol w="1098082"/>
                <a:gridCol w="1098082"/>
                <a:gridCol w="1098082"/>
                <a:gridCol w="1098082"/>
                <a:gridCol w="1098082"/>
                <a:gridCol w="1098082"/>
                <a:gridCol w="1098082"/>
              </a:tblGrid>
              <a:tr h="53741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Energy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patients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Some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illness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student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doctor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healthy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621" y="2446421"/>
            <a:ext cx="11205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1.Sima is a ---------------------- .</a:t>
            </a:r>
          </a:p>
          <a:p>
            <a:r>
              <a:rPr lang="en-US" sz="4000" dirty="0" smtClean="0"/>
              <a:t>2. </a:t>
            </a:r>
            <a:r>
              <a:rPr lang="en-US" sz="4000" dirty="0" err="1" smtClean="0"/>
              <a:t>Sima</a:t>
            </a:r>
            <a:r>
              <a:rPr lang="en-US" sz="4000" dirty="0" smtClean="0"/>
              <a:t> didn’t go to school because of her –---</a:t>
            </a:r>
          </a:p>
          <a:p>
            <a:r>
              <a:rPr lang="en-US" sz="4000" dirty="0" smtClean="0"/>
              <a:t>   ------------   </a:t>
            </a:r>
          </a:p>
          <a:p>
            <a:r>
              <a:rPr lang="en-US" sz="4000" dirty="0" smtClean="0"/>
              <a:t>3. The ---------------------- visited </a:t>
            </a:r>
            <a:r>
              <a:rPr lang="en-US" sz="4000" dirty="0" err="1" smtClean="0"/>
              <a:t>Sima</a:t>
            </a:r>
            <a:r>
              <a:rPr lang="en-US" sz="4000" dirty="0" smtClean="0"/>
              <a:t> last night .</a:t>
            </a:r>
          </a:p>
          <a:p>
            <a:r>
              <a:rPr lang="en-US" sz="4000" dirty="0" smtClean="0"/>
              <a:t>4. </a:t>
            </a:r>
            <a:r>
              <a:rPr lang="en-US" sz="4000" dirty="0" err="1" smtClean="0"/>
              <a:t>Sima</a:t>
            </a:r>
            <a:r>
              <a:rPr lang="en-US" sz="4000" dirty="0" smtClean="0"/>
              <a:t> needs ---------------------- medicine.</a:t>
            </a:r>
          </a:p>
          <a:p>
            <a:r>
              <a:rPr lang="en-US" sz="4000" dirty="0" smtClean="0"/>
              <a:t>5. Foods give our body ----------------------  .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3092115" y="2517569"/>
            <a:ext cx="3023937" cy="5614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student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35505" y="3728319"/>
            <a:ext cx="3023937" cy="5614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illness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67137" y="5619489"/>
            <a:ext cx="3023937" cy="5614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energy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02043" y="4410394"/>
            <a:ext cx="3023937" cy="5614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doctor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4011" y="5006905"/>
            <a:ext cx="3023937" cy="5614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some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315" y="56148"/>
            <a:ext cx="11855116" cy="662538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17495" y="240632"/>
            <a:ext cx="312821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FF0000"/>
                </a:solidFill>
              </a:rPr>
              <a:t>Group Work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894" y="1010073"/>
            <a:ext cx="1141395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Make sentences:</a:t>
            </a:r>
            <a:endParaRPr lang="en-US" sz="4800" dirty="0"/>
          </a:p>
        </p:txBody>
      </p:sp>
      <p:sp>
        <p:nvSpPr>
          <p:cNvPr id="5" name="Snip Same Side Corner Rectangle 4"/>
          <p:cNvSpPr/>
          <p:nvPr/>
        </p:nvSpPr>
        <p:spPr>
          <a:xfrm>
            <a:off x="606751" y="2204816"/>
            <a:ext cx="4913832" cy="3854152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Rose: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Home, cough, flu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5843899" y="2204814"/>
            <a:ext cx="4913832" cy="3854153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Lily: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Medicine, </a:t>
            </a:r>
            <a:r>
              <a:rPr lang="en-US" sz="4400" dirty="0" err="1" smtClean="0">
                <a:solidFill>
                  <a:schemeClr val="tx1"/>
                </a:solidFill>
              </a:rPr>
              <a:t>warm,visit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89" y="56147"/>
            <a:ext cx="11999495" cy="669757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u="sng" dirty="0" smtClean="0">
                <a:solidFill>
                  <a:srgbClr val="FF0000"/>
                </a:solidFill>
              </a:rPr>
              <a:t>Homework</a:t>
            </a:r>
          </a:p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1.Write a short composition about  </a:t>
            </a:r>
            <a:r>
              <a:rPr lang="en-US" sz="7200" dirty="0" err="1" smtClean="0">
                <a:solidFill>
                  <a:srgbClr val="FF0000"/>
                </a:solidFill>
              </a:rPr>
              <a:t>Sima’s</a:t>
            </a:r>
            <a:r>
              <a:rPr lang="en-US" sz="7200" dirty="0" smtClean="0">
                <a:solidFill>
                  <a:srgbClr val="FF0000"/>
                </a:solidFill>
              </a:rPr>
              <a:t> illness. </a:t>
            </a:r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Write at least five sentences to the topic . Remember to use capital letters, punctuation, correct spelling and sentence structure.)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7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913" y="76912"/>
            <a:ext cx="11786677" cy="64842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3286" y="1982624"/>
            <a:ext cx="11354357" cy="28674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13800" dirty="0" smtClean="0">
                <a:ln w="76200">
                  <a:solidFill>
                    <a:srgbClr val="FFFF00"/>
                  </a:solidFill>
                </a:ln>
              </a:rPr>
              <a:t>GOOD BYE</a:t>
            </a:r>
            <a:endParaRPr lang="en-US" sz="13800" dirty="0">
              <a:ln w="76200"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59614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BACKGROUND FULL HD GARDEN SIGN(240P)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71" y="56564"/>
            <a:ext cx="11796465" cy="658528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641558" y="1451812"/>
            <a:ext cx="63687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</a:rPr>
              <a:t>Presented By </a:t>
            </a:r>
          </a:p>
          <a:p>
            <a:pPr algn="ctr"/>
            <a:r>
              <a:rPr lang="en-US" sz="3200" b="1" dirty="0" err="1"/>
              <a:t>Muktamony</a:t>
            </a:r>
            <a:endParaRPr lang="en-US" sz="3200" b="1" dirty="0"/>
          </a:p>
          <a:p>
            <a:pPr algn="ctr"/>
            <a:r>
              <a:rPr lang="en-US" sz="3200" b="1" dirty="0" smtClean="0"/>
              <a:t>Head teacher</a:t>
            </a:r>
            <a:endParaRPr lang="en-US" sz="3200" b="1" dirty="0"/>
          </a:p>
          <a:p>
            <a:pPr algn="ctr"/>
            <a:r>
              <a:rPr lang="en-US" sz="3200" b="1" dirty="0" err="1"/>
              <a:t>Atashia</a:t>
            </a:r>
            <a:r>
              <a:rPr lang="en-US" sz="3200" b="1" dirty="0"/>
              <a:t> Government Primary School</a:t>
            </a:r>
          </a:p>
          <a:p>
            <a:pPr algn="ctr"/>
            <a:r>
              <a:rPr lang="en-US" sz="3200" b="1" dirty="0" err="1"/>
              <a:t>Shibpur</a:t>
            </a:r>
            <a:r>
              <a:rPr lang="en-US" sz="3200" b="1" dirty="0"/>
              <a:t> ,  </a:t>
            </a:r>
            <a:r>
              <a:rPr lang="en-US" sz="3200" b="1" dirty="0" err="1"/>
              <a:t>Narsingdi</a:t>
            </a:r>
            <a:r>
              <a:rPr lang="en-US" sz="3200" b="1" dirty="0"/>
              <a:t> 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40" y="1299272"/>
            <a:ext cx="1911085" cy="18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4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32" y="56423"/>
            <a:ext cx="11983452" cy="6561221"/>
          </a:xfrm>
          <a:prstGeom prst="rect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smtClean="0">
                <a:solidFill>
                  <a:srgbClr val="FF0000"/>
                </a:solidFill>
              </a:rPr>
              <a:t>    </a:t>
            </a:r>
            <a:r>
              <a:rPr lang="en-US" sz="4400" b="1" u="sng" dirty="0" smtClean="0">
                <a:solidFill>
                  <a:schemeClr val="tx1"/>
                </a:solidFill>
              </a:rPr>
              <a:t>Lesson </a:t>
            </a:r>
            <a:r>
              <a:rPr lang="en-US" sz="4400" b="1" u="sng" dirty="0">
                <a:solidFill>
                  <a:schemeClr val="tx1"/>
                </a:solidFill>
              </a:rPr>
              <a:t>Introduction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               Lesson’s </a:t>
            </a:r>
            <a:r>
              <a:rPr lang="en-US" sz="3200" b="1" dirty="0">
                <a:solidFill>
                  <a:schemeClr val="tx1"/>
                </a:solidFill>
              </a:rPr>
              <a:t>Title  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  <a:r>
              <a:rPr lang="en-US" sz="3600" b="1" dirty="0" smtClean="0">
                <a:solidFill>
                  <a:schemeClr val="tx1"/>
                </a:solidFill>
              </a:rPr>
              <a:t>Write to me soon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Class : Five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Subject : English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Unit : 8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dirty="0">
                <a:solidFill>
                  <a:schemeClr val="tx1"/>
                </a:solidFill>
              </a:rPr>
              <a:t>Lesson : </a:t>
            </a:r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      (</a:t>
            </a:r>
            <a:r>
              <a:rPr lang="en-US" sz="3200" b="1" dirty="0" err="1" smtClean="0">
                <a:solidFill>
                  <a:schemeClr val="tx1"/>
                </a:solidFill>
              </a:rPr>
              <a:t>Sima</a:t>
            </a:r>
            <a:r>
              <a:rPr lang="en-US" sz="3200" b="1" dirty="0" smtClean="0">
                <a:solidFill>
                  <a:schemeClr val="tx1"/>
                </a:solidFill>
              </a:rPr>
              <a:t> is…………..well soon.)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Time: </a:t>
            </a:r>
            <a:r>
              <a:rPr lang="en-US" sz="3200" b="1" dirty="0" smtClean="0">
                <a:solidFill>
                  <a:schemeClr val="tx1"/>
                </a:solidFill>
              </a:rPr>
              <a:t>45 </a:t>
            </a:r>
            <a:r>
              <a:rPr lang="en-US" sz="3200" b="1" dirty="0">
                <a:solidFill>
                  <a:schemeClr val="tx1"/>
                </a:solidFill>
              </a:rPr>
              <a:t>minutes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Date :  </a:t>
            </a:r>
            <a:r>
              <a:rPr lang="en-US" sz="3200" b="1" dirty="0" smtClean="0">
                <a:solidFill>
                  <a:schemeClr val="tx1"/>
                </a:solidFill>
              </a:rPr>
              <a:t> --/-- /2024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Page-30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2" y="299545"/>
            <a:ext cx="3539358" cy="41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45" y="149772"/>
            <a:ext cx="11997558" cy="65584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1662" y="441433"/>
            <a:ext cx="11493062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Learning Outcomes</a:t>
            </a:r>
            <a:endParaRPr lang="en-US" sz="2400" b="1" dirty="0" smtClean="0"/>
          </a:p>
          <a:p>
            <a:r>
              <a:rPr lang="en-US" sz="3200" dirty="0"/>
              <a:t>Students will be able to-</a:t>
            </a:r>
            <a:br>
              <a:rPr lang="en-US" sz="3200" dirty="0"/>
            </a:br>
            <a:r>
              <a:rPr lang="en-US" sz="2800" dirty="0" smtClean="0"/>
              <a:t>Listening:</a:t>
            </a:r>
          </a:p>
          <a:p>
            <a:r>
              <a:rPr lang="en-US" sz="2800" dirty="0" smtClean="0"/>
              <a:t>1.2.1  recognize which syllable in a word is stressed.</a:t>
            </a:r>
          </a:p>
          <a:p>
            <a:r>
              <a:rPr lang="en-US" sz="2800" dirty="0" smtClean="0"/>
              <a:t>1.3.1   </a:t>
            </a:r>
            <a:r>
              <a:rPr lang="en-US" sz="2800" dirty="0"/>
              <a:t>recognize </a:t>
            </a:r>
            <a:r>
              <a:rPr lang="en-US" sz="2800" dirty="0" smtClean="0"/>
              <a:t>which  </a:t>
            </a:r>
            <a:r>
              <a:rPr lang="en-US" sz="2800" dirty="0"/>
              <a:t>word  </a:t>
            </a:r>
            <a:r>
              <a:rPr lang="en-US" sz="2800" dirty="0" smtClean="0"/>
              <a:t>in a sentences are </a:t>
            </a:r>
            <a:r>
              <a:rPr lang="en-US" sz="2800" dirty="0"/>
              <a:t>stressed</a:t>
            </a:r>
            <a:r>
              <a:rPr lang="en-US" sz="28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 smtClean="0"/>
              <a:t>Speaking:</a:t>
            </a:r>
          </a:p>
          <a:p>
            <a:r>
              <a:rPr lang="en-US" sz="2400" dirty="0" smtClean="0"/>
              <a:t>1.1.2      say sentences with proper intonation.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6.1.2    say what other are doing.</a:t>
            </a:r>
            <a:br>
              <a:rPr lang="en-US" sz="2400" dirty="0"/>
            </a:br>
            <a:r>
              <a:rPr lang="en-US" sz="2400" dirty="0"/>
              <a:t>6.2.1    talk about people, objects, events etc. </a:t>
            </a:r>
            <a:br>
              <a:rPr lang="en-US" sz="2400" dirty="0"/>
            </a:br>
            <a:r>
              <a:rPr lang="en-US" sz="2400" dirty="0" smtClean="0"/>
              <a:t>Reading: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5.1.1    read silently with understanding </a:t>
            </a:r>
            <a:r>
              <a:rPr lang="en-US" sz="2400" dirty="0" err="1"/>
              <a:t>paragragh</a:t>
            </a:r>
            <a:r>
              <a:rPr lang="en-US" sz="2400" dirty="0"/>
              <a:t>.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32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12" y="1"/>
            <a:ext cx="12049570" cy="6751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25" y="222191"/>
            <a:ext cx="10182313" cy="630679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35764" y="290558"/>
            <a:ext cx="790875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can you see at the end of the letter ?</a:t>
            </a:r>
          </a:p>
          <a:p>
            <a:r>
              <a:rPr lang="en-US" sz="3200" dirty="0" smtClean="0"/>
              <a:t>Can you guess, what may be our today’s lesson ? </a:t>
            </a:r>
            <a:endParaRPr lang="en-US" sz="3200" dirty="0"/>
          </a:p>
        </p:txBody>
      </p:sp>
      <p:sp>
        <p:nvSpPr>
          <p:cNvPr id="9" name="Frame 8"/>
          <p:cNvSpPr/>
          <p:nvPr/>
        </p:nvSpPr>
        <p:spPr>
          <a:xfrm>
            <a:off x="7710370" y="4746963"/>
            <a:ext cx="2999874" cy="61762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2062"/>
            <a:ext cx="11879179" cy="6641431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Our today’s </a:t>
            </a:r>
            <a:r>
              <a:rPr lang="en-US" dirty="0" err="1" smtClean="0"/>
              <a:t>lessonOur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735" y="1760434"/>
            <a:ext cx="11665708" cy="3896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115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Write to me soon!</a:t>
            </a:r>
            <a:endParaRPr lang="en-US" sz="115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89" y="74815"/>
            <a:ext cx="12061767" cy="66751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166255"/>
            <a:ext cx="4560734" cy="4499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60" y="194093"/>
            <a:ext cx="3379037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52" y="4478108"/>
            <a:ext cx="2841049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04" y="2487571"/>
            <a:ext cx="3351217" cy="3998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"/>
          <a:stretch/>
        </p:blipFill>
        <p:spPr>
          <a:xfrm>
            <a:off x="8544004" y="166256"/>
            <a:ext cx="3351217" cy="2170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75" y="2449976"/>
            <a:ext cx="3319377" cy="2028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2964" y="3811425"/>
            <a:ext cx="1751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Sima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6688" y="3079898"/>
            <a:ext cx="133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Doctor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9264" y="4757444"/>
            <a:ext cx="5381899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Sima</a:t>
            </a:r>
            <a:r>
              <a:rPr lang="en-US" sz="2800" b="1" dirty="0" smtClean="0"/>
              <a:t> is at home today. She </a:t>
            </a:r>
            <a:r>
              <a:rPr lang="en-US" sz="2800" b="1" dirty="0" err="1" smtClean="0"/>
              <a:t>did’not</a:t>
            </a:r>
            <a:r>
              <a:rPr lang="en-US" sz="2800" b="1" dirty="0" smtClean="0"/>
              <a:t> go to school because she is ill. She has a cough and a shore throat.</a:t>
            </a:r>
            <a:endParaRPr lang="en-US" sz="2800" b="1" dirty="0"/>
          </a:p>
          <a:p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45798" y="5298394"/>
            <a:ext cx="3549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She also feels warm today because she has a fever.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4756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69" y="113744"/>
            <a:ext cx="11927305" cy="661736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49" y="264920"/>
            <a:ext cx="7281017" cy="534966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930771" y="4476368"/>
            <a:ext cx="962527" cy="296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1348" y="5279673"/>
            <a:ext cx="7281017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Medicine—</a:t>
            </a:r>
            <a:r>
              <a:rPr lang="bn-IN" sz="4000" dirty="0" smtClean="0"/>
              <a:t>ঔষধ</a:t>
            </a:r>
            <a:endParaRPr lang="en-US" sz="4000" dirty="0" smtClean="0"/>
          </a:p>
          <a:p>
            <a:r>
              <a:rPr lang="en-US" sz="4000" dirty="0" err="1" smtClean="0">
                <a:solidFill>
                  <a:srgbClr val="FF0000"/>
                </a:solidFill>
              </a:rPr>
              <a:t>Sima</a:t>
            </a:r>
            <a:r>
              <a:rPr lang="en-US" sz="4000" dirty="0" smtClean="0">
                <a:solidFill>
                  <a:srgbClr val="FF0000"/>
                </a:solidFill>
              </a:rPr>
              <a:t> needs some medicine.</a:t>
            </a:r>
          </a:p>
        </p:txBody>
      </p:sp>
    </p:spTree>
    <p:extLst>
      <p:ext uri="{BB962C8B-B14F-4D97-AF65-F5344CB8AC3E}">
        <p14:creationId xmlns:p14="http://schemas.microsoft.com/office/powerpoint/2010/main" val="84379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501</Words>
  <Application>Microsoft Office PowerPoint</Application>
  <PresentationFormat>Widescreen</PresentationFormat>
  <Paragraphs>104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ASUS</cp:lastModifiedBy>
  <cp:revision>80</cp:revision>
  <dcterms:created xsi:type="dcterms:W3CDTF">2021-07-12T15:39:25Z</dcterms:created>
  <dcterms:modified xsi:type="dcterms:W3CDTF">2024-07-01T12:32:51Z</dcterms:modified>
</cp:coreProperties>
</file>