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8" r:id="rId6"/>
    <p:sldId id="284" r:id="rId7"/>
    <p:sldId id="277" r:id="rId8"/>
    <p:sldId id="282" r:id="rId9"/>
    <p:sldId id="283" r:id="rId10"/>
    <p:sldId id="261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F6990-02E3-409D-B707-747F6CD150C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2B1C-EE4B-4708-B42F-C159DEC4A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E2B1C-EE4B-4708-B42F-C159DEC4AB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5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3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7000">
              <a:srgbClr val="FF0000"/>
            </a:gs>
            <a:gs pos="55000">
              <a:srgbClr val="002060"/>
            </a:gs>
            <a:gs pos="87000">
              <a:srgbClr val="C0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rgbClr val="C00000"/>
            </a:gs>
            <a:gs pos="40000">
              <a:schemeClr val="accent1">
                <a:lumMod val="75000"/>
              </a:schemeClr>
            </a:gs>
            <a:gs pos="55000">
              <a:srgbClr val="002060"/>
            </a:gs>
            <a:gs pos="87000">
              <a:srgbClr val="C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0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B9F7-BB3F-C310-8C09-DE79658E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FAFB8-9C12-E758-8E57-C731DE1E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6" y="1971472"/>
            <a:ext cx="8063225" cy="29655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893181-CF94-F85B-F5D8-F3C8E77589B7}"/>
              </a:ext>
            </a:extLst>
          </p:cNvPr>
          <p:cNvSpPr/>
          <p:nvPr/>
        </p:nvSpPr>
        <p:spPr>
          <a:xfrm>
            <a:off x="3242148" y="472364"/>
            <a:ext cx="265970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 লিখি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5C0C4E-6CE3-5784-3FFC-A5E039B65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9577"/>
              </p:ext>
            </p:extLst>
          </p:nvPr>
        </p:nvGraphicFramePr>
        <p:xfrm>
          <a:off x="609046" y="1971472"/>
          <a:ext cx="8063225" cy="30193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6554">
                  <a:extLst>
                    <a:ext uri="{9D8B030D-6E8A-4147-A177-3AD203B41FA5}">
                      <a16:colId xmlns:a16="http://schemas.microsoft.com/office/drawing/2014/main" val="3975775614"/>
                    </a:ext>
                  </a:extLst>
                </a:gridCol>
                <a:gridCol w="909253">
                  <a:extLst>
                    <a:ext uri="{9D8B030D-6E8A-4147-A177-3AD203B41FA5}">
                      <a16:colId xmlns:a16="http://schemas.microsoft.com/office/drawing/2014/main" val="3343620212"/>
                    </a:ext>
                  </a:extLst>
                </a:gridCol>
                <a:gridCol w="1007903">
                  <a:extLst>
                    <a:ext uri="{9D8B030D-6E8A-4147-A177-3AD203B41FA5}">
                      <a16:colId xmlns:a16="http://schemas.microsoft.com/office/drawing/2014/main" val="738646526"/>
                    </a:ext>
                  </a:extLst>
                </a:gridCol>
                <a:gridCol w="1080307">
                  <a:extLst>
                    <a:ext uri="{9D8B030D-6E8A-4147-A177-3AD203B41FA5}">
                      <a16:colId xmlns:a16="http://schemas.microsoft.com/office/drawing/2014/main" val="1180551157"/>
                    </a:ext>
                  </a:extLst>
                </a:gridCol>
                <a:gridCol w="1053011">
                  <a:extLst>
                    <a:ext uri="{9D8B030D-6E8A-4147-A177-3AD203B41FA5}">
                      <a16:colId xmlns:a16="http://schemas.microsoft.com/office/drawing/2014/main" val="2731379880"/>
                    </a:ext>
                  </a:extLst>
                </a:gridCol>
                <a:gridCol w="890391">
                  <a:extLst>
                    <a:ext uri="{9D8B030D-6E8A-4147-A177-3AD203B41FA5}">
                      <a16:colId xmlns:a16="http://schemas.microsoft.com/office/drawing/2014/main" val="2395934188"/>
                    </a:ext>
                  </a:extLst>
                </a:gridCol>
                <a:gridCol w="1007903">
                  <a:extLst>
                    <a:ext uri="{9D8B030D-6E8A-4147-A177-3AD203B41FA5}">
                      <a16:colId xmlns:a16="http://schemas.microsoft.com/office/drawing/2014/main" val="4091976539"/>
                    </a:ext>
                  </a:extLst>
                </a:gridCol>
                <a:gridCol w="1007903">
                  <a:extLst>
                    <a:ext uri="{9D8B030D-6E8A-4147-A177-3AD203B41FA5}">
                      <a16:colId xmlns:a16="http://schemas.microsoft.com/office/drawing/2014/main" val="724715782"/>
                    </a:ext>
                  </a:extLst>
                </a:gridCol>
              </a:tblGrid>
              <a:tr h="8712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13254"/>
                  </a:ext>
                </a:extLst>
              </a:tr>
              <a:tr h="10076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57876"/>
                  </a:ext>
                </a:extLst>
              </a:tr>
              <a:tr h="7508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2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7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F06A-2BF1-136B-DE6E-03EA53D3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38D34-A402-F32B-8882-015843CB6644}"/>
              </a:ext>
            </a:extLst>
          </p:cNvPr>
          <p:cNvSpPr/>
          <p:nvPr/>
        </p:nvSpPr>
        <p:spPr>
          <a:xfrm>
            <a:off x="1674724" y="1628506"/>
            <a:ext cx="3013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83D6-F461-C9F6-3723-709275192464}"/>
              </a:ext>
            </a:extLst>
          </p:cNvPr>
          <p:cNvSpPr txBox="1"/>
          <p:nvPr/>
        </p:nvSpPr>
        <p:spPr>
          <a:xfrm>
            <a:off x="4456103" y="2611121"/>
            <a:ext cx="3013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9DE6E-2A5A-B2CC-B1CD-8E50566D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r="4215"/>
          <a:stretch/>
        </p:blipFill>
        <p:spPr>
          <a:xfrm>
            <a:off x="407963" y="382465"/>
            <a:ext cx="8328074" cy="6093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A0F74-4BA7-D401-E347-0F971484551C}"/>
              </a:ext>
            </a:extLst>
          </p:cNvPr>
          <p:cNvSpPr/>
          <p:nvPr/>
        </p:nvSpPr>
        <p:spPr>
          <a:xfrm>
            <a:off x="407963" y="848641"/>
            <a:ext cx="84863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</a:p>
          <a:p>
            <a:r>
              <a:rPr lang="bn-IN" sz="5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আজকের </a:t>
            </a:r>
          </a:p>
          <a:p>
            <a:r>
              <a:rPr lang="bn-IN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পাঠে </a:t>
            </a:r>
          </a:p>
          <a:p>
            <a:r>
              <a:rPr lang="bn-IN" sz="5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      স্বাগতম </a:t>
            </a:r>
            <a:endParaRPr lang="en-US" sz="54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2C26-167F-A7B3-9DBC-407B904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32A95-0EE2-CC61-ECFC-42236DC010A5}"/>
              </a:ext>
            </a:extLst>
          </p:cNvPr>
          <p:cNvSpPr/>
          <p:nvPr/>
        </p:nvSpPr>
        <p:spPr>
          <a:xfrm>
            <a:off x="2907894" y="702436"/>
            <a:ext cx="358143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24D2F-B27A-A21A-A619-1DA6869D124C}"/>
              </a:ext>
            </a:extLst>
          </p:cNvPr>
          <p:cNvGrpSpPr/>
          <p:nvPr/>
        </p:nvGrpSpPr>
        <p:grpSpPr>
          <a:xfrm>
            <a:off x="724486" y="1905506"/>
            <a:ext cx="7695028" cy="3046988"/>
            <a:chOff x="724486" y="2128777"/>
            <a:chExt cx="7695028" cy="3046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F34EB-0E6B-FEA9-AF50-38A2EF7E72C4}"/>
                </a:ext>
              </a:extLst>
            </p:cNvPr>
            <p:cNvSpPr txBox="1"/>
            <p:nvPr/>
          </p:nvSpPr>
          <p:spPr>
            <a:xfrm>
              <a:off x="724486" y="2128777"/>
              <a:ext cx="7695028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মেহেদী হাসান রাজীব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চর নীলক্ষি সরকারি প্রাথমিক বিদ্যালয়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কাপাসিয়া, গাজীপুর। 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মোবাইলঃ ০১৯১৪৬৯৪৭৬৪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ইমেইলঃ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mhrazib735@gmail.com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51646-C0EC-19BE-E12C-3ADA6316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90" y="2245569"/>
              <a:ext cx="1897013" cy="2366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45E4-7A58-F521-3F32-209710AA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7218D-5BD2-9467-9C14-036790A60D39}"/>
              </a:ext>
            </a:extLst>
          </p:cNvPr>
          <p:cNvSpPr/>
          <p:nvPr/>
        </p:nvSpPr>
        <p:spPr>
          <a:xfrm>
            <a:off x="3081848" y="407014"/>
            <a:ext cx="3290817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9E546-FD94-7B83-38CE-77CFECF5519E}"/>
              </a:ext>
            </a:extLst>
          </p:cNvPr>
          <p:cNvGrpSpPr/>
          <p:nvPr/>
        </p:nvGrpSpPr>
        <p:grpSpPr>
          <a:xfrm>
            <a:off x="1244450" y="1579547"/>
            <a:ext cx="7263024" cy="4001095"/>
            <a:chOff x="1244450" y="1579547"/>
            <a:chExt cx="7263024" cy="40010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5D684-1687-36C5-F405-EADCCFE54E04}"/>
                </a:ext>
              </a:extLst>
            </p:cNvPr>
            <p:cNvSpPr txBox="1"/>
            <p:nvPr/>
          </p:nvSpPr>
          <p:spPr>
            <a:xfrm>
              <a:off x="4060035" y="1579547"/>
              <a:ext cx="4447439" cy="400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আমার বই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প্রাক-প্রাথমিক শ্রেণি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বিষয়ঃগণিত 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সংখ্যার ধারণা </a:t>
              </a:r>
            </a:p>
            <a:p>
              <a:pPr algn="ctr"/>
              <a:r>
                <a:rPr lang="bn-IN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২০   </a:t>
              </a:r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  <a:r>
                <a:rPr lang="en-US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endParaRPr lang="en-GB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2E023-BA88-3410-9941-39538148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450" y="1579547"/>
              <a:ext cx="2815585" cy="3698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B3BE-A235-C80F-5E35-C1C2F91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243AB-3CAC-3FC5-DF89-839EAEFAC16A}"/>
              </a:ext>
            </a:extLst>
          </p:cNvPr>
          <p:cNvSpPr/>
          <p:nvPr/>
        </p:nvSpPr>
        <p:spPr>
          <a:xfrm>
            <a:off x="3583336" y="602329"/>
            <a:ext cx="1977327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0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AD79-64B8-C999-86D5-551C4A800A9F}"/>
              </a:ext>
            </a:extLst>
          </p:cNvPr>
          <p:cNvSpPr txBox="1"/>
          <p:nvPr/>
        </p:nvSpPr>
        <p:spPr>
          <a:xfrm>
            <a:off x="1828797" y="2152687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৫.১.৩  বাস্তব ও অর্ধবাস্তব উপকরণ গণনা করতে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5EF97-ABFA-354F-5AD1-41541EF3E98F}"/>
              </a:ext>
            </a:extLst>
          </p:cNvPr>
          <p:cNvSpPr txBox="1"/>
          <p:nvPr/>
        </p:nvSpPr>
        <p:spPr>
          <a:xfrm>
            <a:off x="1828797" y="2827608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৫.১.৪ সংখ্যা প্রতীক সনাক্ত করতে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28391-60A3-6F15-9F43-7B65148F453D}"/>
              </a:ext>
            </a:extLst>
          </p:cNvPr>
          <p:cNvSpPr txBox="1"/>
          <p:nvPr/>
        </p:nvSpPr>
        <p:spPr>
          <a:xfrm>
            <a:off x="1828797" y="3502529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৫.১.৯ ‘১-২০’ পর্যন্ত সংখ্যা লিখতে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57C72-4BBD-B171-D73D-6C405BBC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" y="257065"/>
            <a:ext cx="8610053" cy="5519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6223390" y="4067486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796395" y="1091004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1844920" y="1244656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2815221" y="121411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3793328" y="119512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6783523" y="1277557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4886815" y="1242632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5768626" y="1250127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7781061" y="135542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1781508" y="2763161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2740817" y="2758593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3793328" y="2738901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4817700" y="2703260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5738219" y="2659719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6724191" y="2672521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1004267" y="4212566"/>
            <a:ext cx="61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7794901" y="2641407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87A9A-EB34-EA08-437D-BBACB0660228}"/>
              </a:ext>
            </a:extLst>
          </p:cNvPr>
          <p:cNvSpPr txBox="1"/>
          <p:nvPr/>
        </p:nvSpPr>
        <p:spPr>
          <a:xfrm>
            <a:off x="1896029" y="4271869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F0662-5EA8-785A-5EAF-0BD523F6E678}"/>
              </a:ext>
            </a:extLst>
          </p:cNvPr>
          <p:cNvSpPr txBox="1"/>
          <p:nvPr/>
        </p:nvSpPr>
        <p:spPr>
          <a:xfrm>
            <a:off x="2920611" y="4212566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FD117-5B9C-AF0A-BE77-EB330C07C604}"/>
              </a:ext>
            </a:extLst>
          </p:cNvPr>
          <p:cNvSpPr txBox="1"/>
          <p:nvPr/>
        </p:nvSpPr>
        <p:spPr>
          <a:xfrm>
            <a:off x="3986046" y="4198012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1428-50CA-4022-12E8-BDCD52D2BDC0}"/>
              </a:ext>
            </a:extLst>
          </p:cNvPr>
          <p:cNvSpPr txBox="1"/>
          <p:nvPr/>
        </p:nvSpPr>
        <p:spPr>
          <a:xfrm>
            <a:off x="5010628" y="4205985"/>
            <a:ext cx="60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5" grpId="0"/>
      <p:bldP spid="26" grpId="0"/>
      <p:bldP spid="27" grpId="0"/>
      <p:bldP spid="30" grpId="0"/>
      <p:bldP spid="40" grpId="0"/>
      <p:bldP spid="11" grpId="0"/>
      <p:bldP spid="12" grpId="0"/>
      <p:bldP spid="14" grpId="0"/>
      <p:bldP spid="16" grpId="0"/>
      <p:bldP spid="13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BE15-90D5-B9F7-04CC-8EBEC128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0A91E-CA43-4B95-AB6A-0CB72198D9E7}"/>
              </a:ext>
            </a:extLst>
          </p:cNvPr>
          <p:cNvSpPr/>
          <p:nvPr/>
        </p:nvSpPr>
        <p:spPr>
          <a:xfrm>
            <a:off x="3701003" y="862913"/>
            <a:ext cx="174199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523C4-45CC-A84A-CCF7-570F1676CAAF}"/>
              </a:ext>
            </a:extLst>
          </p:cNvPr>
          <p:cNvSpPr txBox="1"/>
          <p:nvPr/>
        </p:nvSpPr>
        <p:spPr>
          <a:xfrm>
            <a:off x="3582487" y="2321004"/>
            <a:ext cx="1979024" cy="2215991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২০</a:t>
            </a:r>
            <a:endParaRPr lang="en-GB" sz="13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BE15-90D5-B9F7-04CC-8EBEC128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6B8C2-4AE4-5498-EE88-84FD7AF6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9" y="228929"/>
            <a:ext cx="8610053" cy="5519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D0A91E-CA43-4B95-AB6A-0CB72198D9E7}"/>
              </a:ext>
            </a:extLst>
          </p:cNvPr>
          <p:cNvSpPr/>
          <p:nvPr/>
        </p:nvSpPr>
        <p:spPr>
          <a:xfrm>
            <a:off x="2813538" y="73490"/>
            <a:ext cx="38921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বইয়ের ১৪৫ পৃষ্টা খোল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FB8C-C65F-17EB-E84D-5D5536B6006D}"/>
              </a:ext>
            </a:extLst>
          </p:cNvPr>
          <p:cNvSpPr/>
          <p:nvPr/>
        </p:nvSpPr>
        <p:spPr>
          <a:xfrm>
            <a:off x="5896648" y="3909015"/>
            <a:ext cx="1617987" cy="156966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     </a:t>
            </a:r>
            <a:endParaRPr lang="en-US" sz="9600" b="1" cap="none" spc="0" dirty="0">
              <a:ln w="0"/>
              <a:solidFill>
                <a:srgbClr val="000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BE15-90D5-B9F7-04CC-8EBEC128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0A91E-CA43-4B95-AB6A-0CB72198D9E7}"/>
              </a:ext>
            </a:extLst>
          </p:cNvPr>
          <p:cNvSpPr/>
          <p:nvPr/>
        </p:nvSpPr>
        <p:spPr>
          <a:xfrm>
            <a:off x="1766093" y="393895"/>
            <a:ext cx="60696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 সংখ্যা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১৯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বোর্ডে অনুশীলন করি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523C4-45CC-A84A-CCF7-570F1676CAAF}"/>
              </a:ext>
            </a:extLst>
          </p:cNvPr>
          <p:cNvSpPr txBox="1"/>
          <p:nvPr/>
        </p:nvSpPr>
        <p:spPr>
          <a:xfrm>
            <a:off x="3582487" y="2321004"/>
            <a:ext cx="1979024" cy="2215991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২০</a:t>
            </a:r>
            <a:endParaRPr lang="en-GB" sz="13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949</TotalTime>
  <Words>138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Nikosh</vt:lpstr>
      <vt:lpstr>NikoshBAN</vt:lpstr>
      <vt:lpstr>SutonnyOMJ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mhrazib736@gmail.com</dc:creator>
  <cp:lastModifiedBy>mhrazib736@gmail.com</cp:lastModifiedBy>
  <cp:revision>41</cp:revision>
  <dcterms:created xsi:type="dcterms:W3CDTF">2024-02-27T06:01:47Z</dcterms:created>
  <dcterms:modified xsi:type="dcterms:W3CDTF">2024-07-01T05:35:39Z</dcterms:modified>
</cp:coreProperties>
</file>