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8.wav" ContentType="audio/wav"/>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dia/audio40.wav" ContentType="audio/wav"/>
  <Override PartName="/ppt/media/audio50.wav" ContentType="audio/wav"/>
  <Override PartName="/ppt/media/audio11.wav" ContentType="audio/wav"/>
  <Override PartName="/ppt/media/audio20.wav" ContentType="audio/wav"/>
  <Override PartName="/ppt/media/audio60.wav" ContentType="audio/wav"/>
  <Override PartName="/ppt/media/audio30.wav" ContentType="audio/wav"/>
  <Override PartName="/ppt/media/audio70.wav" ContentType="audio/wav"/>
  <Override PartName="/ppt/media/audio90.wav" ContentType="audio/wav"/>
  <Override PartName="/ppt/media/audio10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26"/>
  </p:notesMasterIdLst>
  <p:sldIdLst>
    <p:sldId id="315" r:id="rId2"/>
    <p:sldId id="286" r:id="rId3"/>
    <p:sldId id="257" r:id="rId4"/>
    <p:sldId id="258" r:id="rId5"/>
    <p:sldId id="296" r:id="rId6"/>
    <p:sldId id="287" r:id="rId7"/>
    <p:sldId id="259" r:id="rId8"/>
    <p:sldId id="260" r:id="rId9"/>
    <p:sldId id="303" r:id="rId10"/>
    <p:sldId id="262" r:id="rId11"/>
    <p:sldId id="264" r:id="rId12"/>
    <p:sldId id="304" r:id="rId13"/>
    <p:sldId id="305" r:id="rId14"/>
    <p:sldId id="265" r:id="rId15"/>
    <p:sldId id="314" r:id="rId16"/>
    <p:sldId id="306" r:id="rId17"/>
    <p:sldId id="266" r:id="rId18"/>
    <p:sldId id="308" r:id="rId19"/>
    <p:sldId id="302" r:id="rId20"/>
    <p:sldId id="268" r:id="rId21"/>
    <p:sldId id="307" r:id="rId22"/>
    <p:sldId id="311" r:id="rId23"/>
    <p:sldId id="277" r:id="rId24"/>
    <p:sldId id="29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F8F0C1-18C8-499D-B8E8-917247A43EB1}">
          <p14:sldIdLst>
            <p14:sldId id="315"/>
            <p14:sldId id="286"/>
            <p14:sldId id="257"/>
            <p14:sldId id="258"/>
            <p14:sldId id="296"/>
            <p14:sldId id="287"/>
            <p14:sldId id="259"/>
            <p14:sldId id="260"/>
            <p14:sldId id="303"/>
            <p14:sldId id="262"/>
            <p14:sldId id="264"/>
            <p14:sldId id="304"/>
            <p14:sldId id="305"/>
            <p14:sldId id="265"/>
            <p14:sldId id="314"/>
            <p14:sldId id="306"/>
            <p14:sldId id="266"/>
            <p14:sldId id="308"/>
            <p14:sldId id="302"/>
            <p14:sldId id="268"/>
            <p14:sldId id="307"/>
            <p14:sldId id="311"/>
            <p14:sldId id="277"/>
            <p14:sldId id="2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ation" initials="R" lastIdx="2" clrIdx="0">
    <p:extLst>
      <p:ext uri="{19B8F6BF-5375-455C-9EA6-DF929625EA0E}">
        <p15:presenceInfo xmlns:p15="http://schemas.microsoft.com/office/powerpoint/2012/main" userId="Rel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188E26"/>
    <a:srgbClr val="E6E6E6"/>
    <a:srgbClr val="89BC23"/>
    <a:srgbClr val="CEE49F"/>
    <a:srgbClr val="66FF66"/>
    <a:srgbClr val="CCFF66"/>
    <a:srgbClr val="D3E4F4"/>
    <a:srgbClr val="CDC2A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431" autoAdjust="0"/>
  </p:normalViewPr>
  <p:slideViewPr>
    <p:cSldViewPr>
      <p:cViewPr varScale="1">
        <p:scale>
          <a:sx n="61" d="100"/>
          <a:sy n="61" d="100"/>
        </p:scale>
        <p:origin x="107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D7F93A-3EB8-4923-8CC4-9545ADECCFCD}" type="datetimeFigureOut">
              <a:rPr lang="en-US" smtClean="0"/>
              <a:pPr/>
              <a:t>6/30/2024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A8E83-CB67-43E5-AAB3-CE825EA5EA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A8E83-CB67-43E5-AAB3-CE825EA5EA11}" type="slidenum">
              <a:rPr lang="en-US" smtClean="0"/>
              <a:pPr/>
              <a:t>2</a:t>
            </a:fld>
            <a:endParaRPr lang="en-US"/>
          </a:p>
        </p:txBody>
      </p:sp>
    </p:spTree>
    <p:extLst>
      <p:ext uri="{BB962C8B-B14F-4D97-AF65-F5344CB8AC3E}">
        <p14:creationId xmlns:p14="http://schemas.microsoft.com/office/powerpoint/2010/main" val="90705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A8E83-CB67-43E5-AAB3-CE825EA5EA11}" type="slidenum">
              <a:rPr lang="en-US" smtClean="0"/>
              <a:pPr/>
              <a:t>3</a:t>
            </a:fld>
            <a:endParaRPr lang="en-US"/>
          </a:p>
        </p:txBody>
      </p:sp>
    </p:spTree>
    <p:extLst>
      <p:ext uri="{BB962C8B-B14F-4D97-AF65-F5344CB8AC3E}">
        <p14:creationId xmlns:p14="http://schemas.microsoft.com/office/powerpoint/2010/main" val="380631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1A8E83-CB67-43E5-AAB3-CE825EA5EA1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A8E83-CB67-43E5-AAB3-CE825EA5EA11}" type="slidenum">
              <a:rPr lang="en-US" smtClean="0"/>
              <a:pPr/>
              <a:t>9</a:t>
            </a:fld>
            <a:endParaRPr lang="en-US"/>
          </a:p>
        </p:txBody>
      </p:sp>
    </p:spTree>
    <p:extLst>
      <p:ext uri="{BB962C8B-B14F-4D97-AF65-F5344CB8AC3E}">
        <p14:creationId xmlns:p14="http://schemas.microsoft.com/office/powerpoint/2010/main" val="386962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A8E83-CB67-43E5-AAB3-CE825EA5EA11}" type="slidenum">
              <a:rPr lang="en-US" smtClean="0"/>
              <a:pPr/>
              <a:t>10</a:t>
            </a:fld>
            <a:endParaRPr lang="en-US"/>
          </a:p>
        </p:txBody>
      </p:sp>
    </p:spTree>
    <p:extLst>
      <p:ext uri="{BB962C8B-B14F-4D97-AF65-F5344CB8AC3E}">
        <p14:creationId xmlns:p14="http://schemas.microsoft.com/office/powerpoint/2010/main" val="203465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A8E83-CB67-43E5-AAB3-CE825EA5EA11}" type="slidenum">
              <a:rPr lang="en-US" smtClean="0"/>
              <a:pPr/>
              <a:t>12</a:t>
            </a:fld>
            <a:endParaRPr lang="en-US"/>
          </a:p>
        </p:txBody>
      </p:sp>
    </p:spTree>
    <p:extLst>
      <p:ext uri="{BB962C8B-B14F-4D97-AF65-F5344CB8AC3E}">
        <p14:creationId xmlns:p14="http://schemas.microsoft.com/office/powerpoint/2010/main" val="82080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1A8E83-CB67-43E5-AAB3-CE825EA5EA11}"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A8E83-CB67-43E5-AAB3-CE825EA5EA11}" type="slidenum">
              <a:rPr lang="en-US" smtClean="0"/>
              <a:pPr/>
              <a:t>21</a:t>
            </a:fld>
            <a:endParaRPr lang="en-US"/>
          </a:p>
        </p:txBody>
      </p:sp>
    </p:spTree>
    <p:extLst>
      <p:ext uri="{BB962C8B-B14F-4D97-AF65-F5344CB8AC3E}">
        <p14:creationId xmlns:p14="http://schemas.microsoft.com/office/powerpoint/2010/main" val="269371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1972283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82808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1801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181966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829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29422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2723529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248765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119183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F4B86-13FA-4E54-B2A6-2FB33C941A5A}" type="datetimeFigureOut">
              <a:rPr lang="en-US" smtClean="0"/>
              <a:pPr/>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31948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FF4B86-13FA-4E54-B2A6-2FB33C941A5A}" type="datetimeFigureOut">
              <a:rPr lang="en-US" smtClean="0"/>
              <a:pPr/>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410019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FF4B86-13FA-4E54-B2A6-2FB33C941A5A}" type="datetimeFigureOut">
              <a:rPr lang="en-US" smtClean="0"/>
              <a:pPr/>
              <a:t>6/30/2024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243263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FF4B86-13FA-4E54-B2A6-2FB33C941A5A}" type="datetimeFigureOut">
              <a:rPr lang="en-US" smtClean="0"/>
              <a:pPr/>
              <a:t>6/30/2024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37564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F4B86-13FA-4E54-B2A6-2FB33C941A5A}" type="datetimeFigureOut">
              <a:rPr lang="en-US" smtClean="0"/>
              <a:pPr/>
              <a:t>6/30/2024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332229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F4B86-13FA-4E54-B2A6-2FB33C941A5A}" type="datetimeFigureOut">
              <a:rPr lang="en-US" smtClean="0"/>
              <a:pPr/>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153756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FF4B86-13FA-4E54-B2A6-2FB33C941A5A}" type="datetimeFigureOut">
              <a:rPr lang="en-US" smtClean="0"/>
              <a:pPr/>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E580F-76EB-4EE9-A92A-D794F387A818}" type="slidenum">
              <a:rPr lang="en-US" smtClean="0"/>
              <a:pPr/>
              <a:t>‹#›</a:t>
            </a:fld>
            <a:endParaRPr lang="en-US"/>
          </a:p>
        </p:txBody>
      </p:sp>
    </p:spTree>
    <p:extLst>
      <p:ext uri="{BB962C8B-B14F-4D97-AF65-F5344CB8AC3E}">
        <p14:creationId xmlns:p14="http://schemas.microsoft.com/office/powerpoint/2010/main" val="195402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FF4B86-13FA-4E54-B2A6-2FB33C941A5A}" type="datetimeFigureOut">
              <a:rPr lang="en-US" smtClean="0"/>
              <a:pPr/>
              <a:t>6/30/2024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EE580F-76EB-4EE9-A92A-D794F387A818}" type="slidenum">
              <a:rPr lang="en-US" smtClean="0"/>
              <a:pPr/>
              <a:t>‹#›</a:t>
            </a:fld>
            <a:endParaRPr lang="en-US"/>
          </a:p>
        </p:txBody>
      </p:sp>
    </p:spTree>
    <p:extLst>
      <p:ext uri="{BB962C8B-B14F-4D97-AF65-F5344CB8AC3E}">
        <p14:creationId xmlns:p14="http://schemas.microsoft.com/office/powerpoint/2010/main" val="398614955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audio" Target="../media/audio60.wav"/></Relationships>
</file>

<file path=ppt/slides/_rels/slide11.xml.rels><?xml version="1.0" encoding="UTF-8" standalone="yes"?>
<Relationships xmlns="http://schemas.openxmlformats.org/package/2006/relationships"><Relationship Id="rId3" Type="http://schemas.openxmlformats.org/officeDocument/2006/relationships/audio" Target="../media/audio40.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audio" Target="../media/audio30.wav"/><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audio" Target="../media/audio70.wav"/></Relationships>
</file>

<file path=ppt/slides/_rels/slide14.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audio" Target="../media/audio8.wav"/></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media/audio30.wav"/></Relationships>
</file>

<file path=ppt/slides/_rels/slide1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audio" Target="../media/audio90.wav"/></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jpe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image" Target="../media/image2.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audio" Target="../media/audio70.wav"/></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0.wav"/><Relationship Id="rId1" Type="http://schemas.openxmlformats.org/officeDocument/2006/relationships/slideLayout" Target="../slideLayouts/slideLayout7.xml"/><Relationship Id="rId5" Type="http://schemas.openxmlformats.org/officeDocument/2006/relationships/audio" Target="../media/audio100.wav"/><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audio" Target="../media/audio2.wav"/><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audio" Target="../media/audio2.wav"/><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40.wav"/></Relationships>
</file>

<file path=ppt/slides/_rels/slide6.xml.rels><?xml version="1.0" encoding="UTF-8" standalone="yes"?>
<Relationships xmlns="http://schemas.openxmlformats.org/package/2006/relationships"><Relationship Id="rId8" Type="http://schemas.openxmlformats.org/officeDocument/2006/relationships/audio" Target="../media/audio50.wav"/><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50.wav"/></Relationships>
</file>

<file path=ppt/slides/_rels/slide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20.wav"/><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wdDnDiag">
          <a:fgClr>
            <a:srgbClr val="FFCCFF"/>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12192000" cy="7391400"/>
          </a:xfrm>
          <a:prstGeom prst="rect">
            <a:avLst/>
          </a:prstGeom>
        </p:spPr>
      </p:pic>
    </p:spTree>
    <p:extLst>
      <p:ext uri="{BB962C8B-B14F-4D97-AF65-F5344CB8AC3E}">
        <p14:creationId xmlns:p14="http://schemas.microsoft.com/office/powerpoint/2010/main" val="969132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596209-E659-40C2-CDBD-1860BE869486}"/>
              </a:ext>
            </a:extLst>
          </p:cNvPr>
          <p:cNvSpPr txBox="1"/>
          <p:nvPr/>
        </p:nvSpPr>
        <p:spPr>
          <a:xfrm>
            <a:off x="1143000" y="1"/>
            <a:ext cx="10668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a:solidFill>
              <a:srgbClr val="00B0F0"/>
            </a:solidFill>
          </a:ln>
        </p:spPr>
        <p:txBody>
          <a:bodyPr wrap="square" rtlCol="0">
            <a:spAutoFit/>
          </a:bodyPr>
          <a:lstStyle/>
          <a:p>
            <a:pPr algn="ctr">
              <a:buClr>
                <a:srgbClr val="FFFF00"/>
              </a:buClr>
            </a:pPr>
            <a:r>
              <a:rPr lang="en-US" sz="3200" b="1" u="sng" dirty="0">
                <a:solidFill>
                  <a:srgbClr val="C00000"/>
                </a:solidFill>
                <a:latin typeface="NikoshBAN" panose="02000000000000000000" pitchFamily="2" charset="0"/>
                <a:cs typeface="NikoshBAN" panose="02000000000000000000" pitchFamily="2" charset="0"/>
              </a:rPr>
              <a:t>২. </a:t>
            </a:r>
            <a:r>
              <a:rPr lang="as-IN" sz="3200" b="1" u="sng" dirty="0">
                <a:solidFill>
                  <a:srgbClr val="C00000"/>
                </a:solidFill>
                <a:latin typeface="NikoshBAN" panose="02000000000000000000" pitchFamily="2" charset="0"/>
                <a:cs typeface="NikoshBAN" panose="02000000000000000000" pitchFamily="2" charset="0"/>
              </a:rPr>
              <a:t>পারিবারিক জীবন</a:t>
            </a:r>
            <a:endParaRPr lang="en-US" sz="3200" b="1" u="sng" dirty="0">
              <a:solidFill>
                <a:srgbClr val="C00000"/>
              </a:solidFill>
              <a:latin typeface="NikoshBAN" panose="02000000000000000000" pitchFamily="2" charset="0"/>
              <a:cs typeface="NikoshBAN" panose="02000000000000000000" pitchFamily="2" charset="0"/>
            </a:endParaRPr>
          </a:p>
          <a:p>
            <a:pPr algn="just">
              <a:lnSpc>
                <a:spcPct val="150000"/>
              </a:lnSpc>
              <a:buClr>
                <a:srgbClr val="FFFF00"/>
              </a:buClr>
            </a:pPr>
            <a:r>
              <a:rPr lang="as-IN" sz="2400" dirty="0">
                <a:solidFill>
                  <a:srgbClr val="7030A0"/>
                </a:solidFill>
                <a:latin typeface="NikoshBAN" panose="02000000000000000000" pitchFamily="2" charset="0"/>
                <a:cs typeface="NikoshBAN" panose="02000000000000000000" pitchFamily="2" charset="0"/>
              </a:rPr>
              <a:t>মাতা-পিতা, স্বামী-স্ত্রী, পুত্র-কন্যা, ভাই-বোন, প্রভু-</a:t>
            </a:r>
            <a:r>
              <a:rPr lang="en-US" sz="2400" dirty="0" err="1">
                <a:solidFill>
                  <a:srgbClr val="7030A0"/>
                </a:solidFill>
                <a:latin typeface="NikoshBAN" panose="02000000000000000000" pitchFamily="2" charset="0"/>
                <a:cs typeface="NikoshBAN" panose="02000000000000000000" pitchFamily="2" charset="0"/>
              </a:rPr>
              <a:t>ভৃ</a:t>
            </a:r>
            <a:r>
              <a:rPr lang="as-IN" sz="2400" dirty="0">
                <a:solidFill>
                  <a:srgbClr val="7030A0"/>
                </a:solidFill>
                <a:latin typeface="NikoshBAN" panose="02000000000000000000" pitchFamily="2" charset="0"/>
                <a:cs typeface="NikoshBAN" panose="02000000000000000000" pitchFamily="2" charset="0"/>
              </a:rPr>
              <a:t>ত্য ও অন্যান্য </a:t>
            </a:r>
            <a:r>
              <a:rPr lang="as-IN" sz="2400" dirty="0" smtClean="0">
                <a:solidFill>
                  <a:srgbClr val="7030A0"/>
                </a:solidFill>
                <a:latin typeface="NikoshBAN" panose="02000000000000000000" pitchFamily="2" charset="0"/>
                <a:cs typeface="NikoshBAN" panose="02000000000000000000" pitchFamily="2" charset="0"/>
              </a:rPr>
              <a:t>আত্মীয়</a:t>
            </a:r>
            <a:r>
              <a:rPr lang="bn-IN" sz="2400" dirty="0" smtClean="0">
                <a:solidFill>
                  <a:srgbClr val="7030A0"/>
                </a:solidFill>
                <a:latin typeface="NikoshBAN" panose="02000000000000000000" pitchFamily="2" charset="0"/>
                <a:cs typeface="NikoshBAN" panose="02000000000000000000" pitchFamily="2" charset="0"/>
              </a:rPr>
              <a:t>-</a:t>
            </a:r>
            <a:r>
              <a:rPr lang="as-IN" sz="2400" dirty="0" smtClean="0">
                <a:solidFill>
                  <a:srgbClr val="7030A0"/>
                </a:solidFill>
                <a:latin typeface="NikoshBAN" panose="02000000000000000000" pitchFamily="2" charset="0"/>
                <a:cs typeface="NikoshBAN" panose="02000000000000000000" pitchFamily="2" charset="0"/>
              </a:rPr>
              <a:t>স্বজনের </a:t>
            </a:r>
            <a:r>
              <a:rPr lang="as-IN" sz="2400" dirty="0">
                <a:solidFill>
                  <a:srgbClr val="7030A0"/>
                </a:solidFill>
                <a:latin typeface="NikoshBAN" panose="02000000000000000000" pitchFamily="2" charset="0"/>
                <a:cs typeface="NikoshBAN" panose="02000000000000000000" pitchFamily="2" charset="0"/>
              </a:rPr>
              <a:t>সমন্বয়ে প্রতিটি পরিবার গঠিত। কুরআন মাজিদ পবিত্র দাম্পত্য জীবনের মাধ্যমে যৌন চাহিদা মেটানো এবং মানববংশ বিস্তারে সুস্থ, সুন্দর ও সমৃদ্ধময় </a:t>
            </a:r>
            <a:r>
              <a:rPr lang="as-IN" sz="2400" dirty="0" smtClean="0">
                <a:solidFill>
                  <a:srgbClr val="7030A0"/>
                </a:solidFill>
                <a:latin typeface="NikoshBAN" panose="02000000000000000000" pitchFamily="2" charset="0"/>
                <a:cs typeface="NikoshBAN" panose="02000000000000000000" pitchFamily="2" charset="0"/>
              </a:rPr>
              <a:t>পারিবারিক</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ব্যবস্থা </a:t>
            </a:r>
            <a:r>
              <a:rPr lang="as-IN" sz="2400" dirty="0">
                <a:solidFill>
                  <a:srgbClr val="7030A0"/>
                </a:solidFill>
                <a:latin typeface="NikoshBAN" panose="02000000000000000000" pitchFamily="2" charset="0"/>
                <a:cs typeface="NikoshBAN" panose="02000000000000000000" pitchFamily="2" charset="0"/>
              </a:rPr>
              <a:t>গড়ে তোলার ওপর গুরুত্বারোপ করেছে। ব্যভিচার, লিভ </a:t>
            </a:r>
            <a:r>
              <a:rPr lang="as-IN" sz="2400" dirty="0" smtClean="0">
                <a:solidFill>
                  <a:srgbClr val="7030A0"/>
                </a:solidFill>
                <a:latin typeface="NikoshBAN" panose="02000000000000000000" pitchFamily="2" charset="0"/>
                <a:cs typeface="NikoshBAN" panose="02000000000000000000" pitchFamily="2" charset="0"/>
              </a:rPr>
              <a:t>টুগেদার</a:t>
            </a:r>
            <a:r>
              <a:rPr lang="en-US" sz="2400" dirty="0" smtClean="0">
                <a:solidFill>
                  <a:srgbClr val="7030A0"/>
                </a:solidFill>
                <a:latin typeface="NikoshBAN" panose="02000000000000000000" pitchFamily="2" charset="0"/>
                <a:cs typeface="NikoshBAN" panose="02000000000000000000" pitchFamily="2" charset="0"/>
              </a:rPr>
              <a:t> (Live Together)</a:t>
            </a:r>
            <a:r>
              <a:rPr lang="as-IN" sz="2400" dirty="0" smtClean="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ইত্যাদি সামাজিক অভিশাপ চিরতরে নিষিদ্ধ করেছে। এ মর্মে আল্লাহ</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বলেন</a:t>
            </a:r>
            <a:r>
              <a:rPr lang="en-US" sz="2400" dirty="0">
                <a:solidFill>
                  <a:srgbClr val="7030A0"/>
                </a:solidFill>
                <a:latin typeface="NikoshBAN" panose="02000000000000000000" pitchFamily="2" charset="0"/>
                <a:cs typeface="NikoshBAN" panose="02000000000000000000" pitchFamily="2" charset="0"/>
              </a:rPr>
              <a:t> :</a:t>
            </a:r>
            <a:endParaRPr lang="en-US" sz="2400" dirty="0">
              <a:solidFill>
                <a:srgbClr val="002060"/>
              </a:solidFill>
              <a:latin typeface="NikoshBAN" panose="02000000000000000000" pitchFamily="2" charset="0"/>
              <a:cs typeface="NikoshBAN" panose="02000000000000000000" pitchFamily="2" charset="0"/>
            </a:endParaRPr>
          </a:p>
          <a:p>
            <a:pPr algn="ctr">
              <a:lnSpc>
                <a:spcPct val="150000"/>
              </a:lnSpc>
              <a:buClr>
                <a:srgbClr val="FFFF00"/>
              </a:buClr>
            </a:pPr>
            <a:r>
              <a:rPr lang="ar-SA" sz="2800" dirty="0">
                <a:solidFill>
                  <a:srgbClr val="002060"/>
                </a:solidFill>
                <a:latin typeface="Traditional Arabic" panose="02020603050405020304" pitchFamily="18" charset="-78"/>
                <a:cs typeface="Traditional Arabic" panose="02020603050405020304" pitchFamily="18" charset="-78"/>
              </a:rPr>
              <a:t>فَانْكِحُوهُنَّ بِإِذْنِ أَهْلِهِنَّ وَأَتَوْهُنَّ أُجُورَهُنَّ بِالْمَعْرُوْفِ مُحْصَنَاتٍ غَيْرَ مُسَافِحَاتٍ وَلَا مُتَّخِذَاتِ أَخْدَانٍ</a:t>
            </a:r>
            <a:endParaRPr lang="en-US" sz="2800" dirty="0">
              <a:solidFill>
                <a:srgbClr val="002060"/>
              </a:solidFill>
              <a:latin typeface="Traditional Arabic" panose="02020603050405020304" pitchFamily="18" charset="-78"/>
              <a:cs typeface="Traditional Arabic" panose="02020603050405020304" pitchFamily="18" charset="-78"/>
            </a:endParaRPr>
          </a:p>
          <a:p>
            <a:pPr algn="ctr">
              <a:lnSpc>
                <a:spcPct val="150000"/>
              </a:lnSpc>
              <a:buClr>
                <a:srgbClr val="FFFF00"/>
              </a:buClr>
            </a:pPr>
            <a:r>
              <a:rPr lang="as-IN" sz="2400" dirty="0">
                <a:solidFill>
                  <a:srgbClr val="002060"/>
                </a:solidFill>
                <a:latin typeface="NikoshBAN" panose="02000000000000000000" pitchFamily="2" charset="0"/>
                <a:cs typeface="NikoshBAN" panose="02000000000000000000" pitchFamily="2" charset="0"/>
              </a:rPr>
              <a:t> "তোমরা তাদের কর্তৃপক্ষের অনুমতি নিয়ে তাদেরকে বিয়ে কর এবং উত্তম পন্থায় তাদের মোহরানা আদায় কর, যেন তারা তোমাদের বিয়ের দুর্গে সুরক্ষিত হয়ে থাকতে পারে এবং স্বাধীনভাবে অবাধে যৌন</a:t>
            </a:r>
            <a:r>
              <a:rPr lang="en-US" sz="2400" dirty="0" err="1">
                <a:solidFill>
                  <a:srgbClr val="002060"/>
                </a:solidFill>
                <a:latin typeface="NikoshBAN" panose="02000000000000000000" pitchFamily="2" charset="0"/>
                <a:cs typeface="NikoshBAN" panose="02000000000000000000" pitchFamily="2" charset="0"/>
              </a:rPr>
              <a:t>াচারে</a:t>
            </a:r>
            <a:r>
              <a:rPr lang="as-IN" sz="2400" dirty="0">
                <a:solidFill>
                  <a:srgbClr val="002060"/>
                </a:solidFill>
                <a:latin typeface="NikoshBAN" panose="02000000000000000000" pitchFamily="2" charset="0"/>
                <a:cs typeface="NikoshBAN" panose="02000000000000000000" pitchFamily="2" charset="0"/>
              </a:rPr>
              <a:t> লিপ্ত না হয়</a:t>
            </a:r>
            <a:r>
              <a:rPr lang="en-US" sz="2400" dirty="0">
                <a:solidFill>
                  <a:srgbClr val="002060"/>
                </a:solidFill>
                <a:latin typeface="NikoshBAN" panose="02000000000000000000" pitchFamily="2" charset="0"/>
                <a:cs typeface="NikoshBAN" panose="02000000000000000000" pitchFamily="2" charset="0"/>
              </a:rPr>
              <a:t>,</a:t>
            </a:r>
            <a:r>
              <a:rPr lang="as-IN" sz="2400" dirty="0">
                <a:solidFill>
                  <a:srgbClr val="002060"/>
                </a:solidFill>
                <a:latin typeface="NikoshBAN" panose="02000000000000000000" pitchFamily="2" charset="0"/>
                <a:cs typeface="NikoshBAN" panose="02000000000000000000" pitchFamily="2" charset="0"/>
              </a:rPr>
              <a:t> আর গোপনে প্রেম করে যৌন উচ্ছৃঙ্খলতায় নিপতিত না হয়।" </a:t>
            </a:r>
            <a:r>
              <a:rPr lang="as-IN" sz="2400" dirty="0">
                <a:solidFill>
                  <a:srgbClr val="FF0000"/>
                </a:solidFill>
                <a:latin typeface="NikoshBAN" panose="02000000000000000000" pitchFamily="2" charset="0"/>
                <a:cs typeface="NikoshBAN" panose="02000000000000000000" pitchFamily="2" charset="0"/>
              </a:rPr>
              <a:t>(সুরা নিসা</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২৫)</a:t>
            </a:r>
            <a:endParaRPr lang="en-US" sz="2400" dirty="0">
              <a:solidFill>
                <a:srgbClr val="FF0000"/>
              </a:solidFill>
              <a:latin typeface="NikoshBAN" panose="02000000000000000000" pitchFamily="2" charset="0"/>
              <a:cs typeface="NikoshBAN" panose="02000000000000000000" pitchFamily="2" charset="0"/>
            </a:endParaRPr>
          </a:p>
          <a:p>
            <a:pPr algn="just">
              <a:lnSpc>
                <a:spcPct val="150000"/>
              </a:lnSpc>
              <a:buClr>
                <a:srgbClr val="FFFF00"/>
              </a:buClr>
            </a:pPr>
            <a:r>
              <a:rPr lang="as-IN" sz="2400" dirty="0">
                <a:solidFill>
                  <a:srgbClr val="0070C0"/>
                </a:solidFill>
                <a:latin typeface="NikoshBAN" panose="02000000000000000000" pitchFamily="2" charset="0"/>
                <a:cs typeface="NikoshBAN" panose="02000000000000000000" pitchFamily="2" charset="0"/>
              </a:rPr>
              <a:t>পরস্পর পরস্পরের প্রতি দায়িত্ব, কর্তব্য ও অধিকার আদায় করলে পারিবারিক জীবনে</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কোনো</a:t>
            </a:r>
            <a:r>
              <a:rPr lang="en-US" sz="2400" dirty="0">
                <a:solidFill>
                  <a:srgbClr val="0070C0"/>
                </a:solidFill>
                <a:latin typeface="NikoshBAN" panose="02000000000000000000" pitchFamily="2" charset="0"/>
                <a:cs typeface="NikoshBAN" panose="02000000000000000000" pitchFamily="2" charset="0"/>
              </a:rPr>
              <a:t> </a:t>
            </a:r>
            <a:r>
              <a:rPr lang="as-IN" sz="2400" dirty="0">
                <a:solidFill>
                  <a:srgbClr val="0070C0"/>
                </a:solidFill>
                <a:latin typeface="NikoshBAN" panose="02000000000000000000" pitchFamily="2" charset="0"/>
                <a:cs typeface="NikoshBAN" panose="02000000000000000000" pitchFamily="2" charset="0"/>
              </a:rPr>
              <a:t>সমস্যা থাকতে পারে না।</a:t>
            </a:r>
            <a:r>
              <a:rPr lang="en-US" sz="2400" dirty="0">
                <a:solidFill>
                  <a:srgbClr val="0070C0"/>
                </a:solidFill>
                <a:latin typeface="NikoshBAN" panose="02000000000000000000" pitchFamily="2" charset="0"/>
                <a:cs typeface="NikoshBAN" panose="02000000000000000000" pitchFamily="2" charset="0"/>
              </a:rPr>
              <a:t> </a:t>
            </a:r>
            <a:r>
              <a:rPr lang="as-IN" sz="2400" dirty="0">
                <a:solidFill>
                  <a:srgbClr val="0070C0"/>
                </a:solidFill>
                <a:latin typeface="NikoshBAN" panose="02000000000000000000" pitchFamily="2" charset="0"/>
                <a:cs typeface="NikoshBAN" panose="02000000000000000000" pitchFamily="2" charset="0"/>
              </a:rPr>
              <a:t>আর এ জন্যই কুরআনের ঘোষণা,</a:t>
            </a:r>
            <a:r>
              <a:rPr lang="en-US" sz="2400" dirty="0">
                <a:solidFill>
                  <a:srgbClr val="0070C0"/>
                </a:solidFill>
                <a:latin typeface="NikoshBAN" panose="02000000000000000000" pitchFamily="2" charset="0"/>
                <a:cs typeface="NikoshBAN" panose="02000000000000000000" pitchFamily="2" charset="0"/>
              </a:rPr>
              <a:t>    </a:t>
            </a:r>
            <a:r>
              <a:rPr lang="as-IN" sz="2400" dirty="0">
                <a:solidFill>
                  <a:srgbClr val="0070C0"/>
                </a:solidFill>
                <a:latin typeface="NikoshBAN" panose="02000000000000000000" pitchFamily="2" charset="0"/>
                <a:cs typeface="NikoshBAN" panose="02000000000000000000" pitchFamily="2" charset="0"/>
              </a:rPr>
              <a:t> </a:t>
            </a:r>
            <a:r>
              <a:rPr lang="ar-SA" sz="2800" dirty="0">
                <a:solidFill>
                  <a:srgbClr val="0070C0"/>
                </a:solidFill>
                <a:latin typeface="Traditional Arabic" panose="02020603050405020304" pitchFamily="18" charset="-78"/>
                <a:cs typeface="Traditional Arabic" panose="02020603050405020304" pitchFamily="18" charset="-78"/>
              </a:rPr>
              <a:t>وَ اٰتِ ذَاالۡقُرۡبٰی حَقَّهٗ وَ الۡمِسۡکِیۡنَ وَ ابۡنَ السَّبِیۡلِ</a:t>
            </a:r>
            <a:endParaRPr lang="en-US" sz="2400" dirty="0">
              <a:solidFill>
                <a:srgbClr val="0070C0"/>
              </a:solidFill>
              <a:latin typeface="Traditional Arabic" panose="02020603050405020304" pitchFamily="18" charset="-78"/>
              <a:cs typeface="Traditional Arabic" panose="02020603050405020304" pitchFamily="18" charset="-78"/>
            </a:endParaRPr>
          </a:p>
          <a:p>
            <a:pPr algn="ctr">
              <a:lnSpc>
                <a:spcPct val="150000"/>
              </a:lnSpc>
              <a:buClr>
                <a:srgbClr val="FFFF00"/>
              </a:buClr>
            </a:pPr>
            <a:r>
              <a:rPr lang="en-US" sz="2400" dirty="0">
                <a:solidFill>
                  <a:srgbClr val="0070C0"/>
                </a:solidFill>
                <a:latin typeface="NikoshBAN" panose="02000000000000000000" pitchFamily="2" charset="0"/>
                <a:cs typeface="NikoshBAN" panose="02000000000000000000" pitchFamily="2" charset="0"/>
              </a:rPr>
              <a:t>“</a:t>
            </a:r>
            <a:r>
              <a:rPr lang="as-IN" sz="2400" dirty="0">
                <a:solidFill>
                  <a:srgbClr val="0070C0"/>
                </a:solidFill>
                <a:latin typeface="NikoshBAN" panose="02000000000000000000" pitchFamily="2" charset="0"/>
                <a:cs typeface="NikoshBAN" panose="02000000000000000000" pitchFamily="2" charset="0"/>
              </a:rPr>
              <a:t>আত্মীয়-স্বজনের প্রত্যেককেই তার প্রাপ্য </a:t>
            </a:r>
            <a:r>
              <a:rPr lang="en-US" sz="2400" dirty="0" err="1">
                <a:solidFill>
                  <a:srgbClr val="0070C0"/>
                </a:solidFill>
                <a:latin typeface="NikoshBAN" panose="02000000000000000000" pitchFamily="2" charset="0"/>
                <a:cs typeface="NikoshBAN" panose="02000000000000000000" pitchFamily="2" charset="0"/>
              </a:rPr>
              <a:t>দি</a:t>
            </a:r>
            <a:r>
              <a:rPr lang="as-IN" sz="2400" dirty="0">
                <a:solidFill>
                  <a:srgbClr val="0070C0"/>
                </a:solidFill>
                <a:latin typeface="NikoshBAN" panose="02000000000000000000" pitchFamily="2" charset="0"/>
                <a:cs typeface="NikoshBAN" panose="02000000000000000000" pitchFamily="2" charset="0"/>
              </a:rPr>
              <a:t>য়ে দাও</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এবং</a:t>
            </a:r>
            <a:r>
              <a:rPr lang="en-US" sz="2400" dirty="0">
                <a:solidFill>
                  <a:srgbClr val="0070C0"/>
                </a:solidFill>
                <a:latin typeface="NikoshBAN" panose="02000000000000000000" pitchFamily="2" charset="0"/>
                <a:cs typeface="NikoshBAN" panose="02000000000000000000" pitchFamily="2" charset="0"/>
              </a:rPr>
              <a:t> </a:t>
            </a:r>
            <a:r>
              <a:rPr lang="en-US" sz="2400" dirty="0" err="1">
                <a:solidFill>
                  <a:srgbClr val="0070C0"/>
                </a:solidFill>
                <a:latin typeface="NikoshBAN" panose="02000000000000000000" pitchFamily="2" charset="0"/>
                <a:cs typeface="NikoshBAN" panose="02000000000000000000" pitchFamily="2" charset="0"/>
              </a:rPr>
              <a:t>মিসকিন</a:t>
            </a:r>
            <a:r>
              <a:rPr lang="en-US" sz="2400" dirty="0">
                <a:solidFill>
                  <a:srgbClr val="0070C0"/>
                </a:solidFill>
                <a:latin typeface="NikoshBAN" panose="02000000000000000000" pitchFamily="2" charset="0"/>
                <a:cs typeface="NikoshBAN" panose="02000000000000000000" pitchFamily="2" charset="0"/>
              </a:rPr>
              <a:t> ও </a:t>
            </a:r>
            <a:r>
              <a:rPr lang="en-US" sz="2400" dirty="0" err="1">
                <a:solidFill>
                  <a:srgbClr val="0070C0"/>
                </a:solidFill>
                <a:latin typeface="NikoshBAN" panose="02000000000000000000" pitchFamily="2" charset="0"/>
                <a:cs typeface="NikoshBAN" panose="02000000000000000000" pitchFamily="2" charset="0"/>
              </a:rPr>
              <a:t>মুসাফিরকেও</a:t>
            </a:r>
            <a:r>
              <a:rPr lang="en-US" sz="2400" dirty="0">
                <a:solidFill>
                  <a:srgbClr val="0070C0"/>
                </a:solidFill>
                <a:latin typeface="NikoshBAN" panose="02000000000000000000" pitchFamily="2" charset="0"/>
                <a:cs typeface="NikoshBAN" panose="02000000000000000000" pitchFamily="2" charset="0"/>
              </a:rPr>
              <a:t>।</a:t>
            </a:r>
            <a:r>
              <a:rPr lang="as-IN" sz="2400" dirty="0">
                <a:solidFill>
                  <a:srgbClr val="0070C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(সূরা বনী ইসরাঈল</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২৬)</a:t>
            </a:r>
            <a:endParaRPr lang="en-US" sz="2400" dirty="0">
              <a:solidFill>
                <a:srgbClr val="FF0000"/>
              </a:solidFill>
              <a:latin typeface="NikoshBAN" panose="02000000000000000000" pitchFamily="2" charset="0"/>
              <a:cs typeface="NikoshBAN" panose="02000000000000000000" pitchFamily="2" charset="0"/>
            </a:endParaRPr>
          </a:p>
        </p:txBody>
      </p:sp>
      <p:sp>
        <p:nvSpPr>
          <p:cNvPr id="2" name="Star: 12 Points 1">
            <a:extLst>
              <a:ext uri="{FF2B5EF4-FFF2-40B4-BE49-F238E27FC236}">
                <a16:creationId xmlns:a16="http://schemas.microsoft.com/office/drawing/2014/main" id="{FEE2C63A-1DCF-5DF1-D0D4-022BC7813980}"/>
              </a:ext>
            </a:extLst>
          </p:cNvPr>
          <p:cNvSpPr/>
          <p:nvPr/>
        </p:nvSpPr>
        <p:spPr>
          <a:xfrm>
            <a:off x="1" y="86286"/>
            <a:ext cx="762000" cy="863501"/>
          </a:xfrm>
          <a:prstGeom prst="star12">
            <a:avLst/>
          </a:prstGeom>
          <a:solidFill>
            <a:schemeClr val="accent1">
              <a:lumMod val="20000"/>
              <a:lumOff val="80000"/>
            </a:schemeClr>
          </a:solidFill>
          <a:ln w="38100">
            <a:solidFill>
              <a:srgbClr val="FFFF00"/>
            </a:solidFill>
          </a:ln>
        </p:spPr>
        <p:txBody>
          <a:bodyPr wrap="square">
            <a:spAutoFit/>
          </a:bodyPr>
          <a:lstStyle/>
          <a:p>
            <a:pPr algn="ctr"/>
            <a:r>
              <a:rPr lang="en-US" sz="2400" dirty="0">
                <a:solidFill>
                  <a:srgbClr val="FF0000"/>
                </a:solidFill>
                <a:latin typeface="+mj-lt"/>
                <a:cs typeface="NikoshBAN" panose="02000000000000000000" pitchFamily="2" charset="0"/>
              </a:rPr>
              <a:t>9</a:t>
            </a: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3" name="suction.wav"/>
          </p:stSnd>
        </p:sndAc>
      </p:transition>
    </mc:Choice>
    <mc:Fallback xmlns="">
      <p:transition spd="slow">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200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2500"/>
                                        <p:tgtEl>
                                          <p:spTgt spid="3">
                                            <p:txEl>
                                              <p:pRg st="4" end="4"/>
                                            </p:txEl>
                                          </p:spTgt>
                                        </p:tgtEl>
                                      </p:cBhvr>
                                    </p:animEffect>
                                  </p:childTnLst>
                                </p:cTn>
                              </p:par>
                              <p:par>
                                <p:cTn id="36" presetID="16" presetClass="entr" presetSubtype="21" fill="hold" nodeType="withEffect">
                                  <p:stCondLst>
                                    <p:cond delay="200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2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tar: 10 Points 1">
            <a:extLst>
              <a:ext uri="{FF2B5EF4-FFF2-40B4-BE49-F238E27FC236}">
                <a16:creationId xmlns:a16="http://schemas.microsoft.com/office/drawing/2014/main" id="{2EBBFD95-517D-8CA4-FF71-EF469D48ACF6}"/>
              </a:ext>
            </a:extLst>
          </p:cNvPr>
          <p:cNvSpPr/>
          <p:nvPr/>
        </p:nvSpPr>
        <p:spPr>
          <a:xfrm>
            <a:off x="0" y="0"/>
            <a:ext cx="890587" cy="917079"/>
          </a:xfrm>
          <a:prstGeom prst="star10">
            <a:avLst>
              <a:gd name="adj" fmla="val 50000"/>
              <a:gd name="hf" fmla="val 105146"/>
            </a:avLst>
          </a:prstGeom>
          <a:solidFill>
            <a:schemeClr val="accent1">
              <a:lumMod val="20000"/>
              <a:lumOff val="80000"/>
            </a:schemeClr>
          </a:solidFill>
          <a:ln w="19050">
            <a:solidFill>
              <a:srgbClr val="7030A0"/>
            </a:solidFill>
          </a:ln>
        </p:spPr>
        <p:txBody>
          <a:bodyPr wrap="square">
            <a:spAutoFit/>
          </a:bodyPr>
          <a:lstStyle/>
          <a:p>
            <a:pPr algn="ctr"/>
            <a:r>
              <a:rPr lang="en-US" sz="2400" dirty="0">
                <a:solidFill>
                  <a:srgbClr val="FF0000"/>
                </a:solidFill>
                <a:latin typeface="+mj-lt"/>
                <a:cs typeface="NikoshBAN" panose="02000000000000000000" pitchFamily="2" charset="0"/>
              </a:rPr>
              <a:t>10</a:t>
            </a:r>
          </a:p>
        </p:txBody>
      </p:sp>
      <p:sp>
        <p:nvSpPr>
          <p:cNvPr id="5" name="TextBox 4">
            <a:extLst>
              <a:ext uri="{FF2B5EF4-FFF2-40B4-BE49-F238E27FC236}">
                <a16:creationId xmlns:a16="http://schemas.microsoft.com/office/drawing/2014/main" id="{39784895-0388-5920-D9FA-25A47BC92487}"/>
              </a:ext>
            </a:extLst>
          </p:cNvPr>
          <p:cNvSpPr txBox="1"/>
          <p:nvPr/>
        </p:nvSpPr>
        <p:spPr>
          <a:xfrm>
            <a:off x="970422" y="1"/>
            <a:ext cx="10992978" cy="6817251"/>
          </a:xfrm>
          <a:prstGeom prst="rect">
            <a:avLst/>
          </a:prstGeom>
          <a:solidFill>
            <a:schemeClr val="accent3">
              <a:lumMod val="20000"/>
              <a:lumOff val="80000"/>
            </a:schemeClr>
          </a:solidFill>
          <a:ln w="38100">
            <a:solidFill>
              <a:schemeClr val="accent4">
                <a:lumMod val="50000"/>
              </a:schemeClr>
            </a:solidFill>
          </a:ln>
        </p:spPr>
        <p:txBody>
          <a:bodyPr wrap="square" rtlCol="0">
            <a:spAutoFit/>
          </a:bodyPr>
          <a:lstStyle/>
          <a:p>
            <a:pPr algn="ctr"/>
            <a:r>
              <a:rPr lang="en-US" sz="3200" b="1" u="sng" dirty="0">
                <a:solidFill>
                  <a:srgbClr val="C00000"/>
                </a:solidFill>
                <a:latin typeface="NikoshBAN" panose="02000000000000000000" pitchFamily="2" charset="0"/>
                <a:cs typeface="NikoshBAN" panose="02000000000000000000" pitchFamily="2" charset="0"/>
              </a:rPr>
              <a:t>৩</a:t>
            </a:r>
            <a:r>
              <a:rPr lang="as-IN" sz="3200" b="1" u="sng" dirty="0">
                <a:solidFill>
                  <a:srgbClr val="C00000"/>
                </a:solidFill>
                <a:latin typeface="NikoshBAN" panose="02000000000000000000" pitchFamily="2" charset="0"/>
                <a:cs typeface="NikoshBAN" panose="02000000000000000000" pitchFamily="2" charset="0"/>
              </a:rPr>
              <a:t>. সামাজিক</a:t>
            </a:r>
            <a:r>
              <a:rPr lang="en-US" sz="3200" b="1" u="sng" dirty="0">
                <a:solidFill>
                  <a:srgbClr val="C00000"/>
                </a:solidFill>
                <a:latin typeface="NikoshBAN" panose="02000000000000000000" pitchFamily="2" charset="0"/>
                <a:cs typeface="NikoshBAN" panose="02000000000000000000" pitchFamily="2" charset="0"/>
              </a:rPr>
              <a:t> </a:t>
            </a:r>
            <a:r>
              <a:rPr lang="en-US" sz="3200" b="1" u="sng" dirty="0" err="1">
                <a:solidFill>
                  <a:srgbClr val="C00000"/>
                </a:solidFill>
                <a:latin typeface="NikoshBAN" panose="02000000000000000000" pitchFamily="2" charset="0"/>
                <a:cs typeface="NikoshBAN" panose="02000000000000000000" pitchFamily="2" charset="0"/>
              </a:rPr>
              <a:t>জীবন</a:t>
            </a:r>
            <a:endParaRPr lang="en-US" sz="3200" b="1" u="sng" dirty="0">
              <a:solidFill>
                <a:srgbClr val="C00000"/>
              </a:solidFill>
              <a:latin typeface="NikoshBAN" panose="02000000000000000000" pitchFamily="2" charset="0"/>
              <a:cs typeface="NikoshBAN" panose="02000000000000000000" pitchFamily="2" charset="0"/>
            </a:endParaRPr>
          </a:p>
          <a:p>
            <a:pPr algn="just">
              <a:lnSpc>
                <a:spcPct val="150000"/>
              </a:lnSpc>
            </a:pPr>
            <a:r>
              <a:rPr lang="as-IN" sz="2400" dirty="0">
                <a:solidFill>
                  <a:srgbClr val="7030A0"/>
                </a:solidFill>
                <a:latin typeface="NikoshBAN" panose="02000000000000000000" pitchFamily="2" charset="0"/>
                <a:cs typeface="NikoshBAN" panose="02000000000000000000" pitchFamily="2" charset="0"/>
              </a:rPr>
              <a:t>সুষ্ঠু</a:t>
            </a:r>
            <a:r>
              <a:rPr lang="en-US" sz="2400" dirty="0">
                <a:solidFill>
                  <a:srgbClr val="7030A0"/>
                </a:solidFill>
                <a:latin typeface="NikoshBAN" panose="02000000000000000000" pitchFamily="2" charset="0"/>
                <a:cs typeface="NikoshBAN" panose="02000000000000000000" pitchFamily="2" charset="0"/>
              </a:rPr>
              <a:t>-</a:t>
            </a:r>
            <a:r>
              <a:rPr lang="as-IN" sz="2400" dirty="0">
                <a:solidFill>
                  <a:srgbClr val="7030A0"/>
                </a:solidFill>
                <a:latin typeface="NikoshBAN" panose="02000000000000000000" pitchFamily="2" charset="0"/>
                <a:cs typeface="NikoshBAN" panose="02000000000000000000" pitchFamily="2" charset="0"/>
              </a:rPr>
              <a:t>সুন্দর সমাজ কাঠামোর রূপরেখা পেশ করেছে মহাগ্রন্থ </a:t>
            </a:r>
            <a:r>
              <a:rPr lang="as-IN" sz="2400" dirty="0" smtClean="0">
                <a:solidFill>
                  <a:srgbClr val="7030A0"/>
                </a:solidFill>
                <a:latin typeface="NikoshBAN" panose="02000000000000000000" pitchFamily="2" charset="0"/>
                <a:cs typeface="NikoshBAN" panose="02000000000000000000" pitchFamily="2" charset="0"/>
              </a:rPr>
              <a:t>আল</a:t>
            </a:r>
            <a:r>
              <a:rPr lang="bn-IN" sz="2400" dirty="0" smtClean="0">
                <a:solidFill>
                  <a:srgbClr val="7030A0"/>
                </a:solidFill>
                <a:latin typeface="NikoshBAN" panose="02000000000000000000" pitchFamily="2" charset="0"/>
                <a:cs typeface="NikoshBAN" panose="02000000000000000000" pitchFamily="2" charset="0"/>
              </a:rPr>
              <a:t>-</a:t>
            </a:r>
            <a:r>
              <a:rPr lang="as-IN" sz="2400" dirty="0" smtClean="0">
                <a:solidFill>
                  <a:srgbClr val="7030A0"/>
                </a:solidFill>
                <a:latin typeface="NikoshBAN" panose="02000000000000000000" pitchFamily="2" charset="0"/>
                <a:cs typeface="NikoshBAN" panose="02000000000000000000" pitchFamily="2" charset="0"/>
              </a:rPr>
              <a:t>কুরআন</a:t>
            </a:r>
            <a:r>
              <a:rPr lang="as-IN" sz="2400" dirty="0">
                <a:solidFill>
                  <a:srgbClr val="7030A0"/>
                </a:solidFill>
                <a:latin typeface="NikoshBAN" panose="02000000000000000000" pitchFamily="2" charset="0"/>
                <a:cs typeface="NikoshBAN" panose="02000000000000000000" pitchFamily="2" charset="0"/>
              </a:rPr>
              <a:t>। শান্তিময় সমাজজীবনের পরিপন্থী যাবতীয় অন্যায় থেকে বিরত থাকার জন্য কঠোরভাবে নিষেধ করেছে। অপরদিকে, সমাজের সকলের প্রতি এবং স</a:t>
            </a:r>
            <a:r>
              <a:rPr lang="en-US" sz="2400" dirty="0">
                <a:solidFill>
                  <a:srgbClr val="7030A0"/>
                </a:solidFill>
                <a:latin typeface="NikoshBAN" panose="02000000000000000000" pitchFamily="2" charset="0"/>
                <a:cs typeface="NikoshBAN" panose="02000000000000000000" pitchFamily="2" charset="0"/>
              </a:rPr>
              <a:t>ব</a:t>
            </a:r>
            <a:r>
              <a:rPr lang="as-IN" sz="2400" dirty="0">
                <a:solidFill>
                  <a:srgbClr val="7030A0"/>
                </a:solidFill>
                <a:latin typeface="NikoshBAN" panose="02000000000000000000" pitchFamily="2" charset="0"/>
                <a:cs typeface="NikoshBAN" panose="02000000000000000000" pitchFamily="2" charset="0"/>
              </a:rPr>
              <a:t>স্তরে ইনসাফ, সমতা, অধিকার আদায়ের ব্যাপারে কুরআন মাজিদের কঠোর দিক নির্দেশনা রয়েছে। এ প্রসঙ্গে আল্লাহ তাআলা ব</a:t>
            </a:r>
            <a:r>
              <a:rPr lang="en-US" sz="2400" dirty="0" err="1">
                <a:solidFill>
                  <a:srgbClr val="7030A0"/>
                </a:solidFill>
                <a:latin typeface="NikoshBAN" panose="02000000000000000000" pitchFamily="2" charset="0"/>
                <a:cs typeface="NikoshBAN" panose="02000000000000000000" pitchFamily="2" charset="0"/>
              </a:rPr>
              <a:t>লেন</a:t>
            </a:r>
            <a:r>
              <a:rPr lang="en-US" sz="2400" dirty="0">
                <a:solidFill>
                  <a:srgbClr val="7030A0"/>
                </a:solidFill>
                <a:latin typeface="NikoshBAN" panose="02000000000000000000" pitchFamily="2" charset="0"/>
                <a:cs typeface="NikoshBAN" panose="02000000000000000000" pitchFamily="2" charset="0"/>
              </a:rPr>
              <a:t> :</a:t>
            </a:r>
          </a:p>
          <a:p>
            <a:pPr algn="ctr">
              <a:lnSpc>
                <a:spcPct val="150000"/>
              </a:lnSpc>
            </a:pPr>
            <a:r>
              <a:rPr lang="as-IN" sz="2400" dirty="0">
                <a:solidFill>
                  <a:srgbClr val="7030A0"/>
                </a:solidFill>
                <a:latin typeface="NikoshBAN" panose="02000000000000000000" pitchFamily="2" charset="0"/>
                <a:cs typeface="NikoshBAN" panose="02000000000000000000" pitchFamily="2" charset="0"/>
              </a:rPr>
              <a:t> </a:t>
            </a:r>
            <a:r>
              <a:rPr lang="ar-SA" sz="2600" dirty="0">
                <a:solidFill>
                  <a:srgbClr val="7030A0"/>
                </a:solidFill>
                <a:latin typeface="NikoshBAN" panose="02000000000000000000" pitchFamily="2" charset="0"/>
                <a:cs typeface="Traditional Arabic" panose="02020603050405020304" pitchFamily="18" charset="-78"/>
              </a:rPr>
              <a:t>الْجَارِ فِي الْقُرْبَى وَالْجَارِ الْجُنْبِ </a:t>
            </a:r>
            <a:r>
              <a:rPr lang="en-US" sz="2600" dirty="0">
                <a:solidFill>
                  <a:srgbClr val="7030A0"/>
                </a:solidFill>
                <a:latin typeface="NikoshBAN" panose="02000000000000000000" pitchFamily="2" charset="0"/>
                <a:cs typeface="Traditional Arabic" panose="02020603050405020304" pitchFamily="18" charset="-78"/>
              </a:rPr>
              <a:t> </a:t>
            </a:r>
            <a:r>
              <a:rPr lang="as-IN" sz="2600" dirty="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"আত্মীয় প্রতিবেশী ও দূর সম্পর্কীয় প্রতিবেশীর হক আদায় কর।" </a:t>
            </a:r>
            <a:r>
              <a:rPr lang="as-IN" sz="2400" dirty="0">
                <a:solidFill>
                  <a:srgbClr val="FF0000"/>
                </a:solidFill>
                <a:latin typeface="NikoshBAN" panose="02000000000000000000" pitchFamily="2" charset="0"/>
                <a:cs typeface="NikoshBAN" panose="02000000000000000000" pitchFamily="2" charset="0"/>
              </a:rPr>
              <a:t>(নিসা</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৩৬)</a:t>
            </a:r>
            <a:endParaRPr lang="en-US" sz="2400" dirty="0">
              <a:solidFill>
                <a:srgbClr val="FF0000"/>
              </a:solidFill>
              <a:latin typeface="NikoshBAN" panose="02000000000000000000" pitchFamily="2" charset="0"/>
              <a:cs typeface="NikoshBAN" panose="02000000000000000000" pitchFamily="2" charset="0"/>
            </a:endParaRPr>
          </a:p>
          <a:p>
            <a:pPr algn="just">
              <a:lnSpc>
                <a:spcPct val="150000"/>
              </a:lnSpc>
            </a:pPr>
            <a:r>
              <a:rPr lang="as-IN" sz="2400" dirty="0">
                <a:latin typeface="NikoshBAN" panose="02000000000000000000" pitchFamily="2" charset="0"/>
                <a:cs typeface="NikoshBAN" panose="02000000000000000000" pitchFamily="2" charset="0"/>
              </a:rPr>
              <a:t>জাতি, গোত্র, বংশগত মর্যাদা ও আভিজাত্য দিয়ে গৌরব অহংকার </a:t>
            </a:r>
            <a:r>
              <a:rPr lang="en-US" sz="2400" dirty="0">
                <a:latin typeface="NikoshBAN" panose="02000000000000000000" pitchFamily="2" charset="0"/>
                <a:cs typeface="NikoshBAN" panose="02000000000000000000" pitchFamily="2" charset="0"/>
              </a:rPr>
              <a:t>ও</a:t>
            </a:r>
            <a:r>
              <a:rPr lang="as-IN" sz="2400" dirty="0">
                <a:latin typeface="NikoshBAN" panose="02000000000000000000" pitchFamily="2" charset="0"/>
                <a:cs typeface="NikoshBAN" panose="02000000000000000000" pitchFamily="2" charset="0"/>
              </a:rPr>
              <a:t> গালাগালি করা, অন্যের ব্যাপারে মন্দ ধারণা পোষণ করা, অন্যদের অভ্যন্তরীণ ব্যাপারাদি </a:t>
            </a:r>
            <a:r>
              <a:rPr lang="as-IN" sz="2400" dirty="0" smtClean="0">
                <a:latin typeface="NikoshBAN" panose="02000000000000000000" pitchFamily="2" charset="0"/>
                <a:cs typeface="NikoshBAN" panose="02000000000000000000" pitchFamily="2" charset="0"/>
              </a:rPr>
              <a:t>জানার </a:t>
            </a:r>
            <a:r>
              <a:rPr lang="as-IN" sz="2400" dirty="0">
                <a:latin typeface="NikoshBAN" panose="02000000000000000000" pitchFamily="2" charset="0"/>
                <a:cs typeface="NikoshBAN" panose="02000000000000000000" pitchFamily="2" charset="0"/>
              </a:rPr>
              <a:t>চেষ্টা করা, গিবত করা ইত্যাদি শিষ্টাচার বিরোধী মন্দ কাজ সমাজে অশান্তি সৃষ্টি করে। এসব কাজকে আল্লাহ হারাম ঘোষ</a:t>
            </a:r>
            <a:r>
              <a:rPr lang="en-US" sz="2400" dirty="0" err="1">
                <a:latin typeface="NikoshBAN" panose="02000000000000000000" pitchFamily="2" charset="0"/>
                <a:cs typeface="NikoshBAN" panose="02000000000000000000" pitchFamily="2" charset="0"/>
              </a:rPr>
              <a:t>ণা</a:t>
            </a:r>
            <a:r>
              <a:rPr lang="as-IN" sz="2400" dirty="0">
                <a:latin typeface="NikoshBAN" panose="02000000000000000000" pitchFamily="2" charset="0"/>
                <a:cs typeface="NikoshBAN" panose="02000000000000000000" pitchFamily="2" charset="0"/>
              </a:rPr>
              <a:t> করেছেন। </a:t>
            </a:r>
            <a:r>
              <a:rPr lang="as-IN" sz="2400" dirty="0">
                <a:solidFill>
                  <a:srgbClr val="00B050"/>
                </a:solidFill>
                <a:latin typeface="NikoshBAN" panose="02000000000000000000" pitchFamily="2" charset="0"/>
                <a:cs typeface="NikoshBAN" panose="02000000000000000000" pitchFamily="2" charset="0"/>
              </a:rPr>
              <a:t>সেজন্য আল্লাহ তাআলা বলেছেন</a:t>
            </a:r>
            <a:r>
              <a:rPr lang="en-US" sz="2400" dirty="0">
                <a:solidFill>
                  <a:srgbClr val="00B050"/>
                </a:solidFill>
                <a:latin typeface="NikoshBAN" panose="02000000000000000000" pitchFamily="2" charset="0"/>
                <a:cs typeface="NikoshBAN" panose="02000000000000000000" pitchFamily="2" charset="0"/>
              </a:rPr>
              <a:t> :</a:t>
            </a:r>
            <a:endParaRPr lang="en-US" sz="2800" dirty="0">
              <a:solidFill>
                <a:srgbClr val="00B050"/>
              </a:solidFill>
              <a:latin typeface="Traditional Arabic" panose="02020603050405020304" pitchFamily="18" charset="-78"/>
              <a:cs typeface="Traditional Arabic" panose="02020603050405020304" pitchFamily="18" charset="-78"/>
            </a:endParaRPr>
          </a:p>
          <a:p>
            <a:pPr algn="ctr">
              <a:lnSpc>
                <a:spcPct val="150000"/>
              </a:lnSpc>
            </a:pPr>
            <a:r>
              <a:rPr lang="ar-SA" sz="2800" dirty="0">
                <a:solidFill>
                  <a:srgbClr val="00B050"/>
                </a:solidFill>
                <a:latin typeface="Traditional Arabic" panose="02020603050405020304" pitchFamily="18" charset="-78"/>
                <a:cs typeface="Traditional Arabic" panose="02020603050405020304" pitchFamily="18" charset="-78"/>
              </a:rPr>
              <a:t>یٰۤاَیُّهَا النَّاسُ اِنَّا خَلَقۡنٰکُمۡ مِّنۡ ذَکَرٍ وَّاُنۡثٰی وَجَعَلۡنٰکُمۡ شُعُوۡبًا وَّقَبَآئِلَ لِتَعَارَفُوۡا ؕ اِنَّ اَکۡرَمَکُمۡ عِنۡدَ اللّٰهِ اَتۡقٰکُمۡ ؕ</a:t>
            </a:r>
            <a:endParaRPr lang="en-US" sz="2800" dirty="0">
              <a:solidFill>
                <a:srgbClr val="00B050"/>
              </a:solidFill>
              <a:latin typeface="Traditional Arabic" panose="02020603050405020304" pitchFamily="18" charset="-78"/>
              <a:cs typeface="Traditional Arabic" panose="02020603050405020304" pitchFamily="18" charset="-78"/>
            </a:endParaRPr>
          </a:p>
          <a:p>
            <a:pPr algn="ctr">
              <a:lnSpc>
                <a:spcPct val="150000"/>
              </a:lnSpc>
            </a:pPr>
            <a:r>
              <a:rPr lang="en-US" sz="2400" dirty="0">
                <a:solidFill>
                  <a:srgbClr val="00B050"/>
                </a:solidFill>
                <a:latin typeface="NikoshBAN" panose="02000000000000000000" pitchFamily="2" charset="0"/>
                <a:cs typeface="NikoshBAN" panose="02000000000000000000" pitchFamily="2" charset="0"/>
              </a:rPr>
              <a:t> “</a:t>
            </a:r>
            <a:r>
              <a:rPr lang="as-IN" sz="2400" dirty="0">
                <a:solidFill>
                  <a:srgbClr val="00B050"/>
                </a:solidFill>
                <a:latin typeface="NikoshBAN" panose="02000000000000000000" pitchFamily="2" charset="0"/>
                <a:cs typeface="NikoshBAN" panose="02000000000000000000" pitchFamily="2" charset="0"/>
              </a:rPr>
              <a:t>সমস্ত মানুষ একই মূল থেকে উৎসারিত, একই বংশ থেকে উদ্ভূত। বিভিন্ন জাতি, গোত্র ও শ্রেণিতে তাদের বিভক্ত হয়ে পড়া কেবল পারস্পরিক পরিচিতির জন্য। তোমাদের মধ্যে আল্লাহর কাছে সেই অধিক মর্যাদাসম্পন্ন যে তোমাদের মধ্যে অধিক তাকওয়া সম্পন্ন। ।” </a:t>
            </a:r>
            <a:r>
              <a:rPr lang="as-IN" sz="2400" dirty="0">
                <a:solidFill>
                  <a:srgbClr val="FF0000"/>
                </a:solidFill>
                <a:latin typeface="NikoshBAN" panose="02000000000000000000" pitchFamily="2" charset="0"/>
                <a:cs typeface="NikoshBAN" panose="02000000000000000000" pitchFamily="2" charset="0"/>
              </a:rPr>
              <a:t>(সুরা হুজরাত</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১৩)</a:t>
            </a:r>
            <a:endParaRPr lang="ar-SA" sz="2400" dirty="0">
              <a:solidFill>
                <a:srgbClr val="FF0000"/>
              </a:solidFill>
              <a:latin typeface="NikoshBAN" panose="02000000000000000000" pitchFamily="2" charset="0"/>
              <a:cs typeface="Traditional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25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150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7000">
              <a:schemeClr val="accent2">
                <a:lumMod val="40000"/>
                <a:lumOff val="60000"/>
              </a:schemeClr>
            </a:gs>
            <a:gs pos="28000">
              <a:schemeClr val="accent1">
                <a:lumMod val="45000"/>
                <a:lumOff val="55000"/>
              </a:schemeClr>
            </a:gs>
            <a:gs pos="43000">
              <a:schemeClr val="accent1">
                <a:lumMod val="45000"/>
                <a:lumOff val="55000"/>
              </a:schemeClr>
            </a:gs>
            <a:gs pos="6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7A6096-E978-1418-C08D-8D1892A8025E}"/>
              </a:ext>
            </a:extLst>
          </p:cNvPr>
          <p:cNvSpPr txBox="1"/>
          <p:nvPr/>
        </p:nvSpPr>
        <p:spPr>
          <a:xfrm>
            <a:off x="343694" y="24063"/>
            <a:ext cx="11695906" cy="6955750"/>
          </a:xfrm>
          <a:prstGeom prst="rect">
            <a:avLst/>
          </a:prstGeom>
          <a:blipFill>
            <a:blip r:embed="rId4"/>
            <a:tile tx="0" ty="0" sx="100000" sy="100000" flip="none" algn="tl"/>
          </a:blipFill>
          <a:ln w="38100">
            <a:solidFill>
              <a:srgbClr val="00B0F0"/>
            </a:solidFill>
          </a:ln>
        </p:spPr>
        <p:txBody>
          <a:bodyPr wrap="square" rtlCol="0">
            <a:spAutoFit/>
          </a:bodyPr>
          <a:lstStyle/>
          <a:p>
            <a:pPr algn="ctr"/>
            <a:r>
              <a:rPr lang="en-US" sz="3200" b="1" u="sng" dirty="0">
                <a:solidFill>
                  <a:schemeClr val="accent5">
                    <a:lumMod val="75000"/>
                  </a:schemeClr>
                </a:solidFill>
                <a:latin typeface="NikoshBAN" panose="02000000000000000000" pitchFamily="2" charset="0"/>
                <a:cs typeface="NikoshBAN" panose="02000000000000000000" pitchFamily="2" charset="0"/>
              </a:rPr>
              <a:t>৪</a:t>
            </a:r>
            <a:r>
              <a:rPr lang="as-IN" sz="3200" b="1" u="sng" dirty="0">
                <a:solidFill>
                  <a:schemeClr val="accent5">
                    <a:lumMod val="75000"/>
                  </a:schemeClr>
                </a:solidFill>
                <a:latin typeface="NikoshBAN" panose="02000000000000000000" pitchFamily="2" charset="0"/>
                <a:cs typeface="NikoshBAN" panose="02000000000000000000" pitchFamily="2" charset="0"/>
              </a:rPr>
              <a:t>. রাষ্ট্রীয় </a:t>
            </a:r>
            <a:r>
              <a:rPr lang="en-US" sz="3200" b="1" u="sng" dirty="0">
                <a:solidFill>
                  <a:schemeClr val="accent5">
                    <a:lumMod val="75000"/>
                  </a:schemeClr>
                </a:solidFill>
                <a:latin typeface="NikoshBAN" panose="02000000000000000000" pitchFamily="2" charset="0"/>
                <a:cs typeface="NikoshBAN" panose="02000000000000000000" pitchFamily="2" charset="0"/>
              </a:rPr>
              <a:t> </a:t>
            </a:r>
            <a:r>
              <a:rPr lang="en-US" sz="3200" b="1" u="sng" dirty="0" err="1">
                <a:solidFill>
                  <a:schemeClr val="accent5">
                    <a:lumMod val="75000"/>
                  </a:schemeClr>
                </a:solidFill>
                <a:latin typeface="NikoshBAN" panose="02000000000000000000" pitchFamily="2" charset="0"/>
                <a:cs typeface="NikoshBAN" panose="02000000000000000000" pitchFamily="2" charset="0"/>
              </a:rPr>
              <a:t>জীবন</a:t>
            </a:r>
            <a:endParaRPr lang="en-US" sz="3200" b="1" u="sng" dirty="0">
              <a:solidFill>
                <a:schemeClr val="accent5">
                  <a:lumMod val="75000"/>
                </a:schemeClr>
              </a:solidFill>
              <a:latin typeface="NikoshBAN" panose="02000000000000000000" pitchFamily="2" charset="0"/>
              <a:cs typeface="NikoshBAN" panose="02000000000000000000" pitchFamily="2" charset="0"/>
            </a:endParaRPr>
          </a:p>
          <a:p>
            <a:pPr algn="just">
              <a:lnSpc>
                <a:spcPct val="200000"/>
              </a:lnSpc>
            </a:pPr>
            <a:r>
              <a:rPr lang="as-IN" sz="2400" dirty="0">
                <a:solidFill>
                  <a:srgbClr val="7030A0"/>
                </a:solidFill>
                <a:latin typeface="NikoshBAN" panose="02000000000000000000" pitchFamily="2" charset="0"/>
                <a:cs typeface="NikoshBAN" panose="02000000000000000000" pitchFamily="2" charset="0"/>
              </a:rPr>
              <a:t>রাষ্ট্রীয় জীবনের প্রধান সমস্যা দুটি। একটি হচ্ছে</a:t>
            </a:r>
            <a:r>
              <a:rPr lang="en-US" sz="2400" dirty="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 শাসকদের উদাসীনতা </a:t>
            </a:r>
            <a:r>
              <a:rPr lang="en-US" sz="2400" dirty="0" err="1">
                <a:solidFill>
                  <a:srgbClr val="7030A0"/>
                </a:solidFill>
                <a:latin typeface="NikoshBAN" panose="02000000000000000000" pitchFamily="2" charset="0"/>
                <a:cs typeface="NikoshBAN" panose="02000000000000000000" pitchFamily="2" charset="0"/>
              </a:rPr>
              <a:t>এবং</a:t>
            </a:r>
            <a:r>
              <a:rPr lang="as-IN" sz="2400" dirty="0">
                <a:solidFill>
                  <a:srgbClr val="7030A0"/>
                </a:solidFill>
                <a:latin typeface="NikoshBAN" panose="02000000000000000000" pitchFamily="2" charset="0"/>
                <a:cs typeface="NikoshBAN" panose="02000000000000000000" pitchFamily="2" charset="0"/>
              </a:rPr>
              <a:t> প্রজাদের প্রতি দুঃশাসন। আর অন্যটি </a:t>
            </a:r>
            <a:r>
              <a:rPr lang="as-IN" sz="2400" dirty="0" smtClean="0">
                <a:solidFill>
                  <a:srgbClr val="7030A0"/>
                </a:solidFill>
                <a:latin typeface="NikoshBAN" panose="02000000000000000000" pitchFamily="2" charset="0"/>
                <a:cs typeface="NikoshBAN" panose="02000000000000000000" pitchFamily="2" charset="0"/>
              </a:rPr>
              <a:t>হচ্ছে</a:t>
            </a:r>
            <a:r>
              <a:rPr lang="bn-IN" sz="2400" dirty="0" smtClean="0">
                <a:solidFill>
                  <a:srgbClr val="7030A0"/>
                </a:solidFill>
                <a:latin typeface="NikoshBAN" panose="02000000000000000000" pitchFamily="2" charset="0"/>
                <a:cs typeface="NikoshBAN" panose="02000000000000000000" pitchFamily="2" charset="0"/>
              </a:rPr>
              <a:t>,</a:t>
            </a:r>
            <a:r>
              <a:rPr lang="as-IN" sz="2400" dirty="0" smtClean="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নাগরিকদের রাষ্ট্রীয় অ</a:t>
            </a:r>
            <a:r>
              <a:rPr lang="en-US" sz="2400" dirty="0" err="1">
                <a:solidFill>
                  <a:srgbClr val="7030A0"/>
                </a:solidFill>
                <a:latin typeface="NikoshBAN" panose="02000000000000000000" pitchFamily="2" charset="0"/>
                <a:cs typeface="NikoshBAN" panose="02000000000000000000" pitchFamily="2" charset="0"/>
              </a:rPr>
              <a:t>বা</a:t>
            </a:r>
            <a:r>
              <a:rPr lang="as-IN" sz="2400" dirty="0">
                <a:solidFill>
                  <a:srgbClr val="7030A0"/>
                </a:solidFill>
                <a:latin typeface="NikoshBAN" panose="02000000000000000000" pitchFamily="2" charset="0"/>
                <a:cs typeface="NikoshBAN" panose="02000000000000000000" pitchFamily="2" charset="0"/>
              </a:rPr>
              <a:t>ধ্যতা। কুরআন এ দুটোর সমাধান দিয়েছে। শাসক </a:t>
            </a:r>
            <a:r>
              <a:rPr lang="en-US" sz="2400" dirty="0" err="1">
                <a:solidFill>
                  <a:srgbClr val="7030A0"/>
                </a:solidFill>
                <a:latin typeface="NikoshBAN" panose="02000000000000000000" pitchFamily="2" charset="0"/>
                <a:cs typeface="NikoshBAN" panose="02000000000000000000" pitchFamily="2" charset="0"/>
              </a:rPr>
              <a:t>দলের</a:t>
            </a:r>
            <a:r>
              <a:rPr lang="as-IN" sz="2400" dirty="0">
                <a:solidFill>
                  <a:srgbClr val="7030A0"/>
                </a:solidFill>
                <a:latin typeface="NikoshBAN" panose="02000000000000000000" pitchFamily="2" charset="0"/>
                <a:cs typeface="NikoshBAN" panose="02000000000000000000" pitchFamily="2" charset="0"/>
              </a:rPr>
              <a:t> প্রতি কুরআনের নির্দেশ হ</a:t>
            </a:r>
            <a:r>
              <a:rPr lang="en-US" sz="2400" dirty="0" err="1">
                <a:solidFill>
                  <a:srgbClr val="7030A0"/>
                </a:solidFill>
                <a:latin typeface="NikoshBAN" panose="02000000000000000000" pitchFamily="2" charset="0"/>
                <a:cs typeface="NikoshBAN" panose="02000000000000000000" pitchFamily="2" charset="0"/>
              </a:rPr>
              <a:t>লো</a:t>
            </a:r>
            <a:r>
              <a:rPr lang="en-US" sz="2400" dirty="0">
                <a:solidFill>
                  <a:srgbClr val="7030A0"/>
                </a:solidFill>
                <a:latin typeface="NikoshBAN" panose="02000000000000000000" pitchFamily="2" charset="0"/>
                <a:cs typeface="NikoshBAN" panose="02000000000000000000" pitchFamily="2" charset="0"/>
              </a:rPr>
              <a:t> :</a:t>
            </a:r>
          </a:p>
          <a:p>
            <a:pPr algn="ctr">
              <a:lnSpc>
                <a:spcPct val="150000"/>
              </a:lnSpc>
            </a:pPr>
            <a:r>
              <a:rPr lang="en-US" sz="2400" dirty="0">
                <a:solidFill>
                  <a:srgbClr val="00B0F0"/>
                </a:solidFill>
                <a:latin typeface="NikoshBAN" panose="02000000000000000000" pitchFamily="2" charset="0"/>
                <a:cs typeface="NikoshBAN" panose="02000000000000000000" pitchFamily="2" charset="0"/>
              </a:rPr>
              <a:t> </a:t>
            </a:r>
            <a:r>
              <a:rPr lang="en-US" sz="2400" dirty="0">
                <a:solidFill>
                  <a:srgbClr val="00B0F0"/>
                </a:solidFill>
                <a:latin typeface="Traditional Arabic" panose="02020603050405020304" pitchFamily="18" charset="-78"/>
              </a:rPr>
              <a:t>               </a:t>
            </a:r>
            <a:r>
              <a:rPr lang="as-IN" sz="2400" dirty="0">
                <a:solidFill>
                  <a:srgbClr val="00B0F0"/>
                </a:solidFill>
                <a:latin typeface="Traditional Arabic" panose="02020603050405020304" pitchFamily="18" charset="-78"/>
              </a:rPr>
              <a:t> </a:t>
            </a:r>
            <a:r>
              <a:rPr lang="ar-SA" sz="2800" dirty="0">
                <a:solidFill>
                  <a:srgbClr val="00B0F0"/>
                </a:solidFill>
                <a:latin typeface="Traditional Arabic" panose="02020603050405020304" pitchFamily="18" charset="-78"/>
                <a:cs typeface="Traditional Arabic" panose="02020603050405020304" pitchFamily="18" charset="-78"/>
              </a:rPr>
              <a:t>اِنَّ اللّٰهَ یَاۡمُرُکُمۡ اَنۡ تُؤَدُّوا الۡاَمٰنٰتِ اِلٰۤی اَهۡلِهَا ۙ وَ اِذَا حَکَمۡتُمۡ بَیۡنَ النَّاسِ اَنۡ تَحۡکُمُوۡا بِالۡعَدۡلِ ؕ</a:t>
            </a:r>
            <a:endParaRPr lang="en-US" sz="2800" dirty="0">
              <a:solidFill>
                <a:srgbClr val="00B0F0"/>
              </a:solidFill>
              <a:latin typeface="Traditional Arabic" panose="02020603050405020304" pitchFamily="18" charset="-78"/>
              <a:cs typeface="Traditional Arabic" panose="02020603050405020304" pitchFamily="18" charset="-78"/>
            </a:endParaRPr>
          </a:p>
          <a:p>
            <a:pPr algn="just">
              <a:lnSpc>
                <a:spcPct val="200000"/>
              </a:lnSpc>
            </a:pPr>
            <a:r>
              <a:rPr lang="en-US" sz="2400" dirty="0">
                <a:solidFill>
                  <a:srgbClr val="7030A0"/>
                </a:solidFill>
                <a:latin typeface="NikoshBAN" panose="02000000000000000000" pitchFamily="2" charset="0"/>
                <a:cs typeface="NikoshBAN" panose="02000000000000000000" pitchFamily="2" charset="0"/>
              </a:rPr>
              <a:t>“</a:t>
            </a:r>
            <a:r>
              <a:rPr lang="as-IN" sz="2400" dirty="0">
                <a:solidFill>
                  <a:srgbClr val="7030A0"/>
                </a:solidFill>
                <a:latin typeface="NikoshBAN" panose="02000000000000000000" pitchFamily="2" charset="0"/>
                <a:cs typeface="NikoshBAN" panose="02000000000000000000" pitchFamily="2" charset="0"/>
              </a:rPr>
              <a:t>আল্লাহ তোমাদের নির্দেশ দিয়েছেন, আমানত তার হকদারকে</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ফের</a:t>
            </a:r>
            <a:r>
              <a:rPr lang="en-US" sz="2400" dirty="0">
                <a:solidFill>
                  <a:srgbClr val="7030A0"/>
                </a:solidFill>
                <a:latin typeface="NikoshBAN" panose="02000000000000000000" pitchFamily="2" charset="0"/>
                <a:cs typeface="NikoshBAN" panose="02000000000000000000" pitchFamily="2" charset="0"/>
              </a:rPr>
              <a:t>ৎ</a:t>
            </a:r>
            <a:r>
              <a:rPr lang="as-IN"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দান</a:t>
            </a:r>
            <a:r>
              <a:rPr lang="en-US" sz="2400" dirty="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করতে। তোমরা যখন মানুষের মধ্যে শাসন ও বিচার পরিচালনা কর, তখন শাসন ও বিচারকার্য পরিচালনা করবে ন্যায়পরায়ণতার সাথে।</a:t>
            </a:r>
            <a:r>
              <a:rPr lang="en-US" sz="2400" dirty="0">
                <a:solidFill>
                  <a:srgbClr val="00B05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(সূরা নিসা : ৫৮</a:t>
            </a:r>
            <a:r>
              <a:rPr lang="en-US" sz="2400" dirty="0">
                <a:solidFill>
                  <a:srgbClr val="FF0000"/>
                </a:solidFill>
                <a:latin typeface="NikoshBAN" panose="02000000000000000000" pitchFamily="2" charset="0"/>
                <a:cs typeface="NikoshBAN" panose="02000000000000000000" pitchFamily="2" charset="0"/>
              </a:rPr>
              <a:t>)</a:t>
            </a:r>
            <a:r>
              <a:rPr lang="as-IN" sz="2400" dirty="0">
                <a:solidFill>
                  <a:srgbClr val="00B050"/>
                </a:solidFill>
                <a:latin typeface="NikoshBAN" panose="02000000000000000000" pitchFamily="2" charset="0"/>
                <a:cs typeface="NikoshBAN" panose="02000000000000000000" pitchFamily="2" charset="0"/>
              </a:rPr>
              <a:t> </a:t>
            </a:r>
            <a:endParaRPr lang="en-US" sz="2400" dirty="0">
              <a:solidFill>
                <a:srgbClr val="00B050"/>
              </a:solidFill>
              <a:latin typeface="NikoshBAN" panose="02000000000000000000" pitchFamily="2" charset="0"/>
              <a:cs typeface="NikoshBAN" panose="02000000000000000000" pitchFamily="2" charset="0"/>
            </a:endParaRPr>
          </a:p>
          <a:p>
            <a:pPr algn="just">
              <a:lnSpc>
                <a:spcPct val="200000"/>
              </a:lnSpc>
            </a:pPr>
            <a:r>
              <a:rPr lang="as-IN" sz="2400" dirty="0">
                <a:solidFill>
                  <a:srgbClr val="00B050"/>
                </a:solidFill>
                <a:latin typeface="NikoshBAN" panose="02000000000000000000" pitchFamily="2" charset="0"/>
                <a:cs typeface="NikoshBAN" panose="02000000000000000000" pitchFamily="2" charset="0"/>
              </a:rPr>
              <a:t>আর রাষ্ট্রের নাগরিকদের প্রতি কুরআনের নির্দেশ হ</a:t>
            </a:r>
            <a:r>
              <a:rPr lang="en-US" sz="2400" dirty="0" err="1">
                <a:solidFill>
                  <a:srgbClr val="00B050"/>
                </a:solidFill>
                <a:latin typeface="NikoshBAN" panose="02000000000000000000" pitchFamily="2" charset="0"/>
                <a:cs typeface="NikoshBAN" panose="02000000000000000000" pitchFamily="2" charset="0"/>
              </a:rPr>
              <a:t>লো</a:t>
            </a:r>
            <a:r>
              <a:rPr lang="en-US" sz="2400" dirty="0">
                <a:solidFill>
                  <a:srgbClr val="00B050"/>
                </a:solidFill>
                <a:latin typeface="NikoshBAN" panose="02000000000000000000" pitchFamily="2" charset="0"/>
                <a:cs typeface="NikoshBAN" panose="02000000000000000000" pitchFamily="2" charset="0"/>
              </a:rPr>
              <a:t> :</a:t>
            </a:r>
            <a:endParaRPr lang="en-US" sz="2400" dirty="0">
              <a:solidFill>
                <a:srgbClr val="FF0000"/>
              </a:solidFill>
              <a:latin typeface="Traditional Arabic" panose="02020603050405020304" pitchFamily="18" charset="-78"/>
              <a:cs typeface="Traditional Arabic" panose="02020603050405020304" pitchFamily="18" charset="-78"/>
            </a:endParaRPr>
          </a:p>
          <a:p>
            <a:pPr algn="ctr">
              <a:lnSpc>
                <a:spcPct val="150000"/>
              </a:lnSpc>
            </a:pPr>
            <a:r>
              <a:rPr lang="ar-SA" sz="2600" dirty="0">
                <a:latin typeface="Traditional Arabic" panose="02020603050405020304" pitchFamily="18" charset="-78"/>
                <a:cs typeface="Traditional Arabic" panose="02020603050405020304" pitchFamily="18" charset="-78"/>
              </a:rPr>
              <a:t>یٰۤاَیُّهَا الَّذِیۡنَ اٰمَنُوۡۤا اَطِیۡعُوا اللّٰهَ وَ اَطِیۡعُوا الرَّسُوۡلَ وَ اُولِی الۡاَمۡرِ مِنۡکُمۡ ۚ فَاِنۡ تَنَازَعۡتُمۡ فِیۡ شَیۡءٍ فَرُدُّوۡهُ اِلَی اللّٰهِ وَ الرَّسُوۡلِ</a:t>
            </a:r>
            <a:endParaRPr lang="en-US" sz="2600" dirty="0">
              <a:solidFill>
                <a:srgbClr val="00B050"/>
              </a:solidFill>
              <a:latin typeface="Traditional Arabic" panose="02020603050405020304" pitchFamily="18" charset="-78"/>
              <a:cs typeface="Traditional Arabic" panose="02020603050405020304" pitchFamily="18" charset="-78"/>
            </a:endParaRPr>
          </a:p>
          <a:p>
            <a:pPr algn="ctr">
              <a:lnSpc>
                <a:spcPct val="200000"/>
              </a:lnSpc>
            </a:pPr>
            <a:r>
              <a:rPr lang="as-IN" sz="2400" dirty="0">
                <a:solidFill>
                  <a:srgbClr val="00B050"/>
                </a:solidFill>
                <a:latin typeface="NikoshBAN" panose="02000000000000000000" pitchFamily="2" charset="0"/>
                <a:cs typeface="NikoshBAN" panose="02000000000000000000" pitchFamily="2" charset="0"/>
              </a:rPr>
              <a:t>হে মুমিনগণ! তোমরা আনুগত্য কর </a:t>
            </a:r>
            <a:r>
              <a:rPr lang="as-IN" sz="2400" dirty="0" smtClean="0">
                <a:solidFill>
                  <a:srgbClr val="00B050"/>
                </a:solidFill>
                <a:latin typeface="NikoshBAN" panose="02000000000000000000" pitchFamily="2" charset="0"/>
                <a:cs typeface="NikoshBAN" panose="02000000000000000000" pitchFamily="2" charset="0"/>
              </a:rPr>
              <a:t>আল্লাহর </a:t>
            </a:r>
            <a:r>
              <a:rPr lang="as-IN" sz="2400" dirty="0">
                <a:solidFill>
                  <a:srgbClr val="00B050"/>
                </a:solidFill>
                <a:latin typeface="NikoshBAN" panose="02000000000000000000" pitchFamily="2" charset="0"/>
                <a:cs typeface="NikoshBAN" panose="02000000000000000000" pitchFamily="2" charset="0"/>
              </a:rPr>
              <a:t>আ</a:t>
            </a:r>
            <a:r>
              <a:rPr lang="en-US" sz="2400" dirty="0" err="1">
                <a:solidFill>
                  <a:srgbClr val="00B050"/>
                </a:solidFill>
                <a:latin typeface="NikoshBAN" panose="02000000000000000000" pitchFamily="2" charset="0"/>
                <a:cs typeface="NikoshBAN" panose="02000000000000000000" pitchFamily="2" charset="0"/>
              </a:rPr>
              <a:t>রো</a:t>
            </a:r>
            <a:r>
              <a:rPr lang="as-IN" sz="2400" dirty="0">
                <a:solidFill>
                  <a:srgbClr val="00B050"/>
                </a:solidFill>
                <a:latin typeface="NikoshBAN" panose="02000000000000000000" pitchFamily="2" charset="0"/>
                <a:cs typeface="NikoshBAN" panose="02000000000000000000" pitchFamily="2" charset="0"/>
              </a:rPr>
              <a:t> আনুগত্য কর রাসূলের এবং তোমাদের মধ্যে যারা ক্ষমতায় অধিষ্ঠিত তাদের। </a:t>
            </a:r>
            <a:r>
              <a:rPr lang="en-US" sz="2400" dirty="0" err="1">
                <a:solidFill>
                  <a:srgbClr val="00B050"/>
                </a:solidFill>
                <a:latin typeface="NikoshBAN" panose="02000000000000000000" pitchFamily="2" charset="0"/>
                <a:cs typeface="NikoshBAN" panose="02000000000000000000" pitchFamily="2" charset="0"/>
              </a:rPr>
              <a:t>কোনো</a:t>
            </a:r>
            <a:r>
              <a:rPr lang="as-IN" sz="2400" dirty="0">
                <a:solidFill>
                  <a:srgbClr val="00B050"/>
                </a:solidFill>
                <a:latin typeface="NikoshBAN" panose="02000000000000000000" pitchFamily="2" charset="0"/>
                <a:cs typeface="NikoshBAN" panose="02000000000000000000" pitchFamily="2" charset="0"/>
              </a:rPr>
              <a:t> বিষয়ে তোমাদের মধ্যে মতভেদ </a:t>
            </a:r>
            <a:r>
              <a:rPr lang="en-US" sz="2400" dirty="0">
                <a:solidFill>
                  <a:srgbClr val="00B050"/>
                </a:solidFill>
                <a:latin typeface="NikoshBAN" panose="02000000000000000000" pitchFamily="2" charset="0"/>
                <a:cs typeface="NikoshBAN" panose="02000000000000000000" pitchFamily="2" charset="0"/>
              </a:rPr>
              <a:t>হ</a:t>
            </a:r>
            <a:r>
              <a:rPr lang="as-IN" sz="2400" dirty="0">
                <a:solidFill>
                  <a:srgbClr val="00B050"/>
                </a:solidFill>
                <a:latin typeface="NikoshBAN" panose="02000000000000000000" pitchFamily="2" charset="0"/>
                <a:cs typeface="NikoshBAN" panose="02000000000000000000" pitchFamily="2" charset="0"/>
              </a:rPr>
              <a:t>লে, তোমরা তা উপস্থাপিত কর আল্লাহ ও তার রাসূলের নিকট।" </a:t>
            </a:r>
            <a:r>
              <a:rPr lang="as-IN" sz="2400" dirty="0">
                <a:solidFill>
                  <a:srgbClr val="FF0000"/>
                </a:solidFill>
                <a:latin typeface="NikoshBAN" panose="02000000000000000000" pitchFamily="2" charset="0"/>
                <a:cs typeface="NikoshBAN" panose="02000000000000000000" pitchFamily="2" charset="0"/>
              </a:rPr>
              <a:t>(সূরা নিসা</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৫৯)</a:t>
            </a:r>
            <a:endParaRPr lang="en-US" sz="2400" dirty="0">
              <a:solidFill>
                <a:srgbClr val="FF0000"/>
              </a:solidFill>
              <a:latin typeface="NikoshBAN" panose="02000000000000000000" pitchFamily="2" charset="0"/>
              <a:cs typeface="NikoshBAN" panose="02000000000000000000" pitchFamily="2" charset="0"/>
            </a:endParaRPr>
          </a:p>
        </p:txBody>
      </p:sp>
      <p:sp>
        <p:nvSpPr>
          <p:cNvPr id="5" name="Star: 10 Points 4">
            <a:extLst>
              <a:ext uri="{FF2B5EF4-FFF2-40B4-BE49-F238E27FC236}">
                <a16:creationId xmlns:a16="http://schemas.microsoft.com/office/drawing/2014/main" id="{CC4F4D5D-F6E2-8E26-1FFE-14E5F1088DD7}"/>
              </a:ext>
            </a:extLst>
          </p:cNvPr>
          <p:cNvSpPr/>
          <p:nvPr/>
        </p:nvSpPr>
        <p:spPr>
          <a:xfrm>
            <a:off x="-101600" y="0"/>
            <a:ext cx="890587" cy="917079"/>
          </a:xfrm>
          <a:prstGeom prst="star10">
            <a:avLst/>
          </a:prstGeom>
          <a:solidFill>
            <a:schemeClr val="accent1">
              <a:lumMod val="20000"/>
              <a:lumOff val="80000"/>
            </a:schemeClr>
          </a:solidFill>
          <a:ln w="19050">
            <a:solidFill>
              <a:srgbClr val="7030A0"/>
            </a:solidFill>
          </a:ln>
        </p:spPr>
        <p:txBody>
          <a:bodyPr wrap="square">
            <a:spAutoFit/>
          </a:bodyPr>
          <a:lstStyle/>
          <a:p>
            <a:pPr algn="ctr"/>
            <a:r>
              <a:rPr lang="en-US" sz="2400" dirty="0">
                <a:solidFill>
                  <a:srgbClr val="FF0000"/>
                </a:solidFill>
                <a:latin typeface="+mj-lt"/>
                <a:cs typeface="NikoshBAN" panose="02000000000000000000" pitchFamily="2" charset="0"/>
              </a:rPr>
              <a:t>11</a:t>
            </a:r>
          </a:p>
        </p:txBody>
      </p:sp>
    </p:spTree>
    <p:extLst>
      <p:ext uri="{BB962C8B-B14F-4D97-AF65-F5344CB8AC3E}">
        <p14:creationId xmlns:p14="http://schemas.microsoft.com/office/powerpoint/2010/main" val="1273453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sndAc>
          <p:stSnd>
            <p:snd r:embed="rId3" name="bomb.wav"/>
          </p:stSnd>
        </p:sndAc>
      </p:transition>
    </mc:Choice>
    <mc:Fallback xmlns="">
      <p:transition spd="slow">
        <p:fade/>
        <p:sndAc>
          <p:stSnd>
            <p:snd r:embed="rId5"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200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2">
                                            <p:txEl>
                                              <p:pRg st="1" end="1"/>
                                            </p:txEl>
                                          </p:spTgt>
                                        </p:tgtEl>
                                      </p:cBhvr>
                                    </p:animEffect>
                                  </p:childTnLst>
                                </p:cTn>
                              </p:par>
                              <p:par>
                                <p:cTn id="28" presetID="53" presetClass="entr" presetSubtype="16" fill="hold" nodeType="withEffect">
                                  <p:stCondLst>
                                    <p:cond delay="200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2" dur="2000"/>
                                        <p:tgtEl>
                                          <p:spTgt spid="2">
                                            <p:txEl>
                                              <p:pRg st="2" end="2"/>
                                            </p:txEl>
                                          </p:spTgt>
                                        </p:tgtEl>
                                      </p:cBhvr>
                                    </p:animEffect>
                                  </p:childTnLst>
                                </p:cTn>
                              </p:par>
                              <p:par>
                                <p:cTn id="33" presetID="53" presetClass="entr" presetSubtype="16" fill="hold" nodeType="withEffect">
                                  <p:stCondLst>
                                    <p:cond delay="200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100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circle(in)">
                                      <p:cBhvr>
                                        <p:cTn id="42" dur="2000"/>
                                        <p:tgtEl>
                                          <p:spTgt spid="2">
                                            <p:txEl>
                                              <p:pRg st="4" end="4"/>
                                            </p:txEl>
                                          </p:spTgt>
                                        </p:tgtEl>
                                      </p:cBhvr>
                                    </p:animEffect>
                                  </p:childTnLst>
                                </p:cTn>
                              </p:par>
                              <p:par>
                                <p:cTn id="43" presetID="6" presetClass="entr" presetSubtype="16" fill="hold" nodeType="withEffect">
                                  <p:stCondLst>
                                    <p:cond delay="100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circle(in)">
                                      <p:cBhvr>
                                        <p:cTn id="45" dur="2000"/>
                                        <p:tgtEl>
                                          <p:spTgt spid="2">
                                            <p:txEl>
                                              <p:pRg st="5" end="5"/>
                                            </p:txEl>
                                          </p:spTgt>
                                        </p:tgtEl>
                                      </p:cBhvr>
                                    </p:animEffect>
                                  </p:childTnLst>
                                </p:cTn>
                              </p:par>
                              <p:par>
                                <p:cTn id="46" presetID="6" presetClass="entr" presetSubtype="16" fill="hold" nodeType="withEffect">
                                  <p:stCondLst>
                                    <p:cond delay="100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circle(in)">
                                      <p:cBhvr>
                                        <p:cTn id="4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3" name="Star: 10 Points 2">
            <a:extLst>
              <a:ext uri="{FF2B5EF4-FFF2-40B4-BE49-F238E27FC236}">
                <a16:creationId xmlns:a16="http://schemas.microsoft.com/office/drawing/2014/main" id="{FB0E1CDF-DE3D-8180-F921-5EED3885D1E9}"/>
              </a:ext>
            </a:extLst>
          </p:cNvPr>
          <p:cNvSpPr/>
          <p:nvPr/>
        </p:nvSpPr>
        <p:spPr>
          <a:xfrm>
            <a:off x="23813" y="42735"/>
            <a:ext cx="661987" cy="778669"/>
          </a:xfrm>
          <a:prstGeom prst="star10">
            <a:avLst>
              <a:gd name="adj" fmla="val 50000"/>
              <a:gd name="hf" fmla="val 105146"/>
            </a:avLst>
          </a:prstGeom>
          <a:solidFill>
            <a:schemeClr val="accent1">
              <a:lumMod val="20000"/>
              <a:lumOff val="80000"/>
            </a:schemeClr>
          </a:solidFill>
          <a:ln w="19050">
            <a:solidFill>
              <a:srgbClr val="7030A0"/>
            </a:solidFill>
          </a:ln>
        </p:spPr>
        <p:txBody>
          <a:bodyPr wrap="square">
            <a:spAutoFit/>
          </a:bodyPr>
          <a:lstStyle/>
          <a:p>
            <a:pPr algn="ctr"/>
            <a:r>
              <a:rPr lang="en-US" sz="2400" dirty="0">
                <a:solidFill>
                  <a:srgbClr val="FF0000"/>
                </a:solidFill>
                <a:latin typeface="+mj-lt"/>
                <a:cs typeface="NikoshBAN" panose="02000000000000000000" pitchFamily="2" charset="0"/>
              </a:rPr>
              <a:t>12</a:t>
            </a:r>
          </a:p>
        </p:txBody>
      </p:sp>
      <p:sp>
        <p:nvSpPr>
          <p:cNvPr id="5" name="TextBox 4">
            <a:extLst>
              <a:ext uri="{FF2B5EF4-FFF2-40B4-BE49-F238E27FC236}">
                <a16:creationId xmlns:a16="http://schemas.microsoft.com/office/drawing/2014/main" id="{575620AC-E7EA-5A1B-0C23-64F4255B6867}"/>
              </a:ext>
            </a:extLst>
          </p:cNvPr>
          <p:cNvSpPr txBox="1"/>
          <p:nvPr/>
        </p:nvSpPr>
        <p:spPr>
          <a:xfrm>
            <a:off x="4495800" y="89667"/>
            <a:ext cx="3657600" cy="584775"/>
          </a:xfrm>
          <a:prstGeom prst="rect">
            <a:avLst/>
          </a:prstGeom>
          <a:blipFill>
            <a:blip r:embed="rId3"/>
            <a:tile tx="0" ty="0" sx="100000" sy="100000" flip="none" algn="tl"/>
          </a:blipFill>
          <a:ln w="38100">
            <a:solidFill>
              <a:srgbClr val="00B0F0"/>
            </a:solidFill>
          </a:ln>
        </p:spPr>
        <p:txBody>
          <a:bodyPr wrap="square" rtlCol="0">
            <a:spAutoFit/>
          </a:bodyPr>
          <a:lstStyle/>
          <a:p>
            <a:pPr algn="ctr"/>
            <a:r>
              <a:rPr lang="en-US" sz="3200" b="1" dirty="0">
                <a:solidFill>
                  <a:srgbClr val="C00000"/>
                </a:solidFill>
                <a:latin typeface="NikoshBAN" panose="02000000000000000000" pitchFamily="2" charset="0"/>
                <a:cs typeface="NikoshBAN" panose="02000000000000000000" pitchFamily="2" charset="0"/>
              </a:rPr>
              <a:t>৫</a:t>
            </a:r>
            <a:r>
              <a:rPr lang="as-IN" sz="3200" b="1" dirty="0">
                <a:solidFill>
                  <a:srgbClr val="C00000"/>
                </a:solidFill>
                <a:latin typeface="NikoshBAN" panose="02000000000000000000" pitchFamily="2" charset="0"/>
                <a:cs typeface="NikoshBAN" panose="02000000000000000000" pitchFamily="2" charset="0"/>
              </a:rPr>
              <a:t>.</a:t>
            </a:r>
            <a:r>
              <a:rPr lang="en-US" sz="3200" b="1" dirty="0">
                <a:solidFill>
                  <a:srgbClr val="C00000"/>
                </a:solidFill>
                <a:latin typeface="NikoshBAN" panose="02000000000000000000" pitchFamily="2" charset="0"/>
                <a:cs typeface="NikoshBAN" panose="02000000000000000000" pitchFamily="2" charset="0"/>
              </a:rPr>
              <a:t> </a:t>
            </a:r>
            <a:r>
              <a:rPr lang="en-US" sz="3200" b="1" dirty="0" err="1">
                <a:solidFill>
                  <a:srgbClr val="C00000"/>
                </a:solidFill>
                <a:latin typeface="NikoshBAN" panose="02000000000000000000" pitchFamily="2" charset="0"/>
                <a:cs typeface="NikoshBAN" panose="02000000000000000000" pitchFamily="2" charset="0"/>
              </a:rPr>
              <a:t>জাতীয়</a:t>
            </a:r>
            <a:r>
              <a:rPr lang="en-US" sz="3200" b="1" dirty="0">
                <a:solidFill>
                  <a:srgbClr val="C00000"/>
                </a:solidFill>
                <a:latin typeface="NikoshBAN" panose="02000000000000000000" pitchFamily="2" charset="0"/>
                <a:cs typeface="NikoshBAN" panose="02000000000000000000" pitchFamily="2" charset="0"/>
              </a:rPr>
              <a:t> </a:t>
            </a:r>
            <a:r>
              <a:rPr lang="en-US" sz="3200" b="1" dirty="0" err="1">
                <a:solidFill>
                  <a:srgbClr val="C00000"/>
                </a:solidFill>
                <a:latin typeface="NikoshBAN" panose="02000000000000000000" pitchFamily="2" charset="0"/>
                <a:cs typeface="NikoshBAN" panose="02000000000000000000" pitchFamily="2" charset="0"/>
              </a:rPr>
              <a:t>জীবন</a:t>
            </a:r>
            <a:endParaRPr lang="en-US" sz="3200" b="1" dirty="0">
              <a:solidFill>
                <a:srgbClr val="C00000"/>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E9DF154B-1454-0CFA-11FF-68C91F9111A7}"/>
              </a:ext>
            </a:extLst>
          </p:cNvPr>
          <p:cNvSpPr/>
          <p:nvPr/>
        </p:nvSpPr>
        <p:spPr>
          <a:xfrm>
            <a:off x="685800" y="821404"/>
            <a:ext cx="10972800" cy="577081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solidFill>
              <a:srgbClr val="FFFF00"/>
            </a:solidFill>
          </a:ln>
          <a:effectLst>
            <a:glow rad="228600">
              <a:schemeClr val="accent3">
                <a:satMod val="175000"/>
                <a:alpha val="40000"/>
              </a:schemeClr>
            </a:glow>
            <a:outerShdw blurRad="107950" dist="12700" dir="5400000" algn="ctr">
              <a:srgbClr val="000000"/>
            </a:outerShdw>
          </a:effectLst>
          <a:scene3d>
            <a:camera prst="obliqueTopLeft"/>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50000"/>
              </a:lnSpc>
            </a:pPr>
            <a:r>
              <a:rPr lang="en-US" sz="2400" dirty="0" err="1">
                <a:solidFill>
                  <a:srgbClr val="7030A0"/>
                </a:solidFill>
                <a:latin typeface="NikoshBAN" panose="02000000000000000000" pitchFamily="2" charset="0"/>
                <a:cs typeface="NikoshBAN" panose="02000000000000000000" pitchFamily="2" charset="0"/>
              </a:rPr>
              <a:t>জাতীয়</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জীবনের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বড়</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সমস্যা</a:t>
            </a:r>
            <a:r>
              <a:rPr lang="en-US" sz="2400" dirty="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হচ্ছে</a:t>
            </a:r>
            <a:r>
              <a:rPr lang="bn-IN" sz="2400" dirty="0" smtClean="0">
                <a:solidFill>
                  <a:srgbClr val="7030A0"/>
                </a:solidFill>
                <a:latin typeface="NikoshBAN" panose="02000000000000000000" pitchFamily="2" charset="0"/>
                <a:cs typeface="NikoshBAN" panose="02000000000000000000" pitchFamily="2" charset="0"/>
              </a:rPr>
              <a:t>,</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পরস্পরের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প্রতি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পরস্পরের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আস্থাহীনতা</a:t>
            </a:r>
            <a:r>
              <a:rPr lang="en-US" sz="2400" dirty="0">
                <a:solidFill>
                  <a:srgbClr val="7030A0"/>
                </a:solidFill>
                <a:latin typeface="NikoshBAN" panose="02000000000000000000" pitchFamily="2" charset="0"/>
                <a:cs typeface="NikoshBAN" panose="02000000000000000000" pitchFamily="2" charset="0"/>
              </a:rPr>
              <a:t> ও </a:t>
            </a:r>
            <a:r>
              <a:rPr lang="en-US" sz="2400" dirty="0" err="1">
                <a:solidFill>
                  <a:srgbClr val="7030A0"/>
                </a:solidFill>
                <a:latin typeface="NikoshBAN" panose="02000000000000000000" pitchFamily="2" charset="0"/>
                <a:cs typeface="NikoshBAN" panose="02000000000000000000" pitchFamily="2" charset="0"/>
              </a:rPr>
              <a:t>অসহযোগিতা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এবং</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শাসক</a:t>
            </a:r>
            <a:r>
              <a:rPr lang="en-US" sz="2400" dirty="0">
                <a:solidFill>
                  <a:srgbClr val="7030A0"/>
                </a:solidFill>
                <a:latin typeface="NikoshBAN" panose="02000000000000000000" pitchFamily="2" charset="0"/>
                <a:cs typeface="NikoshBAN" panose="02000000000000000000" pitchFamily="2" charset="0"/>
              </a:rPr>
              <a:t> ও </a:t>
            </a:r>
            <a:r>
              <a:rPr lang="en-US" sz="2400" dirty="0" err="1">
                <a:solidFill>
                  <a:srgbClr val="7030A0"/>
                </a:solidFill>
                <a:latin typeface="NikoshBAN" panose="02000000000000000000" pitchFamily="2" charset="0"/>
                <a:cs typeface="NikoshBAN" panose="02000000000000000000" pitchFamily="2" charset="0"/>
              </a:rPr>
              <a:t>শাসিতদের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পরস্পর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মতবিনিময়</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হওয়া</a:t>
            </a:r>
            <a:r>
              <a:rPr lang="en-US" sz="2400" dirty="0">
                <a:solidFill>
                  <a:srgbClr val="7030A0"/>
                </a:solidFill>
                <a:latin typeface="NikoshBAN" panose="02000000000000000000" pitchFamily="2" charset="0"/>
                <a:cs typeface="NikoshBAN" panose="02000000000000000000" pitchFamily="2" charset="0"/>
              </a:rPr>
              <a:t>। </a:t>
            </a:r>
          </a:p>
          <a:p>
            <a:pPr marL="342900" indent="-342900">
              <a:lnSpc>
                <a:spcPct val="150000"/>
              </a:lnSpc>
              <a:buFont typeface="Wingdings" panose="05000000000000000000" pitchFamily="2" charset="2"/>
              <a:buChar char="ü"/>
            </a:pPr>
            <a:r>
              <a:rPr lang="en-US" sz="2400" dirty="0">
                <a:solidFill>
                  <a:srgbClr val="7030A0"/>
                </a:solidFill>
                <a:latin typeface="NikoshBAN" panose="02000000000000000000" pitchFamily="2" charset="0"/>
                <a:cs typeface="NikoshBAN" panose="02000000000000000000" pitchFamily="2" charset="0"/>
              </a:rPr>
              <a:t>এ </a:t>
            </a:r>
            <a:r>
              <a:rPr lang="en-US" sz="2400" dirty="0" err="1">
                <a:solidFill>
                  <a:srgbClr val="7030A0"/>
                </a:solidFill>
                <a:latin typeface="NikoshBAN" panose="02000000000000000000" pitchFamily="2" charset="0"/>
                <a:cs typeface="NikoshBAN" panose="02000000000000000000" pitchFamily="2" charset="0"/>
              </a:rPr>
              <a:t>পর্যায়</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কুরআনের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সমাধান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হচ্ছে</a:t>
            </a:r>
            <a:r>
              <a:rPr lang="en-US" sz="2400" dirty="0">
                <a:solidFill>
                  <a:srgbClr val="7030A0"/>
                </a:solidFill>
                <a:latin typeface="NikoshBAN" panose="02000000000000000000" pitchFamily="2" charset="0"/>
                <a:cs typeface="NikoshBAN" panose="02000000000000000000" pitchFamily="2" charset="0"/>
              </a:rPr>
              <a:t>, </a:t>
            </a:r>
          </a:p>
          <a:p>
            <a:pPr algn="ctr">
              <a:lnSpc>
                <a:spcPct val="150000"/>
              </a:lnSpc>
            </a:pPr>
            <a:r>
              <a:rPr lang="ar-SA" sz="2800" dirty="0">
                <a:solidFill>
                  <a:srgbClr val="7030A0"/>
                </a:solidFill>
                <a:latin typeface="Traditional Arabic" panose="02020603050405020304" pitchFamily="18" charset="-78"/>
                <a:cs typeface="Traditional Arabic" panose="02020603050405020304" pitchFamily="18" charset="-78"/>
              </a:rPr>
              <a:t>وَ اَمۡرُهُمۡ شُوۡرٰی بَیۡنَهُمۡ</a:t>
            </a:r>
            <a:r>
              <a:rPr lang="en-US" sz="2400" dirty="0">
                <a:solidFill>
                  <a:srgbClr val="7030A0"/>
                </a:solidFill>
                <a:latin typeface="NikoshBAN" panose="02000000000000000000" pitchFamily="2" charset="0"/>
                <a:cs typeface="NikoshBAN" panose="02000000000000000000" pitchFamily="2" charset="0"/>
              </a:rPr>
              <a:t> </a:t>
            </a:r>
          </a:p>
          <a:p>
            <a:pPr algn="ctr">
              <a:lnSpc>
                <a:spcPct val="150000"/>
              </a:lnSpc>
            </a:pPr>
            <a:r>
              <a:rPr lang="en-US" sz="2400" dirty="0">
                <a:solidFill>
                  <a:srgbClr val="7030A0"/>
                </a:solidFill>
                <a:latin typeface="NikoshBAN" panose="02000000000000000000" pitchFamily="2" charset="0"/>
                <a:cs typeface="NikoshBAN" panose="02000000000000000000" pitchFamily="2" charset="0"/>
              </a:rPr>
              <a:t>“</a:t>
            </a:r>
            <a:r>
              <a:rPr lang="en-US" sz="2400" dirty="0" err="1">
                <a:solidFill>
                  <a:srgbClr val="7030A0"/>
                </a:solidFill>
                <a:latin typeface="NikoshBAN" panose="02000000000000000000" pitchFamily="2" charset="0"/>
                <a:cs typeface="NikoshBAN" panose="02000000000000000000" pitchFamily="2" charset="0"/>
              </a:rPr>
              <a:t>তারা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পারস্পরিক</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পরামর্শের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ভিত্তিতে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নিজেদের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গুরুত্বপূর্ণ</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কাজসমূহ</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সম্পাদন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করে</a:t>
            </a:r>
            <a:r>
              <a:rPr lang="en-US" sz="2400" dirty="0">
                <a:solidFill>
                  <a:srgbClr val="7030A0"/>
                </a:solidFill>
                <a:latin typeface="NikoshBAN" panose="02000000000000000000" pitchFamily="2" charset="0"/>
                <a:cs typeface="NikoshBAN" panose="02000000000000000000" pitchFamily="2" charset="0"/>
              </a:rPr>
              <a:t>।" </a:t>
            </a:r>
          </a:p>
          <a:p>
            <a:pPr algn="ctr">
              <a:lnSpc>
                <a:spcPct val="150000"/>
              </a:lnSpc>
            </a:pPr>
            <a:r>
              <a:rPr lang="en-US" sz="2400" dirty="0">
                <a:solidFill>
                  <a:srgbClr val="FF0000"/>
                </a:solidFill>
                <a:latin typeface="NikoshBAN" panose="02000000000000000000" pitchFamily="2" charset="0"/>
                <a:cs typeface="NikoshBAN" panose="02000000000000000000" pitchFamily="2" charset="0"/>
              </a:rPr>
              <a:t>(</a:t>
            </a:r>
            <a:r>
              <a:rPr lang="en-US" sz="2400" dirty="0" err="1">
                <a:solidFill>
                  <a:srgbClr val="FF0000"/>
                </a:solidFill>
                <a:latin typeface="NikoshBAN" panose="02000000000000000000" pitchFamily="2" charset="0"/>
                <a:cs typeface="NikoshBAN" panose="02000000000000000000" pitchFamily="2" charset="0"/>
              </a:rPr>
              <a:t>সূরা</a:t>
            </a:r>
            <a:r>
              <a:rPr lang="en-US" sz="2400" dirty="0">
                <a:solidFill>
                  <a:srgbClr val="FF0000"/>
                </a:solidFill>
                <a:latin typeface="NikoshBAN" panose="02000000000000000000" pitchFamily="2" charset="0"/>
                <a:cs typeface="NikoshBAN" panose="02000000000000000000" pitchFamily="2" charset="0"/>
              </a:rPr>
              <a:t> </a:t>
            </a:r>
            <a:r>
              <a:rPr lang="en-US" sz="2400" dirty="0" err="1">
                <a:solidFill>
                  <a:srgbClr val="FF0000"/>
                </a:solidFill>
                <a:latin typeface="NikoshBAN" panose="02000000000000000000" pitchFamily="2" charset="0"/>
                <a:cs typeface="NikoshBAN" panose="02000000000000000000" pitchFamily="2" charset="0"/>
              </a:rPr>
              <a:t>শূরা</a:t>
            </a:r>
            <a:r>
              <a:rPr lang="en-US" sz="2400" dirty="0">
                <a:solidFill>
                  <a:srgbClr val="FF0000"/>
                </a:solidFill>
                <a:latin typeface="NikoshBAN" panose="02000000000000000000" pitchFamily="2" charset="0"/>
                <a:cs typeface="NikoshBAN" panose="02000000000000000000" pitchFamily="2" charset="0"/>
              </a:rPr>
              <a:t> : ৩৮) </a:t>
            </a:r>
          </a:p>
          <a:p>
            <a:pPr marL="342900" indent="-342900">
              <a:lnSpc>
                <a:spcPct val="150000"/>
              </a:lnSpc>
              <a:buFont typeface="Wingdings" panose="05000000000000000000" pitchFamily="2" charset="2"/>
              <a:buChar char="ü"/>
            </a:pPr>
            <a:r>
              <a:rPr lang="en-US" sz="2400" dirty="0" err="1">
                <a:latin typeface="NikoshBAN" panose="02000000000000000000" pitchFamily="2" charset="0"/>
                <a:cs typeface="NikoshBAN" panose="02000000000000000000" pitchFamily="2" charset="0"/>
              </a:rPr>
              <a:t>জাতীয়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দায়িত্ব</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কর্তব্য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নির্দেশ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আল্লাহ</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আরও</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বলেন</a:t>
            </a:r>
            <a:r>
              <a:rPr lang="en-US" sz="2400" dirty="0">
                <a:latin typeface="NikoshBAN" panose="02000000000000000000" pitchFamily="2" charset="0"/>
                <a:cs typeface="NikoshBAN" panose="02000000000000000000" pitchFamily="2" charset="0"/>
              </a:rPr>
              <a:t> :</a:t>
            </a:r>
          </a:p>
          <a:p>
            <a:pPr algn="ctr">
              <a:lnSpc>
                <a:spcPct val="150000"/>
              </a:lnSpc>
            </a:pPr>
            <a:r>
              <a:rPr lang="en-US" sz="2800" dirty="0" err="1">
                <a:latin typeface="Traditional Arabic" panose="02020603050405020304" pitchFamily="18" charset="-78"/>
                <a:cs typeface="Traditional Arabic" panose="02020603050405020304" pitchFamily="18" charset="-78"/>
              </a:rPr>
              <a:t>كنتُمْ</a:t>
            </a:r>
            <a:r>
              <a:rPr lang="en-US" sz="2800" dirty="0">
                <a:latin typeface="Traditional Arabic" panose="02020603050405020304" pitchFamily="18" charset="-78"/>
                <a:cs typeface="Traditional Arabic" panose="02020603050405020304" pitchFamily="18" charset="-78"/>
              </a:rPr>
              <a:t> </a:t>
            </a:r>
            <a:r>
              <a:rPr lang="en-US" sz="2800" dirty="0" err="1">
                <a:latin typeface="Traditional Arabic" panose="02020603050405020304" pitchFamily="18" charset="-78"/>
                <a:cs typeface="Traditional Arabic" panose="02020603050405020304" pitchFamily="18" charset="-78"/>
              </a:rPr>
              <a:t>خَيْرَ</a:t>
            </a:r>
            <a:r>
              <a:rPr lang="en-US" sz="2800" dirty="0">
                <a:latin typeface="Traditional Arabic" panose="02020603050405020304" pitchFamily="18" charset="-78"/>
                <a:cs typeface="Traditional Arabic" panose="02020603050405020304" pitchFamily="18" charset="-78"/>
              </a:rPr>
              <a:t> </a:t>
            </a:r>
            <a:r>
              <a:rPr lang="en-US" sz="2800" dirty="0" err="1">
                <a:latin typeface="Traditional Arabic" panose="02020603050405020304" pitchFamily="18" charset="-78"/>
                <a:cs typeface="Traditional Arabic" panose="02020603050405020304" pitchFamily="18" charset="-78"/>
              </a:rPr>
              <a:t>أُمَّةٍ</a:t>
            </a:r>
            <a:r>
              <a:rPr lang="en-US" sz="2800" dirty="0">
                <a:latin typeface="Traditional Arabic" panose="02020603050405020304" pitchFamily="18" charset="-78"/>
                <a:cs typeface="Traditional Arabic" panose="02020603050405020304" pitchFamily="18" charset="-78"/>
              </a:rPr>
              <a:t> </a:t>
            </a:r>
            <a:r>
              <a:rPr lang="en-US" sz="2800" dirty="0" err="1">
                <a:latin typeface="Traditional Arabic" panose="02020603050405020304" pitchFamily="18" charset="-78"/>
                <a:cs typeface="Traditional Arabic" panose="02020603050405020304" pitchFamily="18" charset="-78"/>
              </a:rPr>
              <a:t>أَخْرِجَتْ</a:t>
            </a:r>
            <a:r>
              <a:rPr lang="en-US" sz="2800" dirty="0">
                <a:latin typeface="Traditional Arabic" panose="02020603050405020304" pitchFamily="18" charset="-78"/>
                <a:cs typeface="Traditional Arabic" panose="02020603050405020304" pitchFamily="18" charset="-78"/>
              </a:rPr>
              <a:t> </a:t>
            </a:r>
            <a:r>
              <a:rPr lang="en-US" sz="2800" dirty="0" err="1">
                <a:latin typeface="Traditional Arabic" panose="02020603050405020304" pitchFamily="18" charset="-78"/>
                <a:cs typeface="Traditional Arabic" panose="02020603050405020304" pitchFamily="18" charset="-78"/>
              </a:rPr>
              <a:t>لِلنَّاسِ</a:t>
            </a:r>
            <a:r>
              <a:rPr lang="en-US" sz="2800" dirty="0">
                <a:latin typeface="Traditional Arabic" panose="02020603050405020304" pitchFamily="18" charset="-78"/>
                <a:cs typeface="Traditional Arabic" panose="02020603050405020304" pitchFamily="18" charset="-78"/>
              </a:rPr>
              <a:t> </a:t>
            </a:r>
            <a:r>
              <a:rPr lang="en-US" sz="2800" dirty="0" err="1">
                <a:latin typeface="Traditional Arabic" panose="02020603050405020304" pitchFamily="18" charset="-78"/>
                <a:cs typeface="Traditional Arabic" panose="02020603050405020304" pitchFamily="18" charset="-78"/>
              </a:rPr>
              <a:t>تَأْمُرُونَ</a:t>
            </a:r>
            <a:r>
              <a:rPr lang="en-US" sz="2800" dirty="0">
                <a:latin typeface="Traditional Arabic" panose="02020603050405020304" pitchFamily="18" charset="-78"/>
                <a:cs typeface="Traditional Arabic" panose="02020603050405020304" pitchFamily="18" charset="-78"/>
              </a:rPr>
              <a:t> </a:t>
            </a:r>
            <a:r>
              <a:rPr lang="en-US" sz="2800" dirty="0" err="1">
                <a:latin typeface="Traditional Arabic" panose="02020603050405020304" pitchFamily="18" charset="-78"/>
                <a:cs typeface="Traditional Arabic" panose="02020603050405020304" pitchFamily="18" charset="-78"/>
              </a:rPr>
              <a:t>بِالْمَعْرُوفِ</a:t>
            </a:r>
            <a:r>
              <a:rPr lang="en-US" sz="2800" dirty="0">
                <a:latin typeface="Traditional Arabic" panose="02020603050405020304" pitchFamily="18" charset="-78"/>
                <a:cs typeface="Traditional Arabic" panose="02020603050405020304" pitchFamily="18" charset="-78"/>
              </a:rPr>
              <a:t> </a:t>
            </a:r>
            <a:r>
              <a:rPr lang="en-US" sz="2800" dirty="0" err="1">
                <a:latin typeface="Traditional Arabic" panose="02020603050405020304" pitchFamily="18" charset="-78"/>
                <a:cs typeface="Traditional Arabic" panose="02020603050405020304" pitchFamily="18" charset="-78"/>
              </a:rPr>
              <a:t>وَتَنْهَوْنَ</a:t>
            </a:r>
            <a:r>
              <a:rPr lang="en-US" sz="2800" dirty="0">
                <a:latin typeface="Traditional Arabic" panose="02020603050405020304" pitchFamily="18" charset="-78"/>
                <a:cs typeface="Traditional Arabic" panose="02020603050405020304" pitchFamily="18" charset="-78"/>
              </a:rPr>
              <a:t> </a:t>
            </a:r>
            <a:r>
              <a:rPr lang="en-US" sz="2800" dirty="0" err="1">
                <a:latin typeface="Traditional Arabic" panose="02020603050405020304" pitchFamily="18" charset="-78"/>
                <a:cs typeface="Traditional Arabic" panose="02020603050405020304" pitchFamily="18" charset="-78"/>
              </a:rPr>
              <a:t>عَنِ</a:t>
            </a:r>
            <a:r>
              <a:rPr lang="en-US" sz="2800" dirty="0">
                <a:latin typeface="Traditional Arabic" panose="02020603050405020304" pitchFamily="18" charset="-78"/>
                <a:cs typeface="Traditional Arabic" panose="02020603050405020304" pitchFamily="18" charset="-78"/>
              </a:rPr>
              <a:t> </a:t>
            </a:r>
            <a:r>
              <a:rPr lang="en-US" sz="2800" dirty="0" err="1">
                <a:latin typeface="Traditional Arabic" panose="02020603050405020304" pitchFamily="18" charset="-78"/>
                <a:cs typeface="Traditional Arabic" panose="02020603050405020304" pitchFamily="18" charset="-78"/>
              </a:rPr>
              <a:t>الْمُنْكَرِ</a:t>
            </a:r>
            <a:r>
              <a:rPr lang="en-US" sz="2400" dirty="0">
                <a:latin typeface="Traditional Arabic" panose="02020603050405020304" pitchFamily="18" charset="-78"/>
                <a:cs typeface="Traditional Arabic" panose="02020603050405020304" pitchFamily="18" charset="-78"/>
              </a:rPr>
              <a:t>  </a:t>
            </a:r>
          </a:p>
          <a:p>
            <a:pPr algn="ctr">
              <a:lnSpc>
                <a:spcPct val="150000"/>
              </a:lnSpc>
            </a:pPr>
            <a:r>
              <a:rPr lang="en-US" sz="2400" dirty="0" err="1">
                <a:latin typeface="NikoshBAN" panose="02000000000000000000" pitchFamily="2" charset="0"/>
                <a:cs typeface="NikoshBAN" panose="02000000000000000000" pitchFamily="2" charset="0"/>
              </a:rPr>
              <a:t>তোমরা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উত্তম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মানুষের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কল্যাণের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তোমাদের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সৃষ্টি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মানুষকে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সৎকাজের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আদেশ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দিবে</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অসৎকাজে</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নিষেধ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করবে</a:t>
            </a:r>
            <a:r>
              <a:rPr lang="en-US" sz="2400" dirty="0">
                <a:latin typeface="NikoshBAN" panose="02000000000000000000" pitchFamily="2" charset="0"/>
                <a:cs typeface="NikoshBAN" panose="02000000000000000000" pitchFamily="2" charset="0"/>
              </a:rPr>
              <a:t>।" </a:t>
            </a:r>
            <a:r>
              <a:rPr lang="en-US" sz="2400" dirty="0">
                <a:solidFill>
                  <a:srgbClr val="FF0000"/>
                </a:solidFill>
                <a:latin typeface="NikoshBAN" panose="02000000000000000000" pitchFamily="2" charset="0"/>
                <a:cs typeface="NikoshBAN" panose="02000000000000000000" pitchFamily="2" charset="0"/>
              </a:rPr>
              <a:t>(</a:t>
            </a:r>
            <a:r>
              <a:rPr lang="en-US" sz="2400" dirty="0" err="1">
                <a:solidFill>
                  <a:srgbClr val="FF0000"/>
                </a:solidFill>
                <a:latin typeface="NikoshBAN" panose="02000000000000000000" pitchFamily="2" charset="0"/>
                <a:cs typeface="NikoshBAN" panose="02000000000000000000" pitchFamily="2" charset="0"/>
              </a:rPr>
              <a:t>আলে-ইমরানঃ</a:t>
            </a:r>
            <a:r>
              <a:rPr lang="en-US" sz="2400" dirty="0">
                <a:solidFill>
                  <a:srgbClr val="FF0000"/>
                </a:solidFill>
                <a:latin typeface="NikoshBAN" panose="02000000000000000000" pitchFamily="2" charset="0"/>
                <a:cs typeface="NikoshBAN" panose="02000000000000000000" pitchFamily="2" charset="0"/>
              </a:rPr>
              <a:t> ১১০)</a:t>
            </a:r>
          </a:p>
        </p:txBody>
      </p:sp>
    </p:spTree>
    <p:extLst>
      <p:ext uri="{BB962C8B-B14F-4D97-AF65-F5344CB8AC3E}">
        <p14:creationId xmlns:p14="http://schemas.microsoft.com/office/powerpoint/2010/main" val="422765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150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6">
                                            <p:txEl>
                                              <p:pRg st="1" end="1"/>
                                            </p:txEl>
                                          </p:spTgt>
                                        </p:tgtEl>
                                      </p:cBhvr>
                                    </p:animEffect>
                                  </p:childTnLst>
                                </p:cTn>
                              </p:par>
                              <p:par>
                                <p:cTn id="24" presetID="53" presetClass="entr" presetSubtype="16" fill="hold" nodeType="withEffect">
                                  <p:stCondLst>
                                    <p:cond delay="150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6">
                                            <p:txEl>
                                              <p:pRg st="2" end="2"/>
                                            </p:txEl>
                                          </p:spTgt>
                                        </p:tgtEl>
                                      </p:cBhvr>
                                    </p:animEffect>
                                  </p:childTnLst>
                                </p:cTn>
                              </p:par>
                              <p:par>
                                <p:cTn id="29" presetID="53" presetClass="entr" presetSubtype="16" fill="hold" nodeType="withEffect">
                                  <p:stCondLst>
                                    <p:cond delay="150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6">
                                            <p:txEl>
                                              <p:pRg st="3" end="3"/>
                                            </p:txEl>
                                          </p:spTgt>
                                        </p:tgtEl>
                                      </p:cBhvr>
                                    </p:animEffect>
                                  </p:childTnLst>
                                </p:cTn>
                              </p:par>
                              <p:par>
                                <p:cTn id="34" presetID="53" presetClass="entr" presetSubtype="16" fill="hold" nodeType="withEffect">
                                  <p:stCondLst>
                                    <p:cond delay="150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p:cTn id="36" dur="2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8" dur="20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circle(in)">
                                      <p:cBhvr>
                                        <p:cTn id="43" dur="2000"/>
                                        <p:tgtEl>
                                          <p:spTgt spid="6">
                                            <p:txEl>
                                              <p:pRg st="5" end="5"/>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circle(in)">
                                      <p:cBhvr>
                                        <p:cTn id="46" dur="2000"/>
                                        <p:tgtEl>
                                          <p:spTgt spid="6">
                                            <p:txEl>
                                              <p:pRg st="6" end="6"/>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circle(in)">
                                      <p:cBhvr>
                                        <p:cTn id="49"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Star: 12 Points 2">
            <a:extLst>
              <a:ext uri="{FF2B5EF4-FFF2-40B4-BE49-F238E27FC236}">
                <a16:creationId xmlns:a16="http://schemas.microsoft.com/office/drawing/2014/main" id="{C4265BD1-1F57-3C02-CF68-23603048CE43}"/>
              </a:ext>
            </a:extLst>
          </p:cNvPr>
          <p:cNvSpPr/>
          <p:nvPr/>
        </p:nvSpPr>
        <p:spPr>
          <a:xfrm>
            <a:off x="-152400" y="0"/>
            <a:ext cx="990600" cy="863501"/>
          </a:xfrm>
          <a:prstGeom prst="star12">
            <a:avLst/>
          </a:prstGeom>
          <a:solidFill>
            <a:schemeClr val="accent1">
              <a:lumMod val="20000"/>
              <a:lumOff val="80000"/>
            </a:schemeClr>
          </a:solidFill>
          <a:ln w="19050">
            <a:solidFill>
              <a:srgbClr val="FF0000"/>
            </a:solidFill>
          </a:ln>
        </p:spPr>
        <p:txBody>
          <a:bodyPr wrap="square">
            <a:spAutoFit/>
          </a:bodyPr>
          <a:lstStyle/>
          <a:p>
            <a:pPr algn="ctr"/>
            <a:r>
              <a:rPr lang="en-US" sz="2400" dirty="0">
                <a:solidFill>
                  <a:srgbClr val="FF0000"/>
                </a:solidFill>
                <a:latin typeface="+mj-lt"/>
                <a:cs typeface="NikoshBAN" panose="02000000000000000000" pitchFamily="2" charset="0"/>
              </a:rPr>
              <a:t>13</a:t>
            </a:r>
          </a:p>
        </p:txBody>
      </p:sp>
      <p:sp>
        <p:nvSpPr>
          <p:cNvPr id="8" name="TextBox 7">
            <a:extLst>
              <a:ext uri="{FF2B5EF4-FFF2-40B4-BE49-F238E27FC236}">
                <a16:creationId xmlns:a16="http://schemas.microsoft.com/office/drawing/2014/main" id="{B4517865-1A45-FD90-ED45-A11C9F4E7CAD}"/>
              </a:ext>
            </a:extLst>
          </p:cNvPr>
          <p:cNvSpPr txBox="1"/>
          <p:nvPr/>
        </p:nvSpPr>
        <p:spPr>
          <a:xfrm>
            <a:off x="1143000" y="1143000"/>
            <a:ext cx="10439400" cy="2970044"/>
          </a:xfrm>
          <a:prstGeom prst="rect">
            <a:avLst/>
          </a:prstGeom>
          <a:solidFill>
            <a:schemeClr val="accent2">
              <a:lumMod val="20000"/>
              <a:lumOff val="80000"/>
            </a:schemeClr>
          </a:solidFill>
          <a:ln w="38100">
            <a:solidFill>
              <a:srgbClr val="7030A0"/>
            </a:solidFill>
          </a:ln>
        </p:spPr>
        <p:txBody>
          <a:bodyPr wrap="square" rtlCol="0">
            <a:spAutoFit/>
          </a:bodyPr>
          <a:lstStyle/>
          <a:p>
            <a:pPr algn="ctr"/>
            <a:r>
              <a:rPr lang="en-US" sz="3200" b="1" u="sng" dirty="0">
                <a:solidFill>
                  <a:srgbClr val="C00000"/>
                </a:solidFill>
                <a:latin typeface="NikoshBAN" panose="02000000000000000000" pitchFamily="2" charset="0"/>
                <a:cs typeface="NikoshBAN" panose="02000000000000000000" pitchFamily="2" charset="0"/>
              </a:rPr>
              <a:t>6</a:t>
            </a:r>
            <a:r>
              <a:rPr lang="as-IN" sz="3200" b="1" u="sng" dirty="0" smtClean="0">
                <a:solidFill>
                  <a:srgbClr val="C00000"/>
                </a:solidFill>
                <a:latin typeface="NikoshBAN" panose="02000000000000000000" pitchFamily="2" charset="0"/>
                <a:cs typeface="NikoshBAN" panose="02000000000000000000" pitchFamily="2" charset="0"/>
              </a:rPr>
              <a:t>.</a:t>
            </a:r>
            <a:r>
              <a:rPr lang="en-US" sz="3200" b="1" u="sng" dirty="0" smtClean="0">
                <a:solidFill>
                  <a:srgbClr val="C00000"/>
                </a:solidFill>
                <a:latin typeface="NikoshBAN" panose="02000000000000000000" pitchFamily="2" charset="0"/>
                <a:cs typeface="NikoshBAN" panose="02000000000000000000" pitchFamily="2" charset="0"/>
              </a:rPr>
              <a:t> </a:t>
            </a:r>
            <a:r>
              <a:rPr lang="en-US" sz="3200" b="1" u="sng" dirty="0" err="1">
                <a:solidFill>
                  <a:srgbClr val="C00000"/>
                </a:solidFill>
                <a:latin typeface="NikoshBAN" panose="02000000000000000000" pitchFamily="2" charset="0"/>
                <a:cs typeface="NikoshBAN" panose="02000000000000000000" pitchFamily="2" charset="0"/>
              </a:rPr>
              <a:t>অর্থনৈতিক</a:t>
            </a:r>
            <a:r>
              <a:rPr lang="en-US" sz="3200" b="1" u="sng" dirty="0">
                <a:solidFill>
                  <a:srgbClr val="C00000"/>
                </a:solidFill>
                <a:latin typeface="NikoshBAN" panose="02000000000000000000" pitchFamily="2" charset="0"/>
                <a:cs typeface="NikoshBAN" panose="02000000000000000000" pitchFamily="2" charset="0"/>
              </a:rPr>
              <a:t> </a:t>
            </a:r>
            <a:r>
              <a:rPr lang="en-US" sz="3200" b="1" u="sng" dirty="0" err="1">
                <a:solidFill>
                  <a:srgbClr val="C00000"/>
                </a:solidFill>
                <a:latin typeface="NikoshBAN" panose="02000000000000000000" pitchFamily="2" charset="0"/>
                <a:cs typeface="NikoshBAN" panose="02000000000000000000" pitchFamily="2" charset="0"/>
              </a:rPr>
              <a:t>জীবন</a:t>
            </a:r>
            <a:endParaRPr lang="en-US" sz="3200" b="1" u="sng" dirty="0">
              <a:solidFill>
                <a:srgbClr val="C00000"/>
              </a:solidFill>
              <a:latin typeface="NikoshBAN" panose="02000000000000000000" pitchFamily="2" charset="0"/>
              <a:cs typeface="NikoshBAN" panose="02000000000000000000" pitchFamily="2" charset="0"/>
            </a:endParaRPr>
          </a:p>
          <a:p>
            <a:pPr algn="just">
              <a:lnSpc>
                <a:spcPct val="150000"/>
              </a:lnSpc>
            </a:pPr>
            <a:r>
              <a:rPr lang="as-IN" sz="2600" dirty="0">
                <a:solidFill>
                  <a:schemeClr val="accent5">
                    <a:lumMod val="50000"/>
                  </a:schemeClr>
                </a:solidFill>
                <a:latin typeface="NikoshBAN" panose="02000000000000000000" pitchFamily="2" charset="0"/>
                <a:cs typeface="NikoshBAN" panose="02000000000000000000" pitchFamily="2" charset="0"/>
              </a:rPr>
              <a:t>অর্থনৈতিক কর্মকান্ডে নিয়োজিত হওয়ার নির্দেশ দিয়ে আল্লাহ বলেন</a:t>
            </a:r>
            <a:r>
              <a:rPr lang="en-US" sz="2600" dirty="0">
                <a:solidFill>
                  <a:schemeClr val="accent5">
                    <a:lumMod val="50000"/>
                  </a:schemeClr>
                </a:solidFill>
                <a:latin typeface="NikoshBAN" panose="02000000000000000000" pitchFamily="2" charset="0"/>
                <a:cs typeface="NikoshBAN" panose="02000000000000000000" pitchFamily="2" charset="0"/>
              </a:rPr>
              <a:t> </a:t>
            </a:r>
            <a:r>
              <a:rPr lang="en-US" sz="2600" dirty="0" smtClean="0">
                <a:solidFill>
                  <a:schemeClr val="accent5">
                    <a:lumMod val="50000"/>
                  </a:schemeClr>
                </a:solidFill>
                <a:latin typeface="NikoshBAN" panose="02000000000000000000" pitchFamily="2" charset="0"/>
                <a:cs typeface="NikoshBAN" panose="02000000000000000000" pitchFamily="2" charset="0"/>
              </a:rPr>
              <a:t>:</a:t>
            </a:r>
            <a:endParaRPr lang="en-US" sz="2400" dirty="0">
              <a:solidFill>
                <a:schemeClr val="accent5">
                  <a:lumMod val="50000"/>
                </a:schemeClr>
              </a:solidFill>
              <a:latin typeface="NikoshBAN" panose="02000000000000000000" pitchFamily="2" charset="0"/>
              <a:cs typeface="NikoshBAN" panose="02000000000000000000" pitchFamily="2" charset="0"/>
            </a:endParaRPr>
          </a:p>
          <a:p>
            <a:pPr algn="ctr"/>
            <a:r>
              <a:rPr lang="ar-SA" sz="3200" dirty="0" smtClean="0">
                <a:solidFill>
                  <a:schemeClr val="accent5">
                    <a:lumMod val="75000"/>
                  </a:schemeClr>
                </a:solidFill>
                <a:latin typeface="Traditional Arabic" panose="02020603050405020304" pitchFamily="18" charset="-78"/>
                <a:cs typeface="Traditional Arabic" panose="02020603050405020304" pitchFamily="18" charset="-78"/>
              </a:rPr>
              <a:t>فَاِذَا قُضِیَتِ الصَّلٰوۃُ فَانۡتَشِرُوۡا فِی الۡاَرۡضِ وَابۡتَغُوۡا مِنۡ فَضۡلِ اللّٰهِ</a:t>
            </a:r>
            <a:r>
              <a:rPr lang="ar-SA" sz="3200" dirty="0">
                <a:solidFill>
                  <a:schemeClr val="accent5">
                    <a:lumMod val="75000"/>
                  </a:schemeClr>
                </a:solidFill>
              </a:rPr>
              <a:t> </a:t>
            </a:r>
            <a:r>
              <a:rPr lang="ar-SA" sz="2800" dirty="0" smtClean="0">
                <a:solidFill>
                  <a:schemeClr val="accent5">
                    <a:lumMod val="75000"/>
                  </a:schemeClr>
                </a:solidFill>
                <a:latin typeface="Traditional Arabic" panose="02020603050405020304" pitchFamily="18" charset="-78"/>
                <a:cs typeface="Traditional Arabic" panose="02020603050405020304" pitchFamily="18" charset="-78"/>
              </a:rPr>
              <a:t>وَاذْكُرُوا اللّٰهَ كَثِیْرًا لَّعَلَّكُمْ تُفْلِحُوْنَ</a:t>
            </a:r>
            <a:endParaRPr lang="ar-SA" sz="2800" dirty="0">
              <a:solidFill>
                <a:schemeClr val="accent5">
                  <a:lumMod val="75000"/>
                </a:schemeClr>
              </a:solidFill>
              <a:latin typeface="Traditional Arabic" panose="02020603050405020304" pitchFamily="18" charset="-78"/>
              <a:cs typeface="Traditional Arabic" panose="02020603050405020304" pitchFamily="18" charset="-78"/>
            </a:endParaRPr>
          </a:p>
          <a:p>
            <a:pPr algn="ctr">
              <a:lnSpc>
                <a:spcPct val="150000"/>
              </a:lnSpc>
            </a:pPr>
            <a:r>
              <a:rPr lang="en-US" sz="2800" dirty="0" smtClean="0">
                <a:solidFill>
                  <a:schemeClr val="accent5">
                    <a:lumMod val="50000"/>
                  </a:schemeClr>
                </a:solidFill>
                <a:latin typeface="NikoshBAN" panose="02000000000000000000" pitchFamily="2" charset="0"/>
                <a:cs typeface="NikoshBAN" panose="02000000000000000000" pitchFamily="2" charset="0"/>
              </a:rPr>
              <a:t>“</a:t>
            </a:r>
            <a:r>
              <a:rPr lang="en-US" sz="2800" dirty="0" err="1" smtClean="0">
                <a:solidFill>
                  <a:schemeClr val="accent5">
                    <a:lumMod val="50000"/>
                  </a:schemeClr>
                </a:solidFill>
                <a:latin typeface="NikoshBAN" panose="02000000000000000000" pitchFamily="2" charset="0"/>
                <a:cs typeface="NikoshBAN" panose="02000000000000000000" pitchFamily="2" charset="0"/>
              </a:rPr>
              <a:t>অতঃপর</a:t>
            </a:r>
            <a:r>
              <a:rPr lang="en-US" sz="2800" dirty="0" smtClean="0">
                <a:solidFill>
                  <a:schemeClr val="accent5">
                    <a:lumMod val="50000"/>
                  </a:schemeClr>
                </a:solidFill>
                <a:latin typeface="NikoshBAN" panose="02000000000000000000" pitchFamily="2" charset="0"/>
                <a:cs typeface="NikoshBAN" panose="02000000000000000000" pitchFamily="2" charset="0"/>
              </a:rPr>
              <a:t> </a:t>
            </a:r>
            <a:r>
              <a:rPr lang="as-IN" sz="2800" dirty="0" smtClean="0">
                <a:solidFill>
                  <a:schemeClr val="accent5">
                    <a:lumMod val="50000"/>
                  </a:schemeClr>
                </a:solidFill>
                <a:latin typeface="NikoshBAN" panose="02000000000000000000" pitchFamily="2" charset="0"/>
                <a:cs typeface="NikoshBAN" panose="02000000000000000000" pitchFamily="2" charset="0"/>
              </a:rPr>
              <a:t>সালাত </a:t>
            </a:r>
            <a:r>
              <a:rPr lang="as-IN" sz="2800" dirty="0">
                <a:solidFill>
                  <a:schemeClr val="accent5">
                    <a:lumMod val="50000"/>
                  </a:schemeClr>
                </a:solidFill>
                <a:latin typeface="NikoshBAN" panose="02000000000000000000" pitchFamily="2" charset="0"/>
                <a:cs typeface="NikoshBAN" panose="02000000000000000000" pitchFamily="2" charset="0"/>
              </a:rPr>
              <a:t>সমা</a:t>
            </a:r>
            <a:r>
              <a:rPr lang="en-US" sz="2800" dirty="0" err="1">
                <a:solidFill>
                  <a:schemeClr val="accent5">
                    <a:lumMod val="50000"/>
                  </a:schemeClr>
                </a:solidFill>
                <a:latin typeface="NikoshBAN" panose="02000000000000000000" pitchFamily="2" charset="0"/>
                <a:cs typeface="NikoshBAN" panose="02000000000000000000" pitchFamily="2" charset="0"/>
              </a:rPr>
              <a:t>প্ত</a:t>
            </a:r>
            <a:r>
              <a:rPr lang="as-IN" sz="2800" dirty="0">
                <a:solidFill>
                  <a:schemeClr val="accent5">
                    <a:lumMod val="50000"/>
                  </a:schemeClr>
                </a:solidFill>
                <a:latin typeface="NikoshBAN" panose="02000000000000000000" pitchFamily="2" charset="0"/>
                <a:cs typeface="NikoshBAN" panose="02000000000000000000" pitchFamily="2" charset="0"/>
              </a:rPr>
              <a:t> হলে</a:t>
            </a:r>
            <a:r>
              <a:rPr lang="as-IN" sz="2800" dirty="0" smtClean="0">
                <a:solidFill>
                  <a:schemeClr val="accent5">
                    <a:lumMod val="50000"/>
                  </a:schemeClr>
                </a:solidFill>
                <a:latin typeface="NikoshBAN" panose="02000000000000000000" pitchFamily="2" charset="0"/>
                <a:cs typeface="NikoshBAN" panose="02000000000000000000" pitchFamily="2" charset="0"/>
              </a:rPr>
              <a:t>,</a:t>
            </a:r>
            <a:r>
              <a:rPr lang="bn-IN" sz="2800" dirty="0" smtClean="0">
                <a:solidFill>
                  <a:schemeClr val="accent5">
                    <a:lumMod val="50000"/>
                  </a:schemeClr>
                </a:solidFill>
                <a:latin typeface="NikoshBAN" panose="02000000000000000000" pitchFamily="2" charset="0"/>
                <a:cs typeface="NikoshBAN" panose="02000000000000000000" pitchFamily="2" charset="0"/>
              </a:rPr>
              <a:t> তোমরা</a:t>
            </a:r>
            <a:r>
              <a:rPr lang="as-IN" sz="2800" dirty="0" smtClean="0">
                <a:solidFill>
                  <a:schemeClr val="accent5">
                    <a:lumMod val="50000"/>
                  </a:schemeClr>
                </a:solidFill>
                <a:latin typeface="NikoshBAN" panose="02000000000000000000" pitchFamily="2" charset="0"/>
                <a:cs typeface="NikoshBAN" panose="02000000000000000000" pitchFamily="2" charset="0"/>
              </a:rPr>
              <a:t> </a:t>
            </a:r>
            <a:r>
              <a:rPr lang="as-IN" sz="2800" dirty="0">
                <a:solidFill>
                  <a:schemeClr val="accent5">
                    <a:lumMod val="50000"/>
                  </a:schemeClr>
                </a:solidFill>
                <a:latin typeface="NikoshBAN" panose="02000000000000000000" pitchFamily="2" charset="0"/>
                <a:cs typeface="NikoshBAN" panose="02000000000000000000" pitchFamily="2" charset="0"/>
              </a:rPr>
              <a:t>পৃথিবীতে ছড়িয়ে পড় এবং আল্লাহর অনুগ্রহ </a:t>
            </a:r>
            <a:r>
              <a:rPr lang="bn-IN" sz="2800" dirty="0" smtClean="0">
                <a:solidFill>
                  <a:schemeClr val="accent5">
                    <a:lumMod val="50000"/>
                  </a:schemeClr>
                </a:solidFill>
                <a:latin typeface="NikoshBAN" panose="02000000000000000000" pitchFamily="2" charset="0"/>
                <a:cs typeface="NikoshBAN" panose="02000000000000000000" pitchFamily="2" charset="0"/>
              </a:rPr>
              <a:t>তালাশ </a:t>
            </a:r>
            <a:r>
              <a:rPr lang="as-IN" sz="2800" dirty="0" smtClean="0">
                <a:solidFill>
                  <a:schemeClr val="accent5">
                    <a:lumMod val="50000"/>
                  </a:schemeClr>
                </a:solidFill>
                <a:latin typeface="NikoshBAN" panose="02000000000000000000" pitchFamily="2" charset="0"/>
                <a:cs typeface="NikoshBAN" panose="02000000000000000000" pitchFamily="2" charset="0"/>
              </a:rPr>
              <a:t>কর</a:t>
            </a:r>
            <a:r>
              <a:rPr lang="bn-IN" sz="2800" dirty="0" smtClean="0">
                <a:solidFill>
                  <a:schemeClr val="accent5">
                    <a:lumMod val="50000"/>
                  </a:schemeClr>
                </a:solidFill>
                <a:latin typeface="NikoshBAN" panose="02000000000000000000" pitchFamily="2" charset="0"/>
                <a:cs typeface="NikoshBAN" panose="02000000000000000000" pitchFamily="2" charset="0"/>
              </a:rPr>
              <a:t> ও আল্লাহকে অধিক স্মরণ কর যাতে তোমরা সফলকাম হও</a:t>
            </a:r>
            <a:r>
              <a:rPr lang="as-IN" sz="2800" dirty="0" smtClean="0">
                <a:solidFill>
                  <a:schemeClr val="accent5">
                    <a:lumMod val="50000"/>
                  </a:schemeClr>
                </a:solidFill>
                <a:latin typeface="NikoshBAN" panose="02000000000000000000" pitchFamily="2" charset="0"/>
                <a:cs typeface="NikoshBAN" panose="02000000000000000000" pitchFamily="2" charset="0"/>
              </a:rPr>
              <a:t>।</a:t>
            </a:r>
            <a:r>
              <a:rPr lang="bn-IN" sz="2800" dirty="0" smtClean="0">
                <a:solidFill>
                  <a:schemeClr val="accent5">
                    <a:lumMod val="50000"/>
                  </a:schemeClr>
                </a:solidFill>
                <a:latin typeface="NikoshBAN" panose="02000000000000000000" pitchFamily="2" charset="0"/>
                <a:cs typeface="NikoshBAN" panose="02000000000000000000" pitchFamily="2" charset="0"/>
              </a:rPr>
              <a:t>’’ </a:t>
            </a:r>
            <a:r>
              <a:rPr lang="as-IN" sz="2800" dirty="0" smtClean="0">
                <a:solidFill>
                  <a:schemeClr val="accent5">
                    <a:lumMod val="50000"/>
                  </a:schemeClr>
                </a:solidFill>
                <a:latin typeface="NikoshBAN" panose="02000000000000000000" pitchFamily="2" charset="0"/>
                <a:cs typeface="NikoshBAN" panose="02000000000000000000" pitchFamily="2" charset="0"/>
              </a:rPr>
              <a:t> </a:t>
            </a:r>
            <a:r>
              <a:rPr lang="as-IN" sz="2800" dirty="0">
                <a:solidFill>
                  <a:srgbClr val="FF0000"/>
                </a:solidFill>
                <a:latin typeface="NikoshBAN" panose="02000000000000000000" pitchFamily="2" charset="0"/>
                <a:cs typeface="NikoshBAN" panose="02000000000000000000" pitchFamily="2" charset="0"/>
              </a:rPr>
              <a:t>(</a:t>
            </a:r>
            <a:r>
              <a:rPr lang="en-US" sz="2800" dirty="0" err="1">
                <a:solidFill>
                  <a:srgbClr val="FF0000"/>
                </a:solidFill>
                <a:latin typeface="NikoshBAN" panose="02000000000000000000" pitchFamily="2" charset="0"/>
                <a:cs typeface="NikoshBAN" panose="02000000000000000000" pitchFamily="2" charset="0"/>
              </a:rPr>
              <a:t>সুরা</a:t>
            </a:r>
            <a:r>
              <a:rPr lang="en-US" sz="2800" dirty="0">
                <a:solidFill>
                  <a:srgbClr val="FF0000"/>
                </a:solidFill>
                <a:latin typeface="NikoshBAN" panose="02000000000000000000" pitchFamily="2" charset="0"/>
                <a:cs typeface="NikoshBAN" panose="02000000000000000000" pitchFamily="2" charset="0"/>
              </a:rPr>
              <a:t> </a:t>
            </a:r>
            <a:r>
              <a:rPr lang="as-IN" sz="2800" dirty="0">
                <a:solidFill>
                  <a:srgbClr val="FF0000"/>
                </a:solidFill>
                <a:latin typeface="NikoshBAN" panose="02000000000000000000" pitchFamily="2" charset="0"/>
                <a:cs typeface="NikoshBAN" panose="02000000000000000000" pitchFamily="2" charset="0"/>
              </a:rPr>
              <a:t>জুমুআ</a:t>
            </a:r>
            <a:r>
              <a:rPr lang="en-US" sz="2800" dirty="0">
                <a:solidFill>
                  <a:srgbClr val="FF0000"/>
                </a:solidFill>
                <a:latin typeface="NikoshBAN" panose="02000000000000000000" pitchFamily="2" charset="0"/>
                <a:cs typeface="NikoshBAN" panose="02000000000000000000" pitchFamily="2" charset="0"/>
              </a:rPr>
              <a:t> :</a:t>
            </a:r>
            <a:r>
              <a:rPr lang="as-IN" sz="2800" dirty="0">
                <a:solidFill>
                  <a:srgbClr val="FF0000"/>
                </a:solidFill>
                <a:latin typeface="NikoshBAN" panose="02000000000000000000" pitchFamily="2" charset="0"/>
                <a:cs typeface="NikoshBAN" panose="02000000000000000000" pitchFamily="2" charset="0"/>
              </a:rPr>
              <a:t> ১০</a:t>
            </a:r>
            <a:r>
              <a:rPr lang="en-US" sz="2800" dirty="0" smtClean="0">
                <a:solidFill>
                  <a:srgbClr val="FF0000"/>
                </a:solidFill>
                <a:latin typeface="NikoshBAN" panose="02000000000000000000" pitchFamily="2" charset="0"/>
                <a:cs typeface="NikoshBAN" panose="02000000000000000000" pitchFamily="2" charset="0"/>
              </a:rPr>
              <a:t>)</a:t>
            </a:r>
            <a:endParaRPr lang="en-US" sz="2800" dirty="0">
              <a:solidFill>
                <a:srgbClr val="FF0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oin.wav"/>
          </p:stSnd>
        </p:sndAc>
      </p:transition>
    </mc:Choice>
    <mc:Fallback xmlns="">
      <p:transition spd="slow">
        <p:fade/>
        <p:sndAc>
          <p:stSnd>
            <p:snd r:embed="rId6"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143000" y="990600"/>
            <a:ext cx="10210800" cy="5262979"/>
          </a:xfrm>
          <a:prstGeom prst="rect">
            <a:avLst/>
          </a:prstGeom>
          <a:solidFill>
            <a:schemeClr val="accent2">
              <a:lumMod val="20000"/>
              <a:lumOff val="80000"/>
            </a:schemeClr>
          </a:solidFill>
          <a:ln>
            <a:solidFill>
              <a:schemeClr val="accent4">
                <a:lumMod val="50000"/>
              </a:schemeClr>
            </a:solidFill>
          </a:ln>
        </p:spPr>
        <p:txBody>
          <a:bodyPr wrap="square">
            <a:spAutoFit/>
          </a:bodyPr>
          <a:lstStyle/>
          <a:p>
            <a:pPr algn="just">
              <a:lnSpc>
                <a:spcPct val="150000"/>
              </a:lnSpc>
            </a:pPr>
            <a:r>
              <a:rPr lang="as-IN" sz="2800" dirty="0" smtClean="0">
                <a:ln>
                  <a:solidFill>
                    <a:srgbClr val="7030A0"/>
                  </a:solidFill>
                </a:ln>
                <a:solidFill>
                  <a:srgbClr val="002060"/>
                </a:solidFill>
                <a:latin typeface="NikoshBAN" panose="02000000000000000000" pitchFamily="2" charset="0"/>
                <a:cs typeface="NikoshBAN" panose="02000000000000000000" pitchFamily="2" charset="0"/>
              </a:rPr>
              <a:t>অন্ন, বস্ত্র,</a:t>
            </a:r>
            <a:r>
              <a:rPr lang="en-US" sz="2800" dirty="0" smtClean="0">
                <a:ln>
                  <a:solidFill>
                    <a:srgbClr val="7030A0"/>
                  </a:solidFill>
                </a:ln>
                <a:solidFill>
                  <a:srgbClr val="002060"/>
                </a:solidFill>
                <a:latin typeface="NikoshBAN" panose="02000000000000000000" pitchFamily="2" charset="0"/>
                <a:cs typeface="NikoshBAN" panose="02000000000000000000" pitchFamily="2" charset="0"/>
              </a:rPr>
              <a:t> </a:t>
            </a:r>
            <a:r>
              <a:rPr lang="as-IN" sz="2800" dirty="0" smtClean="0">
                <a:ln>
                  <a:solidFill>
                    <a:srgbClr val="7030A0"/>
                  </a:solidFill>
                </a:ln>
                <a:solidFill>
                  <a:srgbClr val="002060"/>
                </a:solidFill>
                <a:latin typeface="NikoshBAN" panose="02000000000000000000" pitchFamily="2" charset="0"/>
                <a:cs typeface="NikoshBAN" panose="02000000000000000000" pitchFamily="2" charset="0"/>
              </a:rPr>
              <a:t>বাসস্থান, শিক্ষা, চিকিৎসা, নিরাপত্তা প্রভৃতি মৌলিক চাহিদা পূরণ না</a:t>
            </a:r>
            <a:r>
              <a:rPr lang="en-US" sz="2800" dirty="0" smtClean="0">
                <a:ln>
                  <a:solidFill>
                    <a:srgbClr val="7030A0"/>
                  </a:solidFill>
                </a:ln>
                <a:solidFill>
                  <a:srgbClr val="002060"/>
                </a:solidFill>
                <a:latin typeface="NikoshBAN" panose="02000000000000000000" pitchFamily="2" charset="0"/>
                <a:cs typeface="NikoshBAN" panose="02000000000000000000" pitchFamily="2" charset="0"/>
              </a:rPr>
              <a:t>-</a:t>
            </a:r>
            <a:r>
              <a:rPr lang="as-IN" sz="2800" dirty="0" smtClean="0">
                <a:ln>
                  <a:solidFill>
                    <a:srgbClr val="7030A0"/>
                  </a:solidFill>
                </a:ln>
                <a:solidFill>
                  <a:srgbClr val="002060"/>
                </a:solidFill>
                <a:latin typeface="NikoshBAN" panose="02000000000000000000" pitchFamily="2" charset="0"/>
                <a:cs typeface="NikoshBAN" panose="02000000000000000000" pitchFamily="2" charset="0"/>
              </a:rPr>
              <a:t>হওয়া বিরাট এক অর্থনৈতিক সমস্যা। এ সমস্যার উদ্ভব ঘটে সমাজের একশ্রেণীর মানুষের সম্পদের পাহাড় গড়ে তোলা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as-IN" sz="2800" dirty="0" smtClean="0">
                <a:ln>
                  <a:solidFill>
                    <a:srgbClr val="7030A0"/>
                  </a:solidFill>
                </a:ln>
                <a:solidFill>
                  <a:srgbClr val="002060"/>
                </a:solidFill>
                <a:latin typeface="NikoshBAN" panose="02000000000000000000" pitchFamily="2" charset="0"/>
                <a:cs typeface="NikoshBAN" panose="02000000000000000000" pitchFamily="2" charset="0"/>
              </a:rPr>
              <a:t> অন্যান্য নাগরিককে বঞ্চিত করার </a:t>
            </a:r>
            <a:r>
              <a:rPr lang="en-US" sz="2800" dirty="0" err="1" smtClean="0">
                <a:ln>
                  <a:solidFill>
                    <a:srgbClr val="7030A0"/>
                  </a:solidFill>
                </a:ln>
                <a:solidFill>
                  <a:srgbClr val="002060"/>
                </a:solidFill>
                <a:latin typeface="NikoshBAN" panose="02000000000000000000" pitchFamily="2" charset="0"/>
                <a:cs typeface="NikoshBAN" panose="02000000000000000000" pitchFamily="2" charset="0"/>
              </a:rPr>
              <a:t>মাধ্যমে</a:t>
            </a:r>
            <a:r>
              <a:rPr lang="as-IN" sz="2800" dirty="0" smtClean="0">
                <a:ln>
                  <a:solidFill>
                    <a:srgbClr val="7030A0"/>
                  </a:solidFill>
                </a:ln>
                <a:solidFill>
                  <a:srgbClr val="002060"/>
                </a:solidFill>
                <a:latin typeface="NikoshBAN" panose="02000000000000000000" pitchFamily="2" charset="0"/>
                <a:cs typeface="NikoshBAN" panose="02000000000000000000" pitchFamily="2" charset="0"/>
              </a:rPr>
              <a:t>। এ সমস্যা সমাধানের জন্য কুরআন যাকাত ও অন্যান্য স্বতঃস্ফূর্ত দান-সাদকার নির্দেশ দিয়েছে। কারণ হিসেবে উল্লেখ করা হয়েছে-</a:t>
            </a:r>
            <a:endParaRPr lang="en-US" sz="2800" dirty="0" smtClean="0">
              <a:ln>
                <a:solidFill>
                  <a:srgbClr val="7030A0"/>
                </a:solidFill>
              </a:ln>
              <a:solidFill>
                <a:srgbClr val="002060"/>
              </a:solidFill>
              <a:latin typeface="NikoshBAN" panose="02000000000000000000" pitchFamily="2" charset="0"/>
              <a:cs typeface="NikoshBAN" panose="02000000000000000000" pitchFamily="2" charset="0"/>
            </a:endParaRPr>
          </a:p>
          <a:p>
            <a:pPr algn="ctr">
              <a:lnSpc>
                <a:spcPct val="150000"/>
              </a:lnSpc>
            </a:pPr>
            <a:r>
              <a:rPr lang="en-US" sz="2800" dirty="0" smtClean="0">
                <a:ln>
                  <a:solidFill>
                    <a:srgbClr val="7030A0"/>
                  </a:solidFill>
                </a:ln>
                <a:solidFill>
                  <a:srgbClr val="002060"/>
                </a:solidFill>
                <a:latin typeface="NikoshBAN" panose="02000000000000000000" pitchFamily="2" charset="0"/>
                <a:cs typeface="NikoshBAN" panose="02000000000000000000" pitchFamily="2" charset="0"/>
              </a:rPr>
              <a:t>                    </a:t>
            </a:r>
            <a:r>
              <a:rPr lang="ar-SA" sz="2800" dirty="0" smtClean="0">
                <a:ln>
                  <a:solidFill>
                    <a:srgbClr val="7030A0"/>
                  </a:solidFill>
                </a:ln>
                <a:solidFill>
                  <a:srgbClr val="002060"/>
                </a:solidFill>
                <a:latin typeface="NikoshBAN" panose="02000000000000000000" pitchFamily="2" charset="0"/>
                <a:cs typeface="Traditional Arabic" panose="02020603050405020304" pitchFamily="18" charset="-78"/>
              </a:rPr>
              <a:t>کَیۡ لَا یَکُوۡنَ دُوۡلَۃًۢ بَیۡنَ الۡاَغۡنِیَآءِ مِنۡکُمۡ </a:t>
            </a:r>
            <a:r>
              <a:rPr lang="en-US" sz="2800" dirty="0" smtClean="0">
                <a:ln>
                  <a:solidFill>
                    <a:srgbClr val="7030A0"/>
                  </a:solidFill>
                </a:ln>
                <a:solidFill>
                  <a:srgbClr val="002060"/>
                </a:solidFill>
                <a:latin typeface="NikoshBAN" panose="02000000000000000000" pitchFamily="2" charset="0"/>
                <a:cs typeface="NikoshBAN" panose="02000000000000000000" pitchFamily="2" charset="0"/>
              </a:rPr>
              <a:t>    </a:t>
            </a:r>
          </a:p>
          <a:p>
            <a:pPr algn="ctr">
              <a:lnSpc>
                <a:spcPct val="150000"/>
              </a:lnSpc>
            </a:pPr>
            <a:r>
              <a:rPr lang="as-IN" sz="2800" dirty="0" smtClean="0">
                <a:ln>
                  <a:solidFill>
                    <a:srgbClr val="7030A0"/>
                  </a:solidFill>
                </a:ln>
                <a:solidFill>
                  <a:srgbClr val="002060"/>
                </a:solidFill>
                <a:latin typeface="NikoshBAN" panose="02000000000000000000" pitchFamily="2" charset="0"/>
                <a:cs typeface="NikoshBAN" panose="02000000000000000000" pitchFamily="2" charset="0"/>
              </a:rPr>
              <a:t>সম্পদ কেবল যেন তোমাদের বিত্তশালীদের মধ্যেই আবর্তিত না হয়।" </a:t>
            </a:r>
            <a:r>
              <a:rPr lang="as-IN" sz="2800" dirty="0" smtClean="0">
                <a:ln>
                  <a:solidFill>
                    <a:srgbClr val="7030A0"/>
                  </a:solidFill>
                </a:ln>
                <a:solidFill>
                  <a:srgbClr val="FF0000"/>
                </a:solidFill>
                <a:latin typeface="NikoshBAN" panose="02000000000000000000" pitchFamily="2" charset="0"/>
                <a:cs typeface="NikoshBAN" panose="02000000000000000000" pitchFamily="2" charset="0"/>
              </a:rPr>
              <a:t>(সূরা আল হাশর</a:t>
            </a:r>
            <a:r>
              <a:rPr lang="en-US" sz="2800" dirty="0" smtClean="0">
                <a:ln>
                  <a:solidFill>
                    <a:srgbClr val="7030A0"/>
                  </a:solidFill>
                </a:ln>
                <a:solidFill>
                  <a:srgbClr val="FF0000"/>
                </a:solidFill>
                <a:latin typeface="NikoshBAN" panose="02000000000000000000" pitchFamily="2" charset="0"/>
                <a:cs typeface="NikoshBAN" panose="02000000000000000000" pitchFamily="2" charset="0"/>
              </a:rPr>
              <a:t> :</a:t>
            </a:r>
            <a:r>
              <a:rPr lang="as-IN" sz="2800" dirty="0" smtClean="0">
                <a:ln>
                  <a:solidFill>
                    <a:srgbClr val="7030A0"/>
                  </a:solidFill>
                </a:ln>
                <a:solidFill>
                  <a:srgbClr val="FF0000"/>
                </a:solidFill>
                <a:latin typeface="NikoshBAN" panose="02000000000000000000" pitchFamily="2" charset="0"/>
                <a:cs typeface="NikoshBAN" panose="02000000000000000000" pitchFamily="2" charset="0"/>
              </a:rPr>
              <a:t> ৭)</a:t>
            </a:r>
            <a:endParaRPr lang="en-US" sz="2800" dirty="0" smtClean="0">
              <a:ln>
                <a:solidFill>
                  <a:srgbClr val="7030A0"/>
                </a:solidFill>
              </a:ln>
              <a:solidFill>
                <a:srgbClr val="FF0000"/>
              </a:solidFill>
              <a:latin typeface="NikoshBAN" panose="02000000000000000000" pitchFamily="2" charset="0"/>
              <a:cs typeface="NikoshBAN" panose="02000000000000000000" pitchFamily="2" charset="0"/>
            </a:endParaRPr>
          </a:p>
          <a:p>
            <a:pPr marL="342900" indent="-342900" algn="ctr">
              <a:lnSpc>
                <a:spcPct val="150000"/>
              </a:lnSpc>
              <a:buFontTx/>
              <a:buChar char="-"/>
            </a:pPr>
            <a:r>
              <a:rPr lang="ar-SA" sz="2800" dirty="0" smtClean="0">
                <a:ln>
                  <a:solidFill>
                    <a:srgbClr val="7030A0"/>
                  </a:solidFill>
                </a:ln>
                <a:solidFill>
                  <a:srgbClr val="00B050"/>
                </a:solidFill>
                <a:latin typeface="NikoshBAN" panose="02000000000000000000" pitchFamily="2" charset="0"/>
                <a:cs typeface="Traditional Arabic" panose="02020603050405020304" pitchFamily="18" charset="-78"/>
              </a:rPr>
              <a:t>أحل </a:t>
            </a:r>
            <a:r>
              <a:rPr lang="ar-SA" sz="2800" dirty="0">
                <a:ln>
                  <a:solidFill>
                    <a:srgbClr val="7030A0"/>
                  </a:solidFill>
                </a:ln>
                <a:solidFill>
                  <a:srgbClr val="00B050"/>
                </a:solidFill>
                <a:latin typeface="NikoshBAN" panose="02000000000000000000" pitchFamily="2" charset="0"/>
                <a:cs typeface="Traditional Arabic" panose="02020603050405020304" pitchFamily="18" charset="-78"/>
              </a:rPr>
              <a:t>الله البيع وحرم الربوا </a:t>
            </a:r>
            <a:r>
              <a:rPr lang="en-US" sz="2800" dirty="0">
                <a:ln>
                  <a:solidFill>
                    <a:srgbClr val="7030A0"/>
                  </a:solidFill>
                </a:ln>
                <a:solidFill>
                  <a:srgbClr val="00B050"/>
                </a:solidFill>
                <a:latin typeface="NikoshBAN" panose="02000000000000000000" pitchFamily="2" charset="0"/>
                <a:cs typeface="NikoshBAN" panose="02000000000000000000" pitchFamily="2" charset="0"/>
              </a:rPr>
              <a:t> </a:t>
            </a:r>
          </a:p>
          <a:p>
            <a:pPr algn="ctr">
              <a:lnSpc>
                <a:spcPct val="150000"/>
              </a:lnSpc>
            </a:pPr>
            <a:r>
              <a:rPr lang="en-US" sz="2800" dirty="0">
                <a:ln>
                  <a:solidFill>
                    <a:srgbClr val="7030A0"/>
                  </a:solidFill>
                </a:ln>
                <a:solidFill>
                  <a:srgbClr val="00B050"/>
                </a:solidFill>
                <a:latin typeface="NikoshBAN" panose="02000000000000000000" pitchFamily="2" charset="0"/>
                <a:cs typeface="NikoshBAN" panose="02000000000000000000" pitchFamily="2" charset="0"/>
              </a:rPr>
              <a:t>“</a:t>
            </a:r>
            <a:r>
              <a:rPr lang="as-IN" sz="2800" dirty="0">
                <a:ln>
                  <a:solidFill>
                    <a:srgbClr val="7030A0"/>
                  </a:solidFill>
                </a:ln>
                <a:solidFill>
                  <a:srgbClr val="00B050"/>
                </a:solidFill>
                <a:latin typeface="NikoshBAN" panose="02000000000000000000" pitchFamily="2" charset="0"/>
                <a:cs typeface="NikoshBAN" panose="02000000000000000000" pitchFamily="2" charset="0"/>
              </a:rPr>
              <a:t>ক্রয়-বিক্রয়কে হালাল করেছেন এবং সুদকে করেছেন হারাম।" </a:t>
            </a:r>
            <a:r>
              <a:rPr lang="as-IN" sz="2800" dirty="0">
                <a:ln>
                  <a:solidFill>
                    <a:srgbClr val="7030A0"/>
                  </a:solidFill>
                </a:ln>
                <a:solidFill>
                  <a:srgbClr val="FF0000"/>
                </a:solidFill>
                <a:latin typeface="NikoshBAN" panose="02000000000000000000" pitchFamily="2" charset="0"/>
                <a:cs typeface="NikoshBAN" panose="02000000000000000000" pitchFamily="2" charset="0"/>
              </a:rPr>
              <a:t>(২ সূরা বাকারা</a:t>
            </a:r>
            <a:r>
              <a:rPr lang="en-US" sz="2800" dirty="0">
                <a:ln>
                  <a:solidFill>
                    <a:srgbClr val="7030A0"/>
                  </a:solidFill>
                </a:ln>
                <a:solidFill>
                  <a:srgbClr val="FF0000"/>
                </a:solidFill>
                <a:latin typeface="NikoshBAN" panose="02000000000000000000" pitchFamily="2" charset="0"/>
                <a:cs typeface="NikoshBAN" panose="02000000000000000000" pitchFamily="2" charset="0"/>
              </a:rPr>
              <a:t> </a:t>
            </a:r>
            <a:r>
              <a:rPr lang="as-IN" sz="2800" dirty="0">
                <a:ln>
                  <a:solidFill>
                    <a:srgbClr val="7030A0"/>
                  </a:solidFill>
                </a:ln>
                <a:solidFill>
                  <a:srgbClr val="FF0000"/>
                </a:solidFill>
                <a:latin typeface="NikoshBAN" panose="02000000000000000000" pitchFamily="2" charset="0"/>
                <a:cs typeface="NikoshBAN" panose="02000000000000000000" pitchFamily="2" charset="0"/>
              </a:rPr>
              <a:t>: ২৭)</a:t>
            </a:r>
            <a:endParaRPr lang="en-US" sz="2800" dirty="0">
              <a:ln>
                <a:solidFill>
                  <a:srgbClr val="7030A0"/>
                </a:solidFill>
              </a:ln>
              <a:solidFill>
                <a:srgbClr val="FF0000"/>
              </a:solidFill>
              <a:latin typeface="NikoshBAN" panose="02000000000000000000" pitchFamily="2" charset="0"/>
              <a:cs typeface="NikoshBAN" panose="02000000000000000000" pitchFamily="2" charset="0"/>
            </a:endParaRPr>
          </a:p>
        </p:txBody>
      </p:sp>
      <p:sp>
        <p:nvSpPr>
          <p:cNvPr id="5" name="Star: 12 Points 2">
            <a:extLst>
              <a:ext uri="{FF2B5EF4-FFF2-40B4-BE49-F238E27FC236}">
                <a16:creationId xmlns:a16="http://schemas.microsoft.com/office/drawing/2014/main" id="{C4265BD1-1F57-3C02-CF68-23603048CE43}"/>
              </a:ext>
            </a:extLst>
          </p:cNvPr>
          <p:cNvSpPr/>
          <p:nvPr/>
        </p:nvSpPr>
        <p:spPr>
          <a:xfrm>
            <a:off x="-152400" y="0"/>
            <a:ext cx="990600" cy="863501"/>
          </a:xfrm>
          <a:prstGeom prst="star12">
            <a:avLst/>
          </a:prstGeom>
          <a:solidFill>
            <a:schemeClr val="accent1">
              <a:lumMod val="20000"/>
              <a:lumOff val="80000"/>
            </a:schemeClr>
          </a:solidFill>
          <a:ln w="19050">
            <a:solidFill>
              <a:srgbClr val="FF0000"/>
            </a:solidFill>
          </a:ln>
        </p:spPr>
        <p:txBody>
          <a:bodyPr wrap="square">
            <a:spAutoFit/>
          </a:bodyPr>
          <a:lstStyle/>
          <a:p>
            <a:pPr algn="ctr"/>
            <a:r>
              <a:rPr lang="en-US" sz="2400" dirty="0" smtClean="0">
                <a:solidFill>
                  <a:srgbClr val="FF0000"/>
                </a:solidFill>
                <a:latin typeface="+mj-lt"/>
                <a:cs typeface="NikoshBAN" panose="02000000000000000000" pitchFamily="2" charset="0"/>
              </a:rPr>
              <a:t>14</a:t>
            </a:r>
            <a:endParaRPr lang="en-US" sz="2400" dirty="0">
              <a:solidFill>
                <a:srgbClr val="FF0000"/>
              </a:solidFill>
              <a:latin typeface="+mj-lt"/>
              <a:cs typeface="NikoshBAN" panose="02000000000000000000" pitchFamily="2" charset="0"/>
            </a:endParaRPr>
          </a:p>
        </p:txBody>
      </p:sp>
    </p:spTree>
    <p:extLst>
      <p:ext uri="{BB962C8B-B14F-4D97-AF65-F5344CB8AC3E}">
        <p14:creationId xmlns:p14="http://schemas.microsoft.com/office/powerpoint/2010/main" val="370728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75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500"/>
                                        <p:tgtEl>
                                          <p:spTgt spid="4">
                                            <p:txEl>
                                              <p:pRg st="1" end="1"/>
                                            </p:txEl>
                                          </p:spTgt>
                                        </p:tgtEl>
                                      </p:cBhvr>
                                    </p:animEffect>
                                    <p:anim calcmode="lin" valueType="num">
                                      <p:cBhvr>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7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500"/>
                                        <p:tgtEl>
                                          <p:spTgt spid="4">
                                            <p:txEl>
                                              <p:pRg st="2" end="2"/>
                                            </p:txEl>
                                          </p:spTgt>
                                        </p:tgtEl>
                                      </p:cBhvr>
                                    </p:animEffect>
                                    <p:anim calcmode="lin" valueType="num">
                                      <p:cBhvr>
                                        <p:cTn id="20"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75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500"/>
                                        <p:tgtEl>
                                          <p:spTgt spid="4">
                                            <p:txEl>
                                              <p:pRg st="3" end="3"/>
                                            </p:txEl>
                                          </p:spTgt>
                                        </p:tgtEl>
                                      </p:cBhvr>
                                    </p:animEffect>
                                    <p:anim calcmode="lin" valueType="num">
                                      <p:cBhvr>
                                        <p:cTn id="25" dur="1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5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75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500"/>
                                        <p:tgtEl>
                                          <p:spTgt spid="4">
                                            <p:txEl>
                                              <p:pRg st="4" end="4"/>
                                            </p:txEl>
                                          </p:spTgt>
                                        </p:tgtEl>
                                      </p:cBhvr>
                                    </p:animEffect>
                                    <p:anim calcmode="lin" valueType="num">
                                      <p:cBhvr>
                                        <p:cTn id="30" dur="1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alpha val="53000"/>
          </a:srgbClr>
        </a:solidFill>
        <a:effectLst/>
      </p:bgPr>
    </p:bg>
    <p:spTree>
      <p:nvGrpSpPr>
        <p:cNvPr id="1" name=""/>
        <p:cNvGrpSpPr/>
        <p:nvPr/>
      </p:nvGrpSpPr>
      <p:grpSpPr>
        <a:xfrm>
          <a:off x="0" y="0"/>
          <a:ext cx="0" cy="0"/>
          <a:chOff x="0" y="0"/>
          <a:chExt cx="0" cy="0"/>
        </a:xfrm>
      </p:grpSpPr>
      <p:sp>
        <p:nvSpPr>
          <p:cNvPr id="8" name="Star: 10 Points 7">
            <a:extLst>
              <a:ext uri="{FF2B5EF4-FFF2-40B4-BE49-F238E27FC236}">
                <a16:creationId xmlns:a16="http://schemas.microsoft.com/office/drawing/2014/main" id="{719AD113-1013-1054-97C7-D6C6EC966356}"/>
              </a:ext>
            </a:extLst>
          </p:cNvPr>
          <p:cNvSpPr/>
          <p:nvPr/>
        </p:nvSpPr>
        <p:spPr>
          <a:xfrm>
            <a:off x="0" y="0"/>
            <a:ext cx="890587" cy="778669"/>
          </a:xfrm>
          <a:prstGeom prst="star10">
            <a:avLst>
              <a:gd name="adj" fmla="val 50000"/>
              <a:gd name="hf" fmla="val 105146"/>
            </a:avLst>
          </a:prstGeom>
          <a:solidFill>
            <a:schemeClr val="accent1">
              <a:lumMod val="20000"/>
              <a:lumOff val="80000"/>
            </a:schemeClr>
          </a:solidFill>
          <a:ln w="19050">
            <a:solidFill>
              <a:srgbClr val="7030A0"/>
            </a:solidFill>
          </a:ln>
        </p:spPr>
        <p:txBody>
          <a:bodyPr wrap="square">
            <a:spAutoFit/>
          </a:bodyPr>
          <a:lstStyle/>
          <a:p>
            <a:pPr algn="ctr"/>
            <a:r>
              <a:rPr lang="en-US" sz="2400" dirty="0" smtClean="0">
                <a:solidFill>
                  <a:srgbClr val="FF0000"/>
                </a:solidFill>
                <a:latin typeface="+mj-lt"/>
                <a:cs typeface="NikoshBAN" panose="02000000000000000000" pitchFamily="2" charset="0"/>
              </a:rPr>
              <a:t>15</a:t>
            </a:r>
            <a:endParaRPr lang="en-US" sz="2400" dirty="0">
              <a:solidFill>
                <a:srgbClr val="FF0000"/>
              </a:solidFill>
              <a:latin typeface="+mj-lt"/>
              <a:cs typeface="NikoshBAN" panose="02000000000000000000" pitchFamily="2" charset="0"/>
            </a:endParaRPr>
          </a:p>
        </p:txBody>
      </p:sp>
      <p:sp>
        <p:nvSpPr>
          <p:cNvPr id="9" name="TextBox 8">
            <a:extLst>
              <a:ext uri="{FF2B5EF4-FFF2-40B4-BE49-F238E27FC236}">
                <a16:creationId xmlns:a16="http://schemas.microsoft.com/office/drawing/2014/main" id="{1E129CAD-D23B-0259-65D5-469B490F3F99}"/>
              </a:ext>
            </a:extLst>
          </p:cNvPr>
          <p:cNvSpPr txBox="1"/>
          <p:nvPr/>
        </p:nvSpPr>
        <p:spPr>
          <a:xfrm>
            <a:off x="1447800" y="1295400"/>
            <a:ext cx="10006013" cy="5032147"/>
          </a:xfrm>
          <a:prstGeom prst="rect">
            <a:avLst/>
          </a:prstGeom>
          <a:solidFill>
            <a:schemeClr val="accent3">
              <a:lumMod val="20000"/>
              <a:lumOff val="80000"/>
            </a:schemeClr>
          </a:solidFill>
          <a:ln w="38100">
            <a:solidFill>
              <a:srgbClr val="7030A0"/>
            </a:solidFill>
          </a:ln>
        </p:spPr>
        <p:txBody>
          <a:bodyPr wrap="square">
            <a:spAutoFit/>
          </a:bodyPr>
          <a:lstStyle/>
          <a:p>
            <a:pPr rtl="1">
              <a:lnSpc>
                <a:spcPct val="150000"/>
              </a:lnSpc>
            </a:pPr>
            <a:r>
              <a:rPr lang="en-US" sz="2800" dirty="0" err="1" smtClean="0">
                <a:solidFill>
                  <a:schemeClr val="accent5">
                    <a:lumMod val="50000"/>
                  </a:schemeClr>
                </a:solidFill>
                <a:latin typeface="NikoshBAN" panose="02000000000000000000" pitchFamily="2" charset="0"/>
                <a:cs typeface="NikoshBAN" panose="02000000000000000000" pitchFamily="2" charset="0"/>
              </a:rPr>
              <a:t>মহান</a:t>
            </a:r>
            <a:r>
              <a:rPr lang="en-US" sz="2800" dirty="0" smtClean="0">
                <a:solidFill>
                  <a:schemeClr val="accent5">
                    <a:lumMod val="50000"/>
                  </a:schemeClr>
                </a:solidFill>
                <a:latin typeface="NikoshBAN" panose="02000000000000000000" pitchFamily="2" charset="0"/>
                <a:cs typeface="NikoshBAN" panose="02000000000000000000" pitchFamily="2" charset="0"/>
              </a:rPr>
              <a:t> </a:t>
            </a:r>
            <a:r>
              <a:rPr lang="as-IN" sz="2800" dirty="0" smtClean="0">
                <a:solidFill>
                  <a:schemeClr val="accent5">
                    <a:lumMod val="50000"/>
                  </a:schemeClr>
                </a:solidFill>
                <a:latin typeface="NikoshBAN" panose="02000000000000000000" pitchFamily="2" charset="0"/>
                <a:cs typeface="NikoshBAN" panose="02000000000000000000" pitchFamily="2" charset="0"/>
              </a:rPr>
              <a:t>আল্লাহ</a:t>
            </a:r>
            <a:r>
              <a:rPr lang="en-US" sz="2800" dirty="0" smtClean="0">
                <a:solidFill>
                  <a:schemeClr val="accent5">
                    <a:lumMod val="50000"/>
                  </a:schemeClr>
                </a:solidFill>
                <a:latin typeface="NikoshBAN" panose="02000000000000000000" pitchFamily="2" charset="0"/>
                <a:cs typeface="NikoshBAN" panose="02000000000000000000" pitchFamily="2" charset="0"/>
              </a:rPr>
              <a:t> </a:t>
            </a:r>
            <a:r>
              <a:rPr lang="en-US" sz="2800" dirty="0" err="1" smtClean="0">
                <a:solidFill>
                  <a:schemeClr val="accent5">
                    <a:lumMod val="50000"/>
                  </a:schemeClr>
                </a:solidFill>
                <a:latin typeface="NikoshBAN" panose="02000000000000000000" pitchFamily="2" charset="0"/>
                <a:cs typeface="NikoshBAN" panose="02000000000000000000" pitchFamily="2" charset="0"/>
              </a:rPr>
              <a:t>আরো</a:t>
            </a:r>
            <a:r>
              <a:rPr lang="as-IN" sz="2800" dirty="0" smtClean="0">
                <a:solidFill>
                  <a:schemeClr val="accent5">
                    <a:lumMod val="50000"/>
                  </a:schemeClr>
                </a:solidFill>
                <a:latin typeface="NikoshBAN" panose="02000000000000000000" pitchFamily="2" charset="0"/>
                <a:cs typeface="NikoshBAN" panose="02000000000000000000" pitchFamily="2" charset="0"/>
              </a:rPr>
              <a:t> </a:t>
            </a:r>
            <a:r>
              <a:rPr lang="as-IN" sz="2800" dirty="0">
                <a:solidFill>
                  <a:schemeClr val="accent5">
                    <a:lumMod val="50000"/>
                  </a:schemeClr>
                </a:solidFill>
                <a:latin typeface="NikoshBAN" panose="02000000000000000000" pitchFamily="2" charset="0"/>
                <a:cs typeface="NikoshBAN" panose="02000000000000000000" pitchFamily="2" charset="0"/>
              </a:rPr>
              <a:t>বলেন</a:t>
            </a:r>
            <a:r>
              <a:rPr lang="en-US" sz="2800" dirty="0">
                <a:solidFill>
                  <a:schemeClr val="accent5">
                    <a:lumMod val="50000"/>
                  </a:schemeClr>
                </a:solidFill>
                <a:latin typeface="NikoshBAN" panose="02000000000000000000" pitchFamily="2" charset="0"/>
                <a:cs typeface="NikoshBAN" panose="02000000000000000000" pitchFamily="2" charset="0"/>
              </a:rPr>
              <a:t> </a:t>
            </a:r>
            <a:r>
              <a:rPr lang="en-US" sz="2800" dirty="0" smtClean="0">
                <a:solidFill>
                  <a:schemeClr val="accent5">
                    <a:lumMod val="50000"/>
                  </a:schemeClr>
                </a:solidFill>
                <a:latin typeface="NikoshBAN" panose="02000000000000000000" pitchFamily="2" charset="0"/>
                <a:cs typeface="NikoshBAN" panose="02000000000000000000" pitchFamily="2" charset="0"/>
              </a:rPr>
              <a:t>:</a:t>
            </a:r>
            <a:endParaRPr lang="en-US" sz="2800" dirty="0" smtClean="0">
              <a:latin typeface="Traditional Arabic" panose="02020603050405020304" pitchFamily="18" charset="-78"/>
              <a:cs typeface="Traditional Arabic" panose="02020603050405020304" pitchFamily="18" charset="-78"/>
            </a:endParaRPr>
          </a:p>
          <a:p>
            <a:pPr algn="ctr" rtl="1">
              <a:lnSpc>
                <a:spcPct val="150000"/>
              </a:lnSpc>
            </a:pPr>
            <a:r>
              <a:rPr lang="ar-SA" sz="2800" dirty="0" smtClean="0">
                <a:latin typeface="Traditional Arabic" panose="02020603050405020304" pitchFamily="18" charset="-78"/>
                <a:cs typeface="Traditional Arabic" panose="02020603050405020304" pitchFamily="18" charset="-78"/>
              </a:rPr>
              <a:t>إِنَّمَا </a:t>
            </a:r>
            <a:r>
              <a:rPr lang="ar-SA" sz="2800" dirty="0">
                <a:latin typeface="Traditional Arabic" panose="02020603050405020304" pitchFamily="18" charset="-78"/>
                <a:cs typeface="Traditional Arabic" panose="02020603050405020304" pitchFamily="18" charset="-78"/>
              </a:rPr>
              <a:t>الصَّدَقَاتُ لِلْفُقَرَاءِ وَالْمَسَاكِيْنِ وَالْعَامِلِيْنَ عَلَيْهَا </a:t>
            </a:r>
            <a:r>
              <a:rPr lang="ar-SA" sz="2800" dirty="0" smtClean="0">
                <a:latin typeface="Traditional Arabic" panose="02020603050405020304" pitchFamily="18" charset="-78"/>
                <a:cs typeface="Traditional Arabic" panose="02020603050405020304" pitchFamily="18" charset="-78"/>
              </a:rPr>
              <a:t>وَالْمُؤَلَّفَةِ قُلُوْبُهُمْ </a:t>
            </a:r>
            <a:r>
              <a:rPr lang="ar-SA" sz="2800" dirty="0">
                <a:latin typeface="Traditional Arabic" panose="02020603050405020304" pitchFamily="18" charset="-78"/>
                <a:cs typeface="Traditional Arabic" panose="02020603050405020304" pitchFamily="18" charset="-78"/>
              </a:rPr>
              <a:t>وَفِيْ الرِّقَابِ وَالْغَارِمِيْنَ وَفِيْ سَبِيْلِ اللهِ وَابْنِ السَّبِيْلِ فَرِيْضَةً مِّنَ اللهِ وَاللهُ عَلِيْمٌ حَكِيْمٌ-</a:t>
            </a:r>
            <a:endParaRPr lang="en-US" sz="2800" dirty="0">
              <a:latin typeface="Traditional Arabic" panose="02020603050405020304" pitchFamily="18" charset="-78"/>
              <a:cs typeface="Traditional Arabic" panose="02020603050405020304" pitchFamily="18" charset="-78"/>
            </a:endParaRPr>
          </a:p>
          <a:p>
            <a:pPr algn="just">
              <a:lnSpc>
                <a:spcPct val="150000"/>
              </a:lnSpc>
            </a:pPr>
            <a:r>
              <a:rPr lang="en-US" sz="2600" dirty="0">
                <a:latin typeface="Traditional Arabic" panose="02020603050405020304" pitchFamily="18" charset="-78"/>
                <a:cs typeface="Traditional Arabic" panose="02020603050405020304" pitchFamily="18" charset="-78"/>
              </a:rPr>
              <a:t>“</a:t>
            </a:r>
            <a:r>
              <a:rPr lang="as-IN" sz="2600" dirty="0">
                <a:latin typeface="NikoshBAN" panose="02000000000000000000" pitchFamily="2" charset="0"/>
                <a:cs typeface="NikoshBAN" panose="02000000000000000000" pitchFamily="2" charset="0"/>
              </a:rPr>
              <a:t>নিশ্চয়ই </a:t>
            </a:r>
            <a:r>
              <a:rPr lang="as-IN" sz="2600" dirty="0" smtClean="0">
                <a:latin typeface="NikoshBAN" panose="02000000000000000000" pitchFamily="2" charset="0"/>
                <a:cs typeface="NikoshBAN" panose="02000000000000000000" pitchFamily="2" charset="0"/>
              </a:rPr>
              <a:t>যাকাত</a:t>
            </a:r>
            <a:r>
              <a:rPr lang="en-US" sz="2600" dirty="0" smtClean="0">
                <a:latin typeface="NikoshBAN" panose="02000000000000000000" pitchFamily="2" charset="0"/>
                <a:cs typeface="NikoshBAN" panose="02000000000000000000" pitchFamily="2" charset="0"/>
              </a:rPr>
              <a:t> </a:t>
            </a:r>
            <a:r>
              <a:rPr lang="as-IN" sz="2600" dirty="0" smtClean="0">
                <a:latin typeface="NikoshBAN" panose="02000000000000000000" pitchFamily="2" charset="0"/>
                <a:cs typeface="NikoshBAN" panose="02000000000000000000" pitchFamily="2" charset="0"/>
              </a:rPr>
              <a:t>হ</a:t>
            </a:r>
            <a:r>
              <a:rPr lang="en-US" sz="2600" dirty="0" err="1" smtClean="0">
                <a:latin typeface="NikoshBAN" panose="02000000000000000000" pitchFamily="2" charset="0"/>
                <a:cs typeface="NikoshBAN" panose="02000000000000000000" pitchFamily="2" charset="0"/>
              </a:rPr>
              <a:t>লো</a:t>
            </a:r>
            <a:r>
              <a:rPr lang="en-US" sz="2600" dirty="0">
                <a:latin typeface="NikoshBAN" panose="02000000000000000000" pitchFamily="2" charset="0"/>
                <a:cs typeface="NikoshBAN" panose="02000000000000000000" pitchFamily="2" charset="0"/>
              </a:rPr>
              <a:t> :</a:t>
            </a:r>
            <a:r>
              <a:rPr lang="en-US" sz="2600" dirty="0" smtClean="0">
                <a:latin typeface="NikoshBAN" panose="02000000000000000000" pitchFamily="2" charset="0"/>
                <a:cs typeface="NikoshBAN" panose="02000000000000000000" pitchFamily="2" charset="0"/>
              </a:rPr>
              <a:t> </a:t>
            </a:r>
            <a:r>
              <a:rPr lang="en-US" sz="2600" dirty="0">
                <a:latin typeface="NikoshBAN" panose="02000000000000000000" pitchFamily="2" charset="0"/>
                <a:cs typeface="NikoshBAN" panose="02000000000000000000" pitchFamily="2" charset="0"/>
              </a:rPr>
              <a:t>(১</a:t>
            </a:r>
            <a:r>
              <a:rPr lang="en-US" sz="2600" dirty="0" smtClean="0">
                <a:latin typeface="NikoshBAN" panose="02000000000000000000" pitchFamily="2" charset="0"/>
                <a:cs typeface="NikoshBAN" panose="02000000000000000000" pitchFamily="2" charset="0"/>
              </a:rPr>
              <a:t>) </a:t>
            </a:r>
            <a:r>
              <a:rPr lang="en-US" sz="2600" dirty="0" err="1" smtClean="0">
                <a:latin typeface="NikoshBAN" panose="02000000000000000000" pitchFamily="2" charset="0"/>
                <a:cs typeface="NikoshBAN" panose="02000000000000000000" pitchFamily="2" charset="0"/>
              </a:rPr>
              <a:t>কেবল</a:t>
            </a:r>
            <a:r>
              <a:rPr lang="as-IN" sz="2600" dirty="0" smtClean="0">
                <a:latin typeface="NikoshBAN" panose="02000000000000000000" pitchFamily="2" charset="0"/>
                <a:cs typeface="NikoshBAN" panose="02000000000000000000" pitchFamily="2" charset="0"/>
              </a:rPr>
              <a:t> ফ</a:t>
            </a:r>
            <a:r>
              <a:rPr lang="en-US" sz="2600" dirty="0" err="1" smtClean="0">
                <a:latin typeface="NikoshBAN" panose="02000000000000000000" pitchFamily="2" charset="0"/>
                <a:cs typeface="NikoshBAN" panose="02000000000000000000" pitchFamily="2" charset="0"/>
              </a:rPr>
              <a:t>কি</a:t>
            </a:r>
            <a:r>
              <a:rPr lang="as-IN" sz="2600" dirty="0" smtClean="0">
                <a:latin typeface="NikoshBAN" panose="02000000000000000000" pitchFamily="2" charset="0"/>
                <a:cs typeface="NikoshBAN" panose="02000000000000000000" pitchFamily="2" charset="0"/>
              </a:rPr>
              <a:t>র</a:t>
            </a:r>
            <a:r>
              <a:rPr lang="bn-IN" sz="2600" dirty="0" smtClean="0">
                <a:latin typeface="NikoshBAN" panose="02000000000000000000" pitchFamily="2" charset="0"/>
                <a:cs typeface="NikoshBAN" panose="02000000000000000000" pitchFamily="2" charset="0"/>
              </a:rPr>
              <a:t>,</a:t>
            </a:r>
            <a:r>
              <a:rPr lang="as-IN" sz="2600" dirty="0" smtClean="0">
                <a:latin typeface="NikoshBAN" panose="02000000000000000000" pitchFamily="2" charset="0"/>
                <a:cs typeface="NikoshBAN" panose="02000000000000000000" pitchFamily="2" charset="0"/>
              </a:rPr>
              <a:t> </a:t>
            </a:r>
            <a:r>
              <a:rPr lang="en-US" sz="2600" dirty="0">
                <a:latin typeface="NikoshBAN" panose="02000000000000000000" pitchFamily="2" charset="0"/>
                <a:cs typeface="NikoshBAN" panose="02000000000000000000" pitchFamily="2" charset="0"/>
              </a:rPr>
              <a:t>(২) </a:t>
            </a:r>
            <a:r>
              <a:rPr lang="as-IN" sz="2600" dirty="0" smtClean="0">
                <a:latin typeface="NikoshBAN" panose="02000000000000000000" pitchFamily="2" charset="0"/>
                <a:cs typeface="NikoshBAN" panose="02000000000000000000" pitchFamily="2" charset="0"/>
              </a:rPr>
              <a:t>মিসকীন</a:t>
            </a:r>
            <a:r>
              <a:rPr lang="en-US" sz="2600" dirty="0" smtClean="0">
                <a:latin typeface="NikoshBAN" panose="02000000000000000000" pitchFamily="2" charset="0"/>
                <a:cs typeface="NikoshBAN" panose="02000000000000000000" pitchFamily="2" charset="0"/>
              </a:rPr>
              <a:t> </a:t>
            </a:r>
            <a:r>
              <a:rPr lang="en-US" sz="2600" dirty="0">
                <a:latin typeface="NikoshBAN" panose="02000000000000000000" pitchFamily="2" charset="0"/>
                <a:cs typeface="NikoshBAN" panose="02000000000000000000" pitchFamily="2" charset="0"/>
              </a:rPr>
              <a:t>(৩</a:t>
            </a:r>
            <a:r>
              <a:rPr lang="en-US" sz="2600" dirty="0" smtClean="0">
                <a:latin typeface="NikoshBAN" panose="02000000000000000000" pitchFamily="2" charset="0"/>
                <a:cs typeface="NikoshBAN" panose="02000000000000000000" pitchFamily="2" charset="0"/>
              </a:rPr>
              <a:t>)</a:t>
            </a:r>
            <a:r>
              <a:rPr lang="bn-IN" sz="2600" dirty="0">
                <a:latin typeface="NikoshBAN" panose="02000000000000000000" pitchFamily="2" charset="0"/>
                <a:cs typeface="NikoshBAN" panose="02000000000000000000" pitchFamily="2" charset="0"/>
              </a:rPr>
              <a:t> </a:t>
            </a:r>
            <a:r>
              <a:rPr lang="bn-IN" sz="2600" dirty="0" smtClean="0">
                <a:latin typeface="NikoshBAN" panose="02000000000000000000" pitchFamily="2" charset="0"/>
                <a:cs typeface="NikoshBAN" panose="02000000000000000000" pitchFamily="2" charset="0"/>
              </a:rPr>
              <a:t>যাকাত আদায়কারী</a:t>
            </a:r>
            <a:r>
              <a:rPr lang="as-IN" sz="2600" dirty="0" smtClean="0">
                <a:latin typeface="NikoshBAN" panose="02000000000000000000" pitchFamily="2" charset="0"/>
                <a:cs typeface="NikoshBAN" panose="02000000000000000000" pitchFamily="2" charset="0"/>
              </a:rPr>
              <a:t>, </a:t>
            </a:r>
            <a:r>
              <a:rPr lang="bn-IN" sz="2600" dirty="0" smtClean="0">
                <a:latin typeface="NikoshBAN" panose="02000000000000000000" pitchFamily="2" charset="0"/>
                <a:cs typeface="NikoshBAN" panose="02000000000000000000" pitchFamily="2" charset="0"/>
              </a:rPr>
              <a:t>ও </a:t>
            </a:r>
            <a:r>
              <a:rPr lang="en-US" sz="2600" dirty="0" smtClean="0">
                <a:latin typeface="NikoshBAN" panose="02000000000000000000" pitchFamily="2" charset="0"/>
                <a:cs typeface="NikoshBAN" panose="02000000000000000000" pitchFamily="2" charset="0"/>
              </a:rPr>
              <a:t>(৪</a:t>
            </a:r>
            <a:r>
              <a:rPr lang="en-US" sz="2600" dirty="0">
                <a:latin typeface="NikoshBAN" panose="02000000000000000000" pitchFamily="2" charset="0"/>
                <a:cs typeface="NikoshBAN" panose="02000000000000000000" pitchFamily="2" charset="0"/>
              </a:rPr>
              <a:t>) </a:t>
            </a:r>
            <a:r>
              <a:rPr lang="bn-IN" sz="2600" dirty="0" smtClean="0">
                <a:latin typeface="NikoshBAN" panose="02000000000000000000" pitchFamily="2" charset="0"/>
                <a:cs typeface="NikoshBAN" panose="02000000000000000000" pitchFamily="2" charset="0"/>
              </a:rPr>
              <a:t>যাদের চিত্ত আকর্ষণ প্রয়োজন তাদের হক</a:t>
            </a:r>
            <a:r>
              <a:rPr lang="as-IN" sz="2600" dirty="0" smtClean="0">
                <a:latin typeface="NikoshBAN" panose="02000000000000000000" pitchFamily="2" charset="0"/>
                <a:cs typeface="NikoshBAN" panose="02000000000000000000" pitchFamily="2" charset="0"/>
              </a:rPr>
              <a:t>; </a:t>
            </a:r>
            <a:r>
              <a:rPr lang="en-US" sz="2600" dirty="0" smtClean="0">
                <a:latin typeface="NikoshBAN" panose="02000000000000000000" pitchFamily="2" charset="0"/>
                <a:cs typeface="NikoshBAN" panose="02000000000000000000" pitchFamily="2" charset="0"/>
              </a:rPr>
              <a:t>(</a:t>
            </a:r>
            <a:r>
              <a:rPr lang="en-US" sz="2600" dirty="0">
                <a:latin typeface="NikoshBAN" panose="02000000000000000000" pitchFamily="2" charset="0"/>
                <a:cs typeface="NikoshBAN" panose="02000000000000000000" pitchFamily="2" charset="0"/>
              </a:rPr>
              <a:t>৫</a:t>
            </a:r>
            <a:r>
              <a:rPr lang="en-US" sz="2600" dirty="0" smtClean="0">
                <a:latin typeface="NikoshBAN" panose="02000000000000000000" pitchFamily="2" charset="0"/>
                <a:cs typeface="NikoshBAN" panose="02000000000000000000" pitchFamily="2" charset="0"/>
              </a:rPr>
              <a:t>)</a:t>
            </a:r>
            <a:r>
              <a:rPr lang="bn-IN" sz="2600" dirty="0" smtClean="0">
                <a:latin typeface="NikoshBAN" panose="02000000000000000000" pitchFamily="2" charset="0"/>
                <a:cs typeface="NikoshBAN" panose="02000000000000000000" pitchFamily="2" charset="0"/>
              </a:rPr>
              <a:t> এবং তা</a:t>
            </a:r>
            <a:r>
              <a:rPr lang="en-US" sz="2600" dirty="0" smtClean="0">
                <a:latin typeface="NikoshBAN" panose="02000000000000000000" pitchFamily="2" charset="0"/>
                <a:cs typeface="NikoshBAN" panose="02000000000000000000" pitchFamily="2" charset="0"/>
              </a:rPr>
              <a:t> </a:t>
            </a:r>
            <a:r>
              <a:rPr lang="as-IN" sz="2600" dirty="0">
                <a:latin typeface="NikoshBAN" panose="02000000000000000000" pitchFamily="2" charset="0"/>
                <a:cs typeface="NikoshBAN" panose="02000000000000000000" pitchFamily="2" charset="0"/>
              </a:rPr>
              <a:t>দাস </a:t>
            </a:r>
            <a:r>
              <a:rPr lang="bn-IN" sz="2600" dirty="0" smtClean="0">
                <a:latin typeface="NikoshBAN" panose="02000000000000000000" pitchFamily="2" charset="0"/>
                <a:cs typeface="NikoshBAN" panose="02000000000000000000" pitchFamily="2" charset="0"/>
              </a:rPr>
              <a:t>মুক্তির জন্য</a:t>
            </a:r>
            <a:r>
              <a:rPr lang="as-IN" sz="2600" dirty="0" smtClean="0">
                <a:latin typeface="NikoshBAN" panose="02000000000000000000" pitchFamily="2" charset="0"/>
                <a:cs typeface="NikoshBAN" panose="02000000000000000000" pitchFamily="2" charset="0"/>
              </a:rPr>
              <a:t>, </a:t>
            </a:r>
            <a:r>
              <a:rPr lang="en-US" sz="2600" dirty="0">
                <a:latin typeface="NikoshBAN" panose="02000000000000000000" pitchFamily="2" charset="0"/>
                <a:cs typeface="NikoshBAN" panose="02000000000000000000" pitchFamily="2" charset="0"/>
              </a:rPr>
              <a:t>(৬) </a:t>
            </a:r>
            <a:r>
              <a:rPr lang="as-IN" sz="2600" dirty="0">
                <a:latin typeface="NikoshBAN" panose="02000000000000000000" pitchFamily="2" charset="0"/>
                <a:cs typeface="NikoshBAN" panose="02000000000000000000" pitchFamily="2" charset="0"/>
              </a:rPr>
              <a:t>ঋণগ্রস্তদের </a:t>
            </a:r>
            <a:r>
              <a:rPr lang="bn-IN" sz="2600" dirty="0" smtClean="0">
                <a:latin typeface="NikoshBAN" panose="02000000000000000000" pitchFamily="2" charset="0"/>
                <a:cs typeface="NikoshBAN" panose="02000000000000000000" pitchFamily="2" charset="0"/>
              </a:rPr>
              <a:t>জন্য</a:t>
            </a:r>
            <a:r>
              <a:rPr lang="as-IN" sz="2600" dirty="0" smtClean="0">
                <a:latin typeface="NikoshBAN" panose="02000000000000000000" pitchFamily="2" charset="0"/>
                <a:cs typeface="NikoshBAN" panose="02000000000000000000" pitchFamily="2" charset="0"/>
              </a:rPr>
              <a:t>, </a:t>
            </a:r>
            <a:r>
              <a:rPr lang="en-US" sz="2600" dirty="0">
                <a:latin typeface="NikoshBAN" panose="02000000000000000000" pitchFamily="2" charset="0"/>
                <a:cs typeface="NikoshBAN" panose="02000000000000000000" pitchFamily="2" charset="0"/>
              </a:rPr>
              <a:t>(৭) </a:t>
            </a:r>
            <a:r>
              <a:rPr lang="as-IN" sz="2600" dirty="0">
                <a:latin typeface="NikoshBAN" panose="02000000000000000000" pitchFamily="2" charset="0"/>
                <a:cs typeface="NikoshBAN" panose="02000000000000000000" pitchFamily="2" charset="0"/>
              </a:rPr>
              <a:t>আ</a:t>
            </a:r>
            <a:r>
              <a:rPr lang="en-US" sz="2600" dirty="0" err="1">
                <a:latin typeface="NikoshBAN" panose="02000000000000000000" pitchFamily="2" charset="0"/>
                <a:cs typeface="NikoshBAN" panose="02000000000000000000" pitchFamily="2" charset="0"/>
              </a:rPr>
              <a:t>ল্লা</a:t>
            </a:r>
            <a:r>
              <a:rPr lang="as-IN" sz="2600" dirty="0">
                <a:latin typeface="NikoshBAN" panose="02000000000000000000" pitchFamily="2" charset="0"/>
                <a:cs typeface="NikoshBAN" panose="02000000000000000000" pitchFamily="2" charset="0"/>
              </a:rPr>
              <a:t>হর </a:t>
            </a:r>
            <a:r>
              <a:rPr lang="bn-IN" sz="2600" dirty="0" smtClean="0">
                <a:latin typeface="NikoshBAN" panose="02000000000000000000" pitchFamily="2" charset="0"/>
                <a:cs typeface="NikoshBAN" panose="02000000000000000000" pitchFamily="2" charset="0"/>
              </a:rPr>
              <a:t>পথে জিহাদকারীদের জন্য</a:t>
            </a:r>
            <a:r>
              <a:rPr lang="as-IN" sz="2600" dirty="0" smtClean="0">
                <a:latin typeface="NikoshBAN" panose="02000000000000000000" pitchFamily="2" charset="0"/>
                <a:cs typeface="NikoshBAN" panose="02000000000000000000" pitchFamily="2" charset="0"/>
              </a:rPr>
              <a:t> </a:t>
            </a:r>
            <a:r>
              <a:rPr lang="as-IN" sz="2600" dirty="0">
                <a:latin typeface="NikoshBAN" panose="02000000000000000000" pitchFamily="2" charset="0"/>
                <a:cs typeface="NikoshBAN" panose="02000000000000000000" pitchFamily="2" charset="0"/>
              </a:rPr>
              <a:t>এবং</a:t>
            </a:r>
            <a:r>
              <a:rPr lang="en-US" sz="2600" dirty="0">
                <a:latin typeface="NikoshBAN" panose="02000000000000000000" pitchFamily="2" charset="0"/>
                <a:cs typeface="NikoshBAN" panose="02000000000000000000" pitchFamily="2" charset="0"/>
              </a:rPr>
              <a:t> (৮)</a:t>
            </a:r>
            <a:r>
              <a:rPr lang="as-IN" sz="2600" dirty="0">
                <a:latin typeface="NikoshBAN" panose="02000000000000000000" pitchFamily="2" charset="0"/>
                <a:cs typeface="NikoshBAN" panose="02000000000000000000" pitchFamily="2" charset="0"/>
              </a:rPr>
              <a:t> মুসাফিরদের </a:t>
            </a:r>
            <a:r>
              <a:rPr lang="bn-IN" sz="2600" dirty="0" smtClean="0">
                <a:latin typeface="NikoshBAN" panose="02000000000000000000" pitchFamily="2" charset="0"/>
                <a:cs typeface="NikoshBAN" panose="02000000000000000000" pitchFamily="2" charset="0"/>
              </a:rPr>
              <a:t>জন্য</a:t>
            </a:r>
            <a:r>
              <a:rPr lang="as-IN" sz="2600" dirty="0" smtClean="0">
                <a:latin typeface="NikoshBAN" panose="02000000000000000000" pitchFamily="2" charset="0"/>
                <a:cs typeface="NikoshBAN" panose="02000000000000000000" pitchFamily="2" charset="0"/>
              </a:rPr>
              <a:t>।</a:t>
            </a:r>
            <a:r>
              <a:rPr lang="en-US" sz="2600" dirty="0" smtClean="0">
                <a:latin typeface="NikoshBAN" panose="02000000000000000000" pitchFamily="2" charset="0"/>
                <a:cs typeface="NikoshBAN" panose="02000000000000000000" pitchFamily="2" charset="0"/>
              </a:rPr>
              <a:t> </a:t>
            </a:r>
            <a:r>
              <a:rPr lang="bn-IN" sz="2600" dirty="0" smtClean="0">
                <a:latin typeface="NikoshBAN" panose="02000000000000000000" pitchFamily="2" charset="0"/>
                <a:cs typeface="NikoshBAN" panose="02000000000000000000" pitchFamily="2" charset="0"/>
              </a:rPr>
              <a:t>এই হলো</a:t>
            </a:r>
            <a:r>
              <a:rPr lang="as-IN" sz="2600" dirty="0" smtClean="0">
                <a:latin typeface="NikoshBAN" panose="02000000000000000000" pitchFamily="2" charset="0"/>
                <a:cs typeface="NikoshBAN" panose="02000000000000000000" pitchFamily="2" charset="0"/>
              </a:rPr>
              <a:t> আল্লাহর নির্ধারিত</a:t>
            </a:r>
            <a:r>
              <a:rPr lang="bn-IN" sz="2600" dirty="0" smtClean="0">
                <a:latin typeface="NikoshBAN" panose="02000000000000000000" pitchFamily="2" charset="0"/>
                <a:cs typeface="NikoshBAN" panose="02000000000000000000" pitchFamily="2" charset="0"/>
              </a:rPr>
              <a:t> বিধান</a:t>
            </a:r>
            <a:r>
              <a:rPr lang="en-US" sz="2600" dirty="0" smtClean="0">
                <a:latin typeface="NikoshBAN" panose="02000000000000000000" pitchFamily="2" charset="0"/>
                <a:cs typeface="NikoshBAN" panose="02000000000000000000" pitchFamily="2" charset="0"/>
              </a:rPr>
              <a:t>; </a:t>
            </a:r>
            <a:r>
              <a:rPr lang="as-IN" sz="2600" dirty="0">
                <a:latin typeface="NikoshBAN" panose="02000000000000000000" pitchFamily="2" charset="0"/>
                <a:cs typeface="NikoshBAN" panose="02000000000000000000" pitchFamily="2" charset="0"/>
              </a:rPr>
              <a:t>আর আল্লাহ মহাজ্ঞানী, প্রজ্ঞাময়</a:t>
            </a:r>
            <a:r>
              <a:rPr lang="en-US" sz="2600" dirty="0" smtClean="0">
                <a:latin typeface="NikoshBAN" panose="02000000000000000000" pitchFamily="2" charset="0"/>
                <a:cs typeface="NikoshBAN" panose="02000000000000000000" pitchFamily="2" charset="0"/>
              </a:rPr>
              <a:t>।” </a:t>
            </a:r>
            <a:r>
              <a:rPr lang="as-IN" sz="2600" dirty="0" smtClean="0">
                <a:latin typeface="NikoshBAN" panose="02000000000000000000" pitchFamily="2" charset="0"/>
                <a:cs typeface="NikoshBAN" panose="02000000000000000000" pitchFamily="2" charset="0"/>
              </a:rPr>
              <a:t> </a:t>
            </a:r>
            <a:endParaRPr lang="en-US" sz="2600" dirty="0" smtClean="0">
              <a:latin typeface="NikoshBAN" panose="02000000000000000000" pitchFamily="2" charset="0"/>
              <a:cs typeface="NikoshBAN" panose="02000000000000000000" pitchFamily="2" charset="0"/>
            </a:endParaRPr>
          </a:p>
          <a:p>
            <a:pPr algn="r">
              <a:lnSpc>
                <a:spcPct val="150000"/>
              </a:lnSpc>
            </a:pPr>
            <a:r>
              <a:rPr lang="as-IN" sz="2600" dirty="0" smtClean="0">
                <a:solidFill>
                  <a:srgbClr val="FF0000"/>
                </a:solidFill>
                <a:latin typeface="NikoshBAN" panose="02000000000000000000" pitchFamily="2" charset="0"/>
                <a:cs typeface="NikoshBAN" panose="02000000000000000000" pitchFamily="2" charset="0"/>
              </a:rPr>
              <a:t>(</a:t>
            </a:r>
            <a:r>
              <a:rPr lang="en-US" sz="2600" dirty="0" err="1">
                <a:solidFill>
                  <a:srgbClr val="FF0000"/>
                </a:solidFill>
                <a:latin typeface="NikoshBAN" panose="02000000000000000000" pitchFamily="2" charset="0"/>
                <a:cs typeface="NikoshBAN" panose="02000000000000000000" pitchFamily="2" charset="0"/>
              </a:rPr>
              <a:t>সুরা</a:t>
            </a:r>
            <a:r>
              <a:rPr lang="en-US" sz="2600" dirty="0">
                <a:solidFill>
                  <a:srgbClr val="FF0000"/>
                </a:solidFill>
                <a:latin typeface="NikoshBAN" panose="02000000000000000000" pitchFamily="2" charset="0"/>
                <a:cs typeface="NikoshBAN" panose="02000000000000000000" pitchFamily="2" charset="0"/>
              </a:rPr>
              <a:t> </a:t>
            </a:r>
            <a:r>
              <a:rPr lang="as-IN" sz="2600" dirty="0">
                <a:solidFill>
                  <a:srgbClr val="FF0000"/>
                </a:solidFill>
                <a:latin typeface="NikoshBAN" panose="02000000000000000000" pitchFamily="2" charset="0"/>
                <a:cs typeface="NikoshBAN" panose="02000000000000000000" pitchFamily="2" charset="0"/>
              </a:rPr>
              <a:t>তওবা </a:t>
            </a:r>
            <a:r>
              <a:rPr lang="en-US" sz="2600" dirty="0">
                <a:solidFill>
                  <a:srgbClr val="FF0000"/>
                </a:solidFill>
                <a:latin typeface="NikoshBAN" panose="02000000000000000000" pitchFamily="2" charset="0"/>
                <a:cs typeface="NikoshBAN" panose="02000000000000000000" pitchFamily="2" charset="0"/>
              </a:rPr>
              <a:t>: </a:t>
            </a:r>
            <a:r>
              <a:rPr lang="as-IN" sz="2600" dirty="0">
                <a:solidFill>
                  <a:srgbClr val="FF0000"/>
                </a:solidFill>
                <a:latin typeface="NikoshBAN" panose="02000000000000000000" pitchFamily="2" charset="0"/>
                <a:cs typeface="NikoshBAN" panose="02000000000000000000" pitchFamily="2" charset="0"/>
              </a:rPr>
              <a:t>৬০)</a:t>
            </a:r>
          </a:p>
        </p:txBody>
      </p:sp>
    </p:spTree>
    <p:extLst>
      <p:ext uri="{BB962C8B-B14F-4D97-AF65-F5344CB8AC3E}">
        <p14:creationId xmlns:p14="http://schemas.microsoft.com/office/powerpoint/2010/main" val="3431454329"/>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bomb.wav"/>
          </p:stSnd>
        </p:sndAc>
      </p:transition>
    </mc:Choice>
    <mc:Fallback xmlns="">
      <p:transition spd="slow">
        <p:fade/>
        <p:sndAc>
          <p:stSnd>
            <p:snd r:embed="rId6"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75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75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75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75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3" name="Arrow: Striped Right 2">
            <a:extLst>
              <a:ext uri="{FF2B5EF4-FFF2-40B4-BE49-F238E27FC236}">
                <a16:creationId xmlns:a16="http://schemas.microsoft.com/office/drawing/2014/main" id="{9E2BD539-0A2B-6C03-BA84-2DAD0B5B9D9C}"/>
              </a:ext>
            </a:extLst>
          </p:cNvPr>
          <p:cNvSpPr/>
          <p:nvPr/>
        </p:nvSpPr>
        <p:spPr>
          <a:xfrm>
            <a:off x="0" y="128096"/>
            <a:ext cx="1066800" cy="917079"/>
          </a:xfrm>
          <a:prstGeom prst="stripedRightArrow">
            <a:avLst/>
          </a:prstGeom>
          <a:solidFill>
            <a:schemeClr val="accent1">
              <a:lumMod val="20000"/>
              <a:lumOff val="80000"/>
            </a:schemeClr>
          </a:solidFill>
          <a:ln w="19050">
            <a:solidFill>
              <a:srgbClr val="7030A0"/>
            </a:solidFill>
          </a:ln>
        </p:spPr>
        <p:txBody>
          <a:bodyPr wrap="square">
            <a:spAutoFit/>
          </a:bodyPr>
          <a:lstStyle/>
          <a:p>
            <a:pPr algn="ctr"/>
            <a:r>
              <a:rPr lang="en-US" sz="2400" dirty="0">
                <a:solidFill>
                  <a:srgbClr val="FF0000"/>
                </a:solidFill>
                <a:latin typeface="+mj-lt"/>
                <a:cs typeface="NikoshBAN" panose="02000000000000000000" pitchFamily="2" charset="0"/>
              </a:rPr>
              <a:t>16</a:t>
            </a:r>
          </a:p>
        </p:txBody>
      </p:sp>
      <p:sp>
        <p:nvSpPr>
          <p:cNvPr id="12" name="TextBox 11">
            <a:extLst>
              <a:ext uri="{FF2B5EF4-FFF2-40B4-BE49-F238E27FC236}">
                <a16:creationId xmlns:a16="http://schemas.microsoft.com/office/drawing/2014/main" id="{ACE2A156-DA0F-0F2E-6C02-5168E6BFA2D2}"/>
              </a:ext>
            </a:extLst>
          </p:cNvPr>
          <p:cNvSpPr txBox="1"/>
          <p:nvPr/>
        </p:nvSpPr>
        <p:spPr>
          <a:xfrm>
            <a:off x="1371600" y="451262"/>
            <a:ext cx="10287000" cy="6093976"/>
          </a:xfrm>
          <a:prstGeom prst="rect">
            <a:avLst/>
          </a:prstGeom>
          <a:solidFill>
            <a:schemeClr val="accent3">
              <a:lumMod val="40000"/>
              <a:lumOff val="60000"/>
            </a:schemeClr>
          </a:solidFill>
          <a:ln w="38100">
            <a:solidFill>
              <a:srgbClr val="00B0F0"/>
            </a:solidFill>
          </a:ln>
        </p:spPr>
        <p:txBody>
          <a:bodyPr wrap="square" rtlCol="0">
            <a:spAutoFit/>
          </a:bodyPr>
          <a:lstStyle/>
          <a:p>
            <a:pPr algn="ctr">
              <a:lnSpc>
                <a:spcPct val="150000"/>
              </a:lnSpc>
            </a:pPr>
            <a:r>
              <a:rPr lang="en-US" sz="3200" b="1" u="sng" dirty="0">
                <a:solidFill>
                  <a:srgbClr val="C00000"/>
                </a:solidFill>
                <a:latin typeface="NikoshBAN" panose="02000000000000000000" pitchFamily="2" charset="0"/>
                <a:cs typeface="NikoshBAN" panose="02000000000000000000" pitchFamily="2" charset="0"/>
              </a:rPr>
              <a:t>7</a:t>
            </a:r>
            <a:r>
              <a:rPr lang="as-IN" sz="3200" b="1" u="sng" dirty="0" smtClean="0">
                <a:solidFill>
                  <a:srgbClr val="C00000"/>
                </a:solidFill>
                <a:latin typeface="NikoshBAN" panose="02000000000000000000" pitchFamily="2" charset="0"/>
                <a:cs typeface="NikoshBAN" panose="02000000000000000000" pitchFamily="2" charset="0"/>
              </a:rPr>
              <a:t>.</a:t>
            </a:r>
            <a:r>
              <a:rPr lang="en-US" sz="3200" b="1" u="sng" dirty="0" smtClean="0">
                <a:solidFill>
                  <a:srgbClr val="C00000"/>
                </a:solidFill>
                <a:latin typeface="NikoshBAN" panose="02000000000000000000" pitchFamily="2" charset="0"/>
                <a:cs typeface="NikoshBAN" panose="02000000000000000000" pitchFamily="2" charset="0"/>
              </a:rPr>
              <a:t> </a:t>
            </a:r>
            <a:r>
              <a:rPr lang="en-US" sz="3200" b="1" u="sng" dirty="0" err="1">
                <a:solidFill>
                  <a:srgbClr val="C00000"/>
                </a:solidFill>
                <a:latin typeface="NikoshBAN" panose="02000000000000000000" pitchFamily="2" charset="0"/>
                <a:cs typeface="NikoshBAN" panose="02000000000000000000" pitchFamily="2" charset="0"/>
              </a:rPr>
              <a:t>সাংস্কৃতিক</a:t>
            </a:r>
            <a:r>
              <a:rPr lang="as-IN" sz="3200" b="1" u="sng" dirty="0">
                <a:solidFill>
                  <a:srgbClr val="C00000"/>
                </a:solidFill>
                <a:latin typeface="NikoshBAN" panose="02000000000000000000" pitchFamily="2" charset="0"/>
                <a:cs typeface="NikoshBAN" panose="02000000000000000000" pitchFamily="2" charset="0"/>
              </a:rPr>
              <a:t> </a:t>
            </a:r>
            <a:r>
              <a:rPr lang="en-US" sz="3200" b="1" u="sng" dirty="0" err="1">
                <a:solidFill>
                  <a:srgbClr val="C00000"/>
                </a:solidFill>
                <a:latin typeface="NikoshBAN" panose="02000000000000000000" pitchFamily="2" charset="0"/>
                <a:cs typeface="NikoshBAN" panose="02000000000000000000" pitchFamily="2" charset="0"/>
              </a:rPr>
              <a:t>জীবন</a:t>
            </a:r>
            <a:endParaRPr lang="en-US" sz="3200" b="1" u="sng" dirty="0">
              <a:solidFill>
                <a:srgbClr val="7030A0"/>
              </a:solidFill>
              <a:latin typeface="NikoshBAN" panose="02000000000000000000" pitchFamily="2" charset="0"/>
              <a:cs typeface="NikoshBAN" panose="02000000000000000000" pitchFamily="2" charset="0"/>
            </a:endParaRPr>
          </a:p>
          <a:p>
            <a:pPr algn="just">
              <a:lnSpc>
                <a:spcPct val="150000"/>
              </a:lnSpc>
            </a:pPr>
            <a:r>
              <a:rPr lang="as-IN" sz="2400" dirty="0">
                <a:solidFill>
                  <a:srgbClr val="7030A0"/>
                </a:solidFill>
                <a:latin typeface="NikoshBAN" panose="02000000000000000000" pitchFamily="2" charset="0"/>
                <a:cs typeface="NikoshBAN" panose="02000000000000000000" pitchFamily="2" charset="0"/>
              </a:rPr>
              <a:t>ইসলাম শান্তি, সুন্দর ও সুরুচির ধর্ম। ইসলাম শিল্প-সাহিত্য, বিজ্ঞান, স্থাপত্য, ভাস্কর্যকোন কিছুই নিরুৎসাহিত করে না। তবে ইসলাম </a:t>
            </a:r>
            <a:r>
              <a:rPr lang="as-IN" sz="2400" dirty="0" smtClean="0">
                <a:solidFill>
                  <a:srgbClr val="7030A0"/>
                </a:solidFill>
                <a:latin typeface="NikoshBAN" panose="02000000000000000000" pitchFamily="2" charset="0"/>
                <a:cs typeface="NikoshBAN" panose="02000000000000000000" pitchFamily="2" charset="0"/>
              </a:rPr>
              <a:t>অশ্লীলতার </a:t>
            </a:r>
            <a:r>
              <a:rPr lang="as-IN" sz="2400" dirty="0">
                <a:solidFill>
                  <a:srgbClr val="7030A0"/>
                </a:solidFill>
                <a:latin typeface="NikoshBAN" panose="02000000000000000000" pitchFamily="2" charset="0"/>
                <a:cs typeface="NikoshBAN" panose="02000000000000000000" pitchFamily="2" charset="0"/>
              </a:rPr>
              <a:t>ঘোর বিরোধী। ইসলামের শিক্ষা ও সংস্কৃতিরএকটি আদর্শ, একটি লক্ষ্য এবং একটি নির্দেশক আছে। </a:t>
            </a:r>
            <a:endParaRPr lang="en-US" sz="2400" dirty="0">
              <a:solidFill>
                <a:srgbClr val="7030A0"/>
              </a:solidFill>
              <a:latin typeface="NikoshBAN" panose="02000000000000000000" pitchFamily="2" charset="0"/>
              <a:cs typeface="NikoshBAN" panose="02000000000000000000" pitchFamily="2" charset="0"/>
            </a:endParaRPr>
          </a:p>
          <a:p>
            <a:pPr algn="just">
              <a:lnSpc>
                <a:spcPct val="150000"/>
              </a:lnSpc>
            </a:pPr>
            <a:r>
              <a:rPr lang="as-IN" sz="2800" b="1" dirty="0">
                <a:solidFill>
                  <a:srgbClr val="C00000"/>
                </a:solidFill>
                <a:latin typeface="NikoshBAN" panose="02000000000000000000" pitchFamily="2" charset="0"/>
                <a:cs typeface="NikoshBAN" panose="02000000000000000000" pitchFamily="2" charset="0"/>
              </a:rPr>
              <a:t>১. আদর্শ</a:t>
            </a:r>
            <a:r>
              <a:rPr lang="en-US" sz="2800" b="1" dirty="0">
                <a:solidFill>
                  <a:srgbClr val="C00000"/>
                </a:solidFill>
                <a:latin typeface="NikoshBAN" panose="02000000000000000000" pitchFamily="2" charset="0"/>
                <a:cs typeface="NikoshBAN" panose="02000000000000000000" pitchFamily="2" charset="0"/>
              </a:rPr>
              <a:t> </a:t>
            </a:r>
            <a:r>
              <a:rPr lang="as-IN" sz="2800" b="1" dirty="0">
                <a:solidFill>
                  <a:srgbClr val="C00000"/>
                </a:solidFill>
                <a:latin typeface="NikoshBAN" panose="02000000000000000000" pitchFamily="2" charset="0"/>
                <a:cs typeface="NikoshBAN" panose="02000000000000000000" pitchFamily="2" charset="0"/>
              </a:rPr>
              <a:t>: </a:t>
            </a:r>
            <a:r>
              <a:rPr lang="as-IN" sz="2400" dirty="0">
                <a:solidFill>
                  <a:srgbClr val="002060"/>
                </a:solidFill>
                <a:latin typeface="NikoshBAN" panose="02000000000000000000" pitchFamily="2" charset="0"/>
                <a:cs typeface="NikoshBAN" panose="02000000000000000000" pitchFamily="2" charset="0"/>
              </a:rPr>
              <a:t>ইসলামী সংস্কৃতির আদর্শ হযরত মুহাম্মদ (স) ও তাঁর জীবনাদর্শ। এ প্রসঙ্গে আল্লাহ তাআলা নিজে</a:t>
            </a:r>
            <a:r>
              <a:rPr lang="en-US" sz="2400" dirty="0">
                <a:solidFill>
                  <a:srgbClr val="002060"/>
                </a:solidFill>
                <a:latin typeface="NikoshBAN" panose="02000000000000000000" pitchFamily="2" charset="0"/>
                <a:cs typeface="NikoshBAN" panose="02000000000000000000" pitchFamily="2" charset="0"/>
              </a:rPr>
              <a:t> </a:t>
            </a:r>
            <a:r>
              <a:rPr lang="as-IN" sz="2400" dirty="0">
                <a:solidFill>
                  <a:srgbClr val="002060"/>
                </a:solidFill>
                <a:latin typeface="NikoshBAN" panose="02000000000000000000" pitchFamily="2" charset="0"/>
                <a:cs typeface="NikoshBAN" panose="02000000000000000000" pitchFamily="2" charset="0"/>
              </a:rPr>
              <a:t>বলেছেন</a:t>
            </a:r>
            <a:r>
              <a:rPr lang="en-US" sz="2400" dirty="0">
                <a:solidFill>
                  <a:srgbClr val="002060"/>
                </a:solidFill>
                <a:latin typeface="NikoshBAN" panose="02000000000000000000" pitchFamily="2" charset="0"/>
                <a:cs typeface="NikoshBAN" panose="02000000000000000000" pitchFamily="2" charset="0"/>
              </a:rPr>
              <a:t> :</a:t>
            </a:r>
          </a:p>
          <a:p>
            <a:pPr algn="ctr">
              <a:lnSpc>
                <a:spcPct val="150000"/>
              </a:lnSpc>
            </a:pPr>
            <a:r>
              <a:rPr lang="ar-SA" sz="2800" dirty="0">
                <a:solidFill>
                  <a:srgbClr val="002060"/>
                </a:solidFill>
                <a:latin typeface="Traditional Arabic" panose="02020603050405020304" pitchFamily="18" charset="-78"/>
                <a:cs typeface="Traditional Arabic" panose="02020603050405020304" pitchFamily="18" charset="-78"/>
              </a:rPr>
              <a:t>لَقَدْ كَانَ لَكُمْ فِي رَسُولِ اللَّهِ أَسْوَةٌ حَسَنَةٌ</a:t>
            </a:r>
            <a:endParaRPr lang="en-US" sz="2800" dirty="0">
              <a:solidFill>
                <a:srgbClr val="002060"/>
              </a:solidFill>
              <a:latin typeface="Traditional Arabic" panose="02020603050405020304" pitchFamily="18" charset="-78"/>
              <a:cs typeface="Traditional Arabic" panose="02020603050405020304" pitchFamily="18" charset="-78"/>
            </a:endParaRPr>
          </a:p>
          <a:p>
            <a:pPr algn="ctr">
              <a:lnSpc>
                <a:spcPct val="150000"/>
              </a:lnSpc>
            </a:pPr>
            <a:r>
              <a:rPr lang="en-US" sz="2400" dirty="0">
                <a:solidFill>
                  <a:srgbClr val="002060"/>
                </a:solidFill>
                <a:latin typeface="NikoshBAN" panose="02000000000000000000" pitchFamily="2" charset="0"/>
                <a:cs typeface="NikoshBAN" panose="02000000000000000000" pitchFamily="2" charset="0"/>
              </a:rPr>
              <a:t>“</a:t>
            </a:r>
            <a:r>
              <a:rPr lang="as-IN" sz="2400" dirty="0">
                <a:solidFill>
                  <a:srgbClr val="002060"/>
                </a:solidFill>
                <a:latin typeface="NikoshBAN" panose="02000000000000000000" pitchFamily="2" charset="0"/>
                <a:cs typeface="NikoshBAN" panose="02000000000000000000" pitchFamily="2" charset="0"/>
              </a:rPr>
              <a:t>নিশ্চয়ই তোমাদের জন্য রাসূলুল্লাহর মধ্যে উত্তম আদর্শ বিদ্যমান।" </a:t>
            </a:r>
            <a:r>
              <a:rPr lang="as-IN" sz="2400" dirty="0">
                <a:solidFill>
                  <a:srgbClr val="FF0000"/>
                </a:solidFill>
                <a:latin typeface="NikoshBAN" panose="02000000000000000000" pitchFamily="2" charset="0"/>
                <a:cs typeface="NikoshBAN" panose="02000000000000000000" pitchFamily="2" charset="0"/>
              </a:rPr>
              <a:t>(আহযাব</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২১</a:t>
            </a:r>
            <a:r>
              <a:rPr lang="en-US" sz="2400" dirty="0">
                <a:solidFill>
                  <a:srgbClr val="FF0000"/>
                </a:solidFill>
                <a:latin typeface="NikoshBAN" panose="02000000000000000000" pitchFamily="2" charset="0"/>
                <a:cs typeface="NikoshBAN" panose="02000000000000000000" pitchFamily="2" charset="0"/>
              </a:rPr>
              <a:t>)</a:t>
            </a:r>
          </a:p>
          <a:p>
            <a:pPr algn="ctr">
              <a:lnSpc>
                <a:spcPct val="150000"/>
              </a:lnSpc>
            </a:pPr>
            <a:r>
              <a:rPr lang="ar-SA" sz="2800" dirty="0">
                <a:solidFill>
                  <a:srgbClr val="7030A0"/>
                </a:solidFill>
                <a:latin typeface="Traditional Arabic" panose="02020603050405020304" pitchFamily="18" charset="-78"/>
                <a:cs typeface="Traditional Arabic" panose="02020603050405020304" pitchFamily="18" charset="-78"/>
              </a:rPr>
              <a:t>وَ مَاۤ اٰتٰىکُمُ الرَّسُوۡلُ فَخُذُوۡهُ ٭ وَ مَا نَهٰىکُمۡ عَنۡهُ فَانۡتَهُوۡا ۚ </a:t>
            </a:r>
            <a:endParaRPr lang="en-US" sz="2800" dirty="0">
              <a:solidFill>
                <a:srgbClr val="7030A0"/>
              </a:solidFill>
              <a:latin typeface="Traditional Arabic" panose="02020603050405020304" pitchFamily="18" charset="-78"/>
              <a:cs typeface="Traditional Arabic" panose="02020603050405020304" pitchFamily="18" charset="-78"/>
            </a:endParaRPr>
          </a:p>
          <a:p>
            <a:pPr algn="ctr">
              <a:lnSpc>
                <a:spcPct val="150000"/>
              </a:lnSpc>
            </a:pPr>
            <a:r>
              <a:rPr lang="en-US" sz="2400" dirty="0">
                <a:solidFill>
                  <a:srgbClr val="7030A0"/>
                </a:solidFill>
                <a:latin typeface="NikoshBAN" panose="02000000000000000000" pitchFamily="2" charset="0"/>
                <a:cs typeface="NikoshBAN" panose="02000000000000000000" pitchFamily="2" charset="0"/>
              </a:rPr>
              <a:t>"</a:t>
            </a:r>
            <a:r>
              <a:rPr lang="as-IN" sz="2400" dirty="0">
                <a:solidFill>
                  <a:srgbClr val="7030A0"/>
                </a:solidFill>
                <a:latin typeface="NikoshBAN" panose="02000000000000000000" pitchFamily="2" charset="0"/>
                <a:cs typeface="NikoshBAN" panose="02000000000000000000" pitchFamily="2" charset="0"/>
              </a:rPr>
              <a:t>রাসূল (স) তোমাদের যা প্রদান করেন তা গ্রহণ কর, আর যা নিষেধ করেন তা থেকে বিরত থাক।</a:t>
            </a:r>
            <a:r>
              <a:rPr lang="en-US" sz="2400" dirty="0">
                <a:solidFill>
                  <a:srgbClr val="7030A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(হাশর</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৭)</a:t>
            </a:r>
            <a:endParaRPr lang="en-US" sz="2400" dirty="0">
              <a:solidFill>
                <a:srgbClr val="FF0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switch dir="r"/>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8" presetClass="entr" presetSubtype="16"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amond(in)">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175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1750" fill="hold"/>
                                        <p:tgtEl>
                                          <p:spTgt spid="12">
                                            <p:txEl>
                                              <p:pRg st="2" end="2"/>
                                            </p:txEl>
                                          </p:spTgt>
                                        </p:tgtEl>
                                        <p:attrNameLst>
                                          <p:attrName>ppt_w</p:attrName>
                                        </p:attrNameLst>
                                      </p:cBhvr>
                                      <p:tavLst>
                                        <p:tav tm="0">
                                          <p:val>
                                            <p:strVal val="#ppt_w*0.70"/>
                                          </p:val>
                                        </p:tav>
                                        <p:tav tm="100000">
                                          <p:val>
                                            <p:strVal val="#ppt_w"/>
                                          </p:val>
                                        </p:tav>
                                      </p:tavLst>
                                    </p:anim>
                                    <p:anim calcmode="lin" valueType="num">
                                      <p:cBhvr>
                                        <p:cTn id="18" dur="175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19" dur="1750"/>
                                        <p:tgtEl>
                                          <p:spTgt spid="12">
                                            <p:txEl>
                                              <p:pRg st="2" end="2"/>
                                            </p:txEl>
                                          </p:spTgt>
                                        </p:tgtEl>
                                      </p:cBhvr>
                                    </p:animEffect>
                                  </p:childTnLst>
                                </p:cTn>
                              </p:par>
                              <p:par>
                                <p:cTn id="20" presetID="55" presetClass="entr" presetSubtype="0" fill="hold" nodeType="withEffect">
                                  <p:stCondLst>
                                    <p:cond delay="175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p:cTn id="22" dur="1750" fill="hold"/>
                                        <p:tgtEl>
                                          <p:spTgt spid="12">
                                            <p:txEl>
                                              <p:pRg st="3" end="3"/>
                                            </p:txEl>
                                          </p:spTgt>
                                        </p:tgtEl>
                                        <p:attrNameLst>
                                          <p:attrName>ppt_w</p:attrName>
                                        </p:attrNameLst>
                                      </p:cBhvr>
                                      <p:tavLst>
                                        <p:tav tm="0">
                                          <p:val>
                                            <p:strVal val="#ppt_w*0.70"/>
                                          </p:val>
                                        </p:tav>
                                        <p:tav tm="100000">
                                          <p:val>
                                            <p:strVal val="#ppt_w"/>
                                          </p:val>
                                        </p:tav>
                                      </p:tavLst>
                                    </p:anim>
                                    <p:anim calcmode="lin" valueType="num">
                                      <p:cBhvr>
                                        <p:cTn id="23" dur="1750" fill="hold"/>
                                        <p:tgtEl>
                                          <p:spTgt spid="12">
                                            <p:txEl>
                                              <p:pRg st="3" end="3"/>
                                            </p:txEl>
                                          </p:spTgt>
                                        </p:tgtEl>
                                        <p:attrNameLst>
                                          <p:attrName>ppt_h</p:attrName>
                                        </p:attrNameLst>
                                      </p:cBhvr>
                                      <p:tavLst>
                                        <p:tav tm="0">
                                          <p:val>
                                            <p:strVal val="#ppt_h"/>
                                          </p:val>
                                        </p:tav>
                                        <p:tav tm="100000">
                                          <p:val>
                                            <p:strVal val="#ppt_h"/>
                                          </p:val>
                                        </p:tav>
                                      </p:tavLst>
                                    </p:anim>
                                    <p:animEffect transition="in" filter="fade">
                                      <p:cBhvr>
                                        <p:cTn id="24" dur="1750"/>
                                        <p:tgtEl>
                                          <p:spTgt spid="12">
                                            <p:txEl>
                                              <p:pRg st="3" end="3"/>
                                            </p:txEl>
                                          </p:spTgt>
                                        </p:tgtEl>
                                      </p:cBhvr>
                                    </p:animEffect>
                                  </p:childTnLst>
                                </p:cTn>
                              </p:par>
                              <p:par>
                                <p:cTn id="25" presetID="55" presetClass="entr" presetSubtype="0" fill="hold" nodeType="withEffect">
                                  <p:stCondLst>
                                    <p:cond delay="1750"/>
                                  </p:stCondLst>
                                  <p:childTnLst>
                                    <p:set>
                                      <p:cBhvr>
                                        <p:cTn id="26" dur="1" fill="hold">
                                          <p:stCondLst>
                                            <p:cond delay="0"/>
                                          </p:stCondLst>
                                        </p:cTn>
                                        <p:tgtEl>
                                          <p:spTgt spid="12">
                                            <p:txEl>
                                              <p:pRg st="4" end="4"/>
                                            </p:txEl>
                                          </p:spTgt>
                                        </p:tgtEl>
                                        <p:attrNameLst>
                                          <p:attrName>style.visibility</p:attrName>
                                        </p:attrNameLst>
                                      </p:cBhvr>
                                      <p:to>
                                        <p:strVal val="visible"/>
                                      </p:to>
                                    </p:set>
                                    <p:anim calcmode="lin" valueType="num">
                                      <p:cBhvr>
                                        <p:cTn id="27" dur="1750" fill="hold"/>
                                        <p:tgtEl>
                                          <p:spTgt spid="12">
                                            <p:txEl>
                                              <p:pRg st="4" end="4"/>
                                            </p:txEl>
                                          </p:spTgt>
                                        </p:tgtEl>
                                        <p:attrNameLst>
                                          <p:attrName>ppt_w</p:attrName>
                                        </p:attrNameLst>
                                      </p:cBhvr>
                                      <p:tavLst>
                                        <p:tav tm="0">
                                          <p:val>
                                            <p:strVal val="#ppt_w*0.70"/>
                                          </p:val>
                                        </p:tav>
                                        <p:tav tm="100000">
                                          <p:val>
                                            <p:strVal val="#ppt_w"/>
                                          </p:val>
                                        </p:tav>
                                      </p:tavLst>
                                    </p:anim>
                                    <p:anim calcmode="lin" valueType="num">
                                      <p:cBhvr>
                                        <p:cTn id="28" dur="1750" fill="hold"/>
                                        <p:tgtEl>
                                          <p:spTgt spid="12">
                                            <p:txEl>
                                              <p:pRg st="4" end="4"/>
                                            </p:txEl>
                                          </p:spTgt>
                                        </p:tgtEl>
                                        <p:attrNameLst>
                                          <p:attrName>ppt_h</p:attrName>
                                        </p:attrNameLst>
                                      </p:cBhvr>
                                      <p:tavLst>
                                        <p:tav tm="0">
                                          <p:val>
                                            <p:strVal val="#ppt_h"/>
                                          </p:val>
                                        </p:tav>
                                        <p:tav tm="100000">
                                          <p:val>
                                            <p:strVal val="#ppt_h"/>
                                          </p:val>
                                        </p:tav>
                                      </p:tavLst>
                                    </p:anim>
                                    <p:animEffect transition="in" filter="fade">
                                      <p:cBhvr>
                                        <p:cTn id="29" dur="1750"/>
                                        <p:tgtEl>
                                          <p:spTgt spid="12">
                                            <p:txEl>
                                              <p:pRg st="4" end="4"/>
                                            </p:txEl>
                                          </p:spTgt>
                                        </p:tgtEl>
                                      </p:cBhvr>
                                    </p:animEffect>
                                  </p:childTnLst>
                                </p:cTn>
                              </p:par>
                              <p:par>
                                <p:cTn id="30" presetID="55" presetClass="entr" presetSubtype="0" fill="hold" nodeType="withEffect">
                                  <p:stCondLst>
                                    <p:cond delay="1750"/>
                                  </p:stCondLst>
                                  <p:childTnLst>
                                    <p:set>
                                      <p:cBhvr>
                                        <p:cTn id="31" dur="1" fill="hold">
                                          <p:stCondLst>
                                            <p:cond delay="0"/>
                                          </p:stCondLst>
                                        </p:cTn>
                                        <p:tgtEl>
                                          <p:spTgt spid="12">
                                            <p:txEl>
                                              <p:pRg st="5" end="5"/>
                                            </p:txEl>
                                          </p:spTgt>
                                        </p:tgtEl>
                                        <p:attrNameLst>
                                          <p:attrName>style.visibility</p:attrName>
                                        </p:attrNameLst>
                                      </p:cBhvr>
                                      <p:to>
                                        <p:strVal val="visible"/>
                                      </p:to>
                                    </p:set>
                                    <p:anim calcmode="lin" valueType="num">
                                      <p:cBhvr>
                                        <p:cTn id="32" dur="1750" fill="hold"/>
                                        <p:tgtEl>
                                          <p:spTgt spid="12">
                                            <p:txEl>
                                              <p:pRg st="5" end="5"/>
                                            </p:txEl>
                                          </p:spTgt>
                                        </p:tgtEl>
                                        <p:attrNameLst>
                                          <p:attrName>ppt_w</p:attrName>
                                        </p:attrNameLst>
                                      </p:cBhvr>
                                      <p:tavLst>
                                        <p:tav tm="0">
                                          <p:val>
                                            <p:strVal val="#ppt_w*0.70"/>
                                          </p:val>
                                        </p:tav>
                                        <p:tav tm="100000">
                                          <p:val>
                                            <p:strVal val="#ppt_w"/>
                                          </p:val>
                                        </p:tav>
                                      </p:tavLst>
                                    </p:anim>
                                    <p:anim calcmode="lin" valueType="num">
                                      <p:cBhvr>
                                        <p:cTn id="33" dur="1750" fill="hold"/>
                                        <p:tgtEl>
                                          <p:spTgt spid="12">
                                            <p:txEl>
                                              <p:pRg st="5" end="5"/>
                                            </p:txEl>
                                          </p:spTgt>
                                        </p:tgtEl>
                                        <p:attrNameLst>
                                          <p:attrName>ppt_h</p:attrName>
                                        </p:attrNameLst>
                                      </p:cBhvr>
                                      <p:tavLst>
                                        <p:tav tm="0">
                                          <p:val>
                                            <p:strVal val="#ppt_h"/>
                                          </p:val>
                                        </p:tav>
                                        <p:tav tm="100000">
                                          <p:val>
                                            <p:strVal val="#ppt_h"/>
                                          </p:val>
                                        </p:tav>
                                      </p:tavLst>
                                    </p:anim>
                                    <p:animEffect transition="in" filter="fade">
                                      <p:cBhvr>
                                        <p:cTn id="34" dur="1750"/>
                                        <p:tgtEl>
                                          <p:spTgt spid="12">
                                            <p:txEl>
                                              <p:pRg st="5" end="5"/>
                                            </p:txEl>
                                          </p:spTgt>
                                        </p:tgtEl>
                                      </p:cBhvr>
                                    </p:animEffect>
                                  </p:childTnLst>
                                </p:cTn>
                              </p:par>
                              <p:par>
                                <p:cTn id="35" presetID="55" presetClass="entr" presetSubtype="0" fill="hold" nodeType="withEffect">
                                  <p:stCondLst>
                                    <p:cond delay="175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p:cTn id="37" dur="1750" fill="hold"/>
                                        <p:tgtEl>
                                          <p:spTgt spid="12">
                                            <p:txEl>
                                              <p:pRg st="6" end="6"/>
                                            </p:txEl>
                                          </p:spTgt>
                                        </p:tgtEl>
                                        <p:attrNameLst>
                                          <p:attrName>ppt_w</p:attrName>
                                        </p:attrNameLst>
                                      </p:cBhvr>
                                      <p:tavLst>
                                        <p:tav tm="0">
                                          <p:val>
                                            <p:strVal val="#ppt_w*0.70"/>
                                          </p:val>
                                        </p:tav>
                                        <p:tav tm="100000">
                                          <p:val>
                                            <p:strVal val="#ppt_w"/>
                                          </p:val>
                                        </p:tav>
                                      </p:tavLst>
                                    </p:anim>
                                    <p:anim calcmode="lin" valueType="num">
                                      <p:cBhvr>
                                        <p:cTn id="38" dur="1750" fill="hold"/>
                                        <p:tgtEl>
                                          <p:spTgt spid="12">
                                            <p:txEl>
                                              <p:pRg st="6" end="6"/>
                                            </p:txEl>
                                          </p:spTgt>
                                        </p:tgtEl>
                                        <p:attrNameLst>
                                          <p:attrName>ppt_h</p:attrName>
                                        </p:attrNameLst>
                                      </p:cBhvr>
                                      <p:tavLst>
                                        <p:tav tm="0">
                                          <p:val>
                                            <p:strVal val="#ppt_h"/>
                                          </p:val>
                                        </p:tav>
                                        <p:tav tm="100000">
                                          <p:val>
                                            <p:strVal val="#ppt_h"/>
                                          </p:val>
                                        </p:tav>
                                      </p:tavLst>
                                    </p:anim>
                                    <p:animEffect transition="in" filter="fade">
                                      <p:cBhvr>
                                        <p:cTn id="39" dur="175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4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tar: 12 Points 1">
            <a:extLst>
              <a:ext uri="{FF2B5EF4-FFF2-40B4-BE49-F238E27FC236}">
                <a16:creationId xmlns:a16="http://schemas.microsoft.com/office/drawing/2014/main" id="{3D7219A6-ED78-81E8-E359-D61E468E4305}"/>
              </a:ext>
            </a:extLst>
          </p:cNvPr>
          <p:cNvSpPr/>
          <p:nvPr/>
        </p:nvSpPr>
        <p:spPr>
          <a:xfrm>
            <a:off x="-152400" y="0"/>
            <a:ext cx="990600" cy="863501"/>
          </a:xfrm>
          <a:prstGeom prst="star12">
            <a:avLst/>
          </a:prstGeom>
          <a:solidFill>
            <a:schemeClr val="accent1">
              <a:lumMod val="20000"/>
              <a:lumOff val="80000"/>
            </a:schemeClr>
          </a:solidFill>
          <a:ln w="19050">
            <a:solidFill>
              <a:srgbClr val="FF0000"/>
            </a:solidFill>
          </a:ln>
        </p:spPr>
        <p:txBody>
          <a:bodyPr wrap="square">
            <a:spAutoFit/>
          </a:bodyPr>
          <a:lstStyle/>
          <a:p>
            <a:pPr algn="ctr"/>
            <a:r>
              <a:rPr lang="en-US" sz="2400" dirty="0">
                <a:solidFill>
                  <a:srgbClr val="FF0000"/>
                </a:solidFill>
                <a:latin typeface="+mj-lt"/>
                <a:cs typeface="NikoshBAN" panose="02000000000000000000" pitchFamily="2" charset="0"/>
              </a:rPr>
              <a:t>17</a:t>
            </a:r>
          </a:p>
        </p:txBody>
      </p:sp>
      <p:sp>
        <p:nvSpPr>
          <p:cNvPr id="3" name="TextBox 2">
            <a:extLst>
              <a:ext uri="{FF2B5EF4-FFF2-40B4-BE49-F238E27FC236}">
                <a16:creationId xmlns:a16="http://schemas.microsoft.com/office/drawing/2014/main" id="{DFDC2B53-6330-3E1D-ED50-B2A6FCD52F1A}"/>
              </a:ext>
            </a:extLst>
          </p:cNvPr>
          <p:cNvSpPr txBox="1"/>
          <p:nvPr/>
        </p:nvSpPr>
        <p:spPr>
          <a:xfrm>
            <a:off x="838200" y="117693"/>
            <a:ext cx="10668000" cy="6740307"/>
          </a:xfrm>
          <a:prstGeom prst="rect">
            <a:avLst/>
          </a:prstGeom>
          <a:blipFill>
            <a:blip r:embed="rId3"/>
            <a:tile tx="0" ty="0" sx="100000" sy="100000" flip="none" algn="tl"/>
          </a:blipFill>
          <a:ln w="28575">
            <a:solidFill>
              <a:srgbClr val="00B050"/>
            </a:solidFill>
          </a:ln>
        </p:spPr>
        <p:txBody>
          <a:bodyPr wrap="square">
            <a:spAutoFit/>
          </a:bodyPr>
          <a:lstStyle/>
          <a:p>
            <a:pPr algn="just">
              <a:lnSpc>
                <a:spcPct val="150000"/>
              </a:lnSpc>
            </a:pPr>
            <a:r>
              <a:rPr lang="as-IN" sz="2600" b="1" dirty="0">
                <a:solidFill>
                  <a:srgbClr val="C00000"/>
                </a:solidFill>
                <a:latin typeface="NikoshBAN" panose="02000000000000000000" pitchFamily="2" charset="0"/>
                <a:cs typeface="NikoshBAN" panose="02000000000000000000" pitchFamily="2" charset="0"/>
              </a:rPr>
              <a:t>২. লক্ষ্য</a:t>
            </a:r>
            <a:r>
              <a:rPr lang="en-US" sz="2600" b="1" dirty="0">
                <a:solidFill>
                  <a:srgbClr val="C00000"/>
                </a:solidFill>
                <a:latin typeface="NikoshBAN" panose="02000000000000000000" pitchFamily="2" charset="0"/>
                <a:cs typeface="NikoshBAN" panose="02000000000000000000" pitchFamily="2" charset="0"/>
              </a:rPr>
              <a:t> :</a:t>
            </a:r>
            <a:r>
              <a:rPr lang="as-IN" sz="2600" b="1" dirty="0">
                <a:solidFill>
                  <a:srgbClr val="C00000"/>
                </a:solidFill>
                <a:latin typeface="NikoshBAN" panose="02000000000000000000" pitchFamily="2" charset="0"/>
                <a:cs typeface="NikoshBAN" panose="02000000000000000000" pitchFamily="2" charset="0"/>
              </a:rPr>
              <a:t> </a:t>
            </a:r>
            <a:r>
              <a:rPr lang="as-IN" sz="2600" dirty="0" smtClean="0">
                <a:solidFill>
                  <a:srgbClr val="002060"/>
                </a:solidFill>
                <a:latin typeface="NikoshBAN" panose="02000000000000000000" pitchFamily="2" charset="0"/>
                <a:cs typeface="NikoshBAN" panose="02000000000000000000" pitchFamily="2" charset="0"/>
              </a:rPr>
              <a:t>ইসলা</a:t>
            </a:r>
            <a:r>
              <a:rPr lang="en-US" sz="2600" dirty="0" err="1" smtClean="0">
                <a:solidFill>
                  <a:srgbClr val="002060"/>
                </a:solidFill>
                <a:latin typeface="NikoshBAN" panose="02000000000000000000" pitchFamily="2" charset="0"/>
                <a:cs typeface="NikoshBAN" panose="02000000000000000000" pitchFamily="2" charset="0"/>
              </a:rPr>
              <a:t>মি</a:t>
            </a:r>
            <a:r>
              <a:rPr lang="as-IN" sz="2600" dirty="0" smtClean="0">
                <a:solidFill>
                  <a:srgbClr val="002060"/>
                </a:solidFill>
                <a:latin typeface="NikoshBAN" panose="02000000000000000000" pitchFamily="2" charset="0"/>
                <a:cs typeface="NikoshBAN" panose="02000000000000000000" pitchFamily="2" charset="0"/>
              </a:rPr>
              <a:t> </a:t>
            </a:r>
            <a:r>
              <a:rPr lang="as-IN" sz="2600" dirty="0">
                <a:solidFill>
                  <a:srgbClr val="002060"/>
                </a:solidFill>
                <a:latin typeface="NikoshBAN" panose="02000000000000000000" pitchFamily="2" charset="0"/>
                <a:cs typeface="NikoshBAN" panose="02000000000000000000" pitchFamily="2" charset="0"/>
              </a:rPr>
              <a:t>আদর্শের লক্ষ্য ও উদ্দেশ্য হচ্ছে</a:t>
            </a:r>
            <a:r>
              <a:rPr lang="en-US" sz="2600" dirty="0">
                <a:solidFill>
                  <a:srgbClr val="002060"/>
                </a:solidFill>
                <a:latin typeface="NikoshBAN" panose="02000000000000000000" pitchFamily="2" charset="0"/>
                <a:cs typeface="NikoshBAN" panose="02000000000000000000" pitchFamily="2" charset="0"/>
              </a:rPr>
              <a:t> :</a:t>
            </a:r>
            <a:r>
              <a:rPr lang="as-IN" sz="2600" dirty="0">
                <a:solidFill>
                  <a:srgbClr val="002060"/>
                </a:solidFill>
                <a:latin typeface="NikoshBAN" panose="02000000000000000000" pitchFamily="2" charset="0"/>
                <a:cs typeface="NikoshBAN" panose="02000000000000000000" pitchFamily="2" charset="0"/>
              </a:rPr>
              <a:t> মহান আল্লাহ তাআলার সন্তুষ্টি অর্জন। </a:t>
            </a:r>
            <a:r>
              <a:rPr lang="as-IN" sz="2600" dirty="0" smtClean="0">
                <a:solidFill>
                  <a:srgbClr val="002060"/>
                </a:solidFill>
                <a:latin typeface="NikoshBAN" panose="02000000000000000000" pitchFamily="2" charset="0"/>
                <a:cs typeface="NikoshBAN" panose="02000000000000000000" pitchFamily="2" charset="0"/>
              </a:rPr>
              <a:t>ইসলা</a:t>
            </a:r>
            <a:r>
              <a:rPr lang="en-US" sz="2600" dirty="0" err="1" smtClean="0">
                <a:solidFill>
                  <a:srgbClr val="002060"/>
                </a:solidFill>
                <a:latin typeface="NikoshBAN" panose="02000000000000000000" pitchFamily="2" charset="0"/>
                <a:cs typeface="NikoshBAN" panose="02000000000000000000" pitchFamily="2" charset="0"/>
              </a:rPr>
              <a:t>মি</a:t>
            </a:r>
            <a:r>
              <a:rPr lang="as-IN" sz="2600" dirty="0" smtClean="0">
                <a:solidFill>
                  <a:srgbClr val="002060"/>
                </a:solidFill>
                <a:latin typeface="NikoshBAN" panose="02000000000000000000" pitchFamily="2" charset="0"/>
                <a:cs typeface="NikoshBAN" panose="02000000000000000000" pitchFamily="2" charset="0"/>
              </a:rPr>
              <a:t> </a:t>
            </a:r>
            <a:r>
              <a:rPr lang="as-IN" sz="2600" dirty="0">
                <a:solidFill>
                  <a:srgbClr val="002060"/>
                </a:solidFill>
                <a:latin typeface="NikoshBAN" panose="02000000000000000000" pitchFamily="2" charset="0"/>
                <a:cs typeface="NikoshBAN" panose="02000000000000000000" pitchFamily="2" charset="0"/>
              </a:rPr>
              <a:t>সংস্কৃতি সংবলিত আদর্শে মুমিনের জীবন-মৃত্যু সবকিছুই একমাত্র আল্লাহ তাআলার জন্য</a:t>
            </a:r>
            <a:r>
              <a:rPr lang="as-IN" sz="2600" dirty="0" smtClean="0">
                <a:solidFill>
                  <a:srgbClr val="002060"/>
                </a:solidFill>
                <a:latin typeface="NikoshBAN" panose="02000000000000000000" pitchFamily="2" charset="0"/>
                <a:cs typeface="NikoshBAN" panose="02000000000000000000" pitchFamily="2" charset="0"/>
              </a:rPr>
              <a:t>।</a:t>
            </a:r>
            <a:r>
              <a:rPr lang="bn-IN" sz="2600" dirty="0" smtClean="0">
                <a:solidFill>
                  <a:srgbClr val="002060"/>
                </a:solidFill>
                <a:latin typeface="NikoshBAN" panose="02000000000000000000" pitchFamily="2" charset="0"/>
                <a:cs typeface="NikoshBAN" panose="02000000000000000000" pitchFamily="2" charset="0"/>
              </a:rPr>
              <a:t> মহান আল্লাহ বলেন :</a:t>
            </a:r>
            <a:endParaRPr lang="en-US" sz="2600" dirty="0">
              <a:solidFill>
                <a:srgbClr val="002060"/>
              </a:solidFill>
              <a:latin typeface="NikoshBAN" panose="02000000000000000000" pitchFamily="2" charset="0"/>
              <a:cs typeface="NikoshBAN" panose="02000000000000000000" pitchFamily="2" charset="0"/>
            </a:endParaRPr>
          </a:p>
          <a:p>
            <a:pPr algn="ctr">
              <a:lnSpc>
                <a:spcPct val="150000"/>
              </a:lnSpc>
            </a:pPr>
            <a:r>
              <a:rPr lang="en-US" sz="2600" dirty="0">
                <a:solidFill>
                  <a:srgbClr val="002060"/>
                </a:solidFill>
                <a:latin typeface="NikoshBAN" panose="02000000000000000000" pitchFamily="2" charset="0"/>
                <a:cs typeface="NikoshBAN" panose="02000000000000000000" pitchFamily="2" charset="0"/>
              </a:rPr>
              <a:t> </a:t>
            </a:r>
            <a:r>
              <a:rPr lang="ar-SA" sz="2600" dirty="0">
                <a:solidFill>
                  <a:srgbClr val="002060"/>
                </a:solidFill>
                <a:latin typeface="Traditional Arabic" panose="02020603050405020304" pitchFamily="18" charset="-78"/>
                <a:cs typeface="Traditional Arabic" panose="02020603050405020304" pitchFamily="18" charset="-78"/>
              </a:rPr>
              <a:t>قُلۡ اِنَّ صَلَاتِىۡ وَنُسُكِىۡ وَ مَحۡيَاىَ وَمَمَاتِىۡ لِلّٰهِ رَبِّ الۡعٰلَمِيۡنَۙ‏ ﻿</a:t>
            </a:r>
            <a:endParaRPr lang="en-US" sz="2600" dirty="0">
              <a:solidFill>
                <a:srgbClr val="002060"/>
              </a:solidFill>
              <a:latin typeface="Traditional Arabic" panose="02020603050405020304" pitchFamily="18" charset="-78"/>
              <a:cs typeface="Traditional Arabic" panose="02020603050405020304" pitchFamily="18" charset="-78"/>
            </a:endParaRPr>
          </a:p>
          <a:p>
            <a:pPr algn="ctr">
              <a:lnSpc>
                <a:spcPct val="150000"/>
              </a:lnSpc>
            </a:pPr>
            <a:r>
              <a:rPr lang="en-US" sz="2600" dirty="0">
                <a:solidFill>
                  <a:srgbClr val="002060"/>
                </a:solidFill>
                <a:latin typeface="NikoshBAN" panose="02000000000000000000" pitchFamily="2" charset="0"/>
                <a:cs typeface="NikoshBAN" panose="02000000000000000000" pitchFamily="2" charset="0"/>
              </a:rPr>
              <a:t>“</a:t>
            </a:r>
            <a:r>
              <a:rPr lang="as-IN" sz="2600" dirty="0">
                <a:solidFill>
                  <a:srgbClr val="002060"/>
                </a:solidFill>
                <a:latin typeface="NikoshBAN" panose="02000000000000000000" pitchFamily="2" charset="0"/>
                <a:cs typeface="NikoshBAN" panose="02000000000000000000" pitchFamily="2" charset="0"/>
              </a:rPr>
              <a:t>আপনি </a:t>
            </a:r>
            <a:r>
              <a:rPr lang="as-IN" sz="2600" dirty="0" smtClean="0">
                <a:solidFill>
                  <a:srgbClr val="002060"/>
                </a:solidFill>
                <a:latin typeface="NikoshBAN" panose="02000000000000000000" pitchFamily="2" charset="0"/>
                <a:cs typeface="NikoshBAN" panose="02000000000000000000" pitchFamily="2" charset="0"/>
              </a:rPr>
              <a:t>বলুন</a:t>
            </a:r>
            <a:r>
              <a:rPr lang="bn-IN" sz="2600" dirty="0" smtClean="0">
                <a:solidFill>
                  <a:srgbClr val="002060"/>
                </a:solidFill>
                <a:latin typeface="NikoshBAN" panose="02000000000000000000" pitchFamily="2" charset="0"/>
                <a:cs typeface="NikoshBAN" panose="02000000000000000000" pitchFamily="2" charset="0"/>
              </a:rPr>
              <a:t>!</a:t>
            </a:r>
            <a:r>
              <a:rPr lang="as-IN" sz="2600" dirty="0" smtClean="0">
                <a:solidFill>
                  <a:srgbClr val="002060"/>
                </a:solidFill>
                <a:latin typeface="NikoshBAN" panose="02000000000000000000" pitchFamily="2" charset="0"/>
                <a:cs typeface="NikoshBAN" panose="02000000000000000000" pitchFamily="2" charset="0"/>
              </a:rPr>
              <a:t> </a:t>
            </a:r>
            <a:r>
              <a:rPr lang="as-IN" sz="2600" dirty="0">
                <a:solidFill>
                  <a:srgbClr val="002060"/>
                </a:solidFill>
                <a:latin typeface="NikoshBAN" panose="02000000000000000000" pitchFamily="2" charset="0"/>
                <a:cs typeface="NikoshBAN" panose="02000000000000000000" pitchFamily="2" charset="0"/>
              </a:rPr>
              <a:t>আমার সালাত, আমার কুরবানী, আমার জীবন এবং আমার মরণ</a:t>
            </a:r>
            <a:r>
              <a:rPr lang="en-US" sz="2600" dirty="0">
                <a:solidFill>
                  <a:srgbClr val="002060"/>
                </a:solidFill>
                <a:latin typeface="NikoshBAN" panose="02000000000000000000" pitchFamily="2" charset="0"/>
                <a:cs typeface="NikoshBAN" panose="02000000000000000000" pitchFamily="2" charset="0"/>
              </a:rPr>
              <a:t> </a:t>
            </a:r>
            <a:r>
              <a:rPr lang="as-IN" sz="2600" dirty="0">
                <a:solidFill>
                  <a:srgbClr val="002060"/>
                </a:solidFill>
                <a:latin typeface="NikoshBAN" panose="02000000000000000000" pitchFamily="2" charset="0"/>
                <a:cs typeface="NikoshBAN" panose="02000000000000000000" pitchFamily="2" charset="0"/>
              </a:rPr>
              <a:t>সবকিছুই বিশ্ব প্রভু আল্লাহর জন্য।" </a:t>
            </a:r>
            <a:r>
              <a:rPr lang="en-US" sz="2600" dirty="0">
                <a:solidFill>
                  <a:srgbClr val="FF0000"/>
                </a:solidFill>
                <a:latin typeface="NikoshBAN" panose="02000000000000000000" pitchFamily="2" charset="0"/>
                <a:cs typeface="NikoshBAN" panose="02000000000000000000" pitchFamily="2" charset="0"/>
              </a:rPr>
              <a:t>(</a:t>
            </a:r>
            <a:r>
              <a:rPr lang="as-IN" sz="2600" dirty="0">
                <a:solidFill>
                  <a:srgbClr val="FF0000"/>
                </a:solidFill>
                <a:latin typeface="NikoshBAN" panose="02000000000000000000" pitchFamily="2" charset="0"/>
                <a:cs typeface="NikoshBAN" panose="02000000000000000000" pitchFamily="2" charset="0"/>
              </a:rPr>
              <a:t>আনয়াম :</a:t>
            </a:r>
            <a:r>
              <a:rPr lang="en-US" sz="2600" dirty="0">
                <a:solidFill>
                  <a:srgbClr val="FF0000"/>
                </a:solidFill>
                <a:latin typeface="NikoshBAN" panose="02000000000000000000" pitchFamily="2" charset="0"/>
                <a:cs typeface="NikoshBAN" panose="02000000000000000000" pitchFamily="2" charset="0"/>
              </a:rPr>
              <a:t> </a:t>
            </a:r>
            <a:r>
              <a:rPr lang="as-IN" sz="2600" dirty="0">
                <a:solidFill>
                  <a:srgbClr val="FF0000"/>
                </a:solidFill>
                <a:latin typeface="NikoshBAN" panose="02000000000000000000" pitchFamily="2" charset="0"/>
                <a:cs typeface="NikoshBAN" panose="02000000000000000000" pitchFamily="2" charset="0"/>
              </a:rPr>
              <a:t>১৬৩</a:t>
            </a:r>
            <a:r>
              <a:rPr lang="en-US" sz="2600" dirty="0">
                <a:solidFill>
                  <a:srgbClr val="FF0000"/>
                </a:solidFill>
                <a:latin typeface="NikoshBAN" panose="02000000000000000000" pitchFamily="2" charset="0"/>
                <a:cs typeface="NikoshBAN" panose="02000000000000000000" pitchFamily="2" charset="0"/>
              </a:rPr>
              <a:t>)</a:t>
            </a:r>
          </a:p>
          <a:p>
            <a:pPr>
              <a:lnSpc>
                <a:spcPct val="150000"/>
              </a:lnSpc>
            </a:pPr>
            <a:r>
              <a:rPr lang="as-IN" sz="2600" b="1" dirty="0">
                <a:solidFill>
                  <a:srgbClr val="C00000"/>
                </a:solidFill>
                <a:latin typeface="NikoshBAN" panose="02000000000000000000" pitchFamily="2" charset="0"/>
                <a:cs typeface="NikoshBAN" panose="02000000000000000000" pitchFamily="2" charset="0"/>
              </a:rPr>
              <a:t>৩. নির্দেশক</a:t>
            </a:r>
            <a:r>
              <a:rPr lang="en-US" sz="2600" b="1" dirty="0">
                <a:solidFill>
                  <a:srgbClr val="C00000"/>
                </a:solidFill>
                <a:latin typeface="NikoshBAN" panose="02000000000000000000" pitchFamily="2" charset="0"/>
                <a:cs typeface="NikoshBAN" panose="02000000000000000000" pitchFamily="2" charset="0"/>
              </a:rPr>
              <a:t> :</a:t>
            </a:r>
            <a:r>
              <a:rPr lang="as-IN" sz="2600" b="1" dirty="0">
                <a:solidFill>
                  <a:srgbClr val="C00000"/>
                </a:solidFill>
                <a:latin typeface="NikoshBAN" panose="02000000000000000000" pitchFamily="2" charset="0"/>
                <a:cs typeface="NikoshBAN" panose="02000000000000000000" pitchFamily="2" charset="0"/>
              </a:rPr>
              <a:t> </a:t>
            </a:r>
            <a:r>
              <a:rPr lang="as-IN" sz="2600" dirty="0" smtClean="0">
                <a:solidFill>
                  <a:schemeClr val="accent5">
                    <a:lumMod val="50000"/>
                  </a:schemeClr>
                </a:solidFill>
                <a:latin typeface="NikoshBAN" panose="02000000000000000000" pitchFamily="2" charset="0"/>
                <a:cs typeface="NikoshBAN" panose="02000000000000000000" pitchFamily="2" charset="0"/>
              </a:rPr>
              <a:t>ইসলা</a:t>
            </a:r>
            <a:r>
              <a:rPr lang="bn-IN" sz="2600" dirty="0" smtClean="0">
                <a:solidFill>
                  <a:schemeClr val="accent5">
                    <a:lumMod val="50000"/>
                  </a:schemeClr>
                </a:solidFill>
                <a:latin typeface="NikoshBAN" panose="02000000000000000000" pitchFamily="2" charset="0"/>
                <a:cs typeface="NikoshBAN" panose="02000000000000000000" pitchFamily="2" charset="0"/>
              </a:rPr>
              <a:t>মি</a:t>
            </a:r>
            <a:r>
              <a:rPr lang="as-IN" sz="2600" dirty="0" smtClean="0">
                <a:solidFill>
                  <a:schemeClr val="accent5">
                    <a:lumMod val="50000"/>
                  </a:schemeClr>
                </a:solidFill>
                <a:latin typeface="NikoshBAN" panose="02000000000000000000" pitchFamily="2" charset="0"/>
                <a:cs typeface="NikoshBAN" panose="02000000000000000000" pitchFamily="2" charset="0"/>
              </a:rPr>
              <a:t> </a:t>
            </a:r>
            <a:r>
              <a:rPr lang="as-IN" sz="2600" dirty="0">
                <a:solidFill>
                  <a:schemeClr val="accent5">
                    <a:lumMod val="50000"/>
                  </a:schemeClr>
                </a:solidFill>
                <a:latin typeface="NikoshBAN" panose="02000000000000000000" pitchFamily="2" charset="0"/>
                <a:cs typeface="NikoshBAN" panose="02000000000000000000" pitchFamily="2" charset="0"/>
              </a:rPr>
              <a:t>সংস্কৃতির নির্দেশক হচ্ছে আল্লাহর বাণী কুরআন মাজীদ।</a:t>
            </a:r>
            <a:r>
              <a:rPr lang="en-US" sz="2600" dirty="0">
                <a:solidFill>
                  <a:schemeClr val="accent5">
                    <a:lumMod val="50000"/>
                  </a:schemeClr>
                </a:solidFill>
                <a:latin typeface="NikoshBAN" panose="02000000000000000000" pitchFamily="2" charset="0"/>
                <a:cs typeface="NikoshBAN" panose="02000000000000000000" pitchFamily="2" charset="0"/>
              </a:rPr>
              <a:t> </a:t>
            </a:r>
          </a:p>
          <a:p>
            <a:pPr algn="ctr">
              <a:lnSpc>
                <a:spcPct val="150000"/>
              </a:lnSpc>
            </a:pPr>
            <a:r>
              <a:rPr lang="ar-SA" sz="2800" dirty="0" smtClean="0">
                <a:latin typeface="Arabic Typesetting" panose="03020402040406030203" pitchFamily="66" charset="-78"/>
                <a:cs typeface="Arabic Typesetting" panose="03020402040406030203" pitchFamily="66" charset="-78"/>
              </a:rPr>
              <a:t>قُلۡ </a:t>
            </a:r>
            <a:r>
              <a:rPr lang="ar-SA" sz="2800" dirty="0">
                <a:latin typeface="Arabic Typesetting" panose="03020402040406030203" pitchFamily="66" charset="-78"/>
                <a:cs typeface="Arabic Typesetting" panose="03020402040406030203" pitchFamily="66" charset="-78"/>
              </a:rPr>
              <a:t>اِنَّ هُدَی اللّٰهِ هُوَ الۡهُدٰی ؕ وَ اُمِرۡنَا لِنُسۡلِمَ لِرَبِّ </a:t>
            </a:r>
            <a:r>
              <a:rPr lang="ar-SA" sz="2800" dirty="0" smtClean="0">
                <a:latin typeface="Arabic Typesetting" panose="03020402040406030203" pitchFamily="66" charset="-78"/>
                <a:cs typeface="Arabic Typesetting" panose="03020402040406030203" pitchFamily="66" charset="-78"/>
              </a:rPr>
              <a:t>الۡعٰلَمِیۡنَ</a:t>
            </a:r>
            <a:endParaRPr lang="en-US" sz="2800" dirty="0" smtClean="0">
              <a:latin typeface="Arabic Typesetting" panose="03020402040406030203" pitchFamily="66" charset="-78"/>
              <a:cs typeface="Arabic Typesetting" panose="03020402040406030203" pitchFamily="66" charset="-78"/>
            </a:endParaRPr>
          </a:p>
          <a:p>
            <a:pPr algn="ctr">
              <a:lnSpc>
                <a:spcPct val="150000"/>
              </a:lnSpc>
            </a:pPr>
            <a:r>
              <a:rPr lang="en-US" sz="2600" dirty="0" smtClean="0">
                <a:solidFill>
                  <a:schemeClr val="accent5">
                    <a:lumMod val="50000"/>
                  </a:schemeClr>
                </a:solidFill>
                <a:latin typeface="NikoshBAN" panose="02000000000000000000" pitchFamily="2" charset="0"/>
                <a:cs typeface="NikoshBAN" panose="02000000000000000000" pitchFamily="2" charset="0"/>
              </a:rPr>
              <a:t>“</a:t>
            </a:r>
            <a:r>
              <a:rPr lang="as-IN" sz="2600" dirty="0" smtClean="0">
                <a:solidFill>
                  <a:schemeClr val="accent5">
                    <a:lumMod val="50000"/>
                  </a:schemeClr>
                </a:solidFill>
                <a:latin typeface="NikoshBAN" panose="02000000000000000000" pitchFamily="2" charset="0"/>
                <a:cs typeface="NikoshBAN" panose="02000000000000000000" pitchFamily="2" charset="0"/>
              </a:rPr>
              <a:t>বলে দিন, হে রাসূল। আল্লাহর পথ নির্দেশনাই একমাত্র নির্দেশনা।" </a:t>
            </a:r>
            <a:r>
              <a:rPr lang="as-IN" sz="2600" dirty="0" smtClean="0">
                <a:solidFill>
                  <a:srgbClr val="FF0000"/>
                </a:solidFill>
                <a:latin typeface="NikoshBAN" panose="02000000000000000000" pitchFamily="2" charset="0"/>
                <a:cs typeface="NikoshBAN" panose="02000000000000000000" pitchFamily="2" charset="0"/>
              </a:rPr>
              <a:t>(আনআম</a:t>
            </a:r>
            <a:r>
              <a:rPr lang="en-US" sz="2600" dirty="0" smtClean="0">
                <a:solidFill>
                  <a:srgbClr val="FF0000"/>
                </a:solidFill>
                <a:latin typeface="NikoshBAN" panose="02000000000000000000" pitchFamily="2" charset="0"/>
                <a:cs typeface="NikoshBAN" panose="02000000000000000000" pitchFamily="2" charset="0"/>
              </a:rPr>
              <a:t> : </a:t>
            </a:r>
            <a:r>
              <a:rPr lang="as-IN" sz="2600" dirty="0" smtClean="0">
                <a:solidFill>
                  <a:srgbClr val="FF0000"/>
                </a:solidFill>
                <a:latin typeface="NikoshBAN" panose="02000000000000000000" pitchFamily="2" charset="0"/>
                <a:cs typeface="NikoshBAN" panose="02000000000000000000" pitchFamily="2" charset="0"/>
              </a:rPr>
              <a:t>৭১)</a:t>
            </a:r>
            <a:endParaRPr lang="en-US" sz="2600" dirty="0" smtClean="0">
              <a:solidFill>
                <a:srgbClr val="FF0000"/>
              </a:solidFill>
              <a:latin typeface="NikoshBAN" panose="02000000000000000000" pitchFamily="2" charset="0"/>
              <a:cs typeface="NikoshBAN" panose="02000000000000000000" pitchFamily="2" charset="0"/>
            </a:endParaRPr>
          </a:p>
          <a:p>
            <a:pPr algn="just">
              <a:lnSpc>
                <a:spcPct val="150000"/>
              </a:lnSpc>
            </a:pPr>
            <a:r>
              <a:rPr lang="as-IN" sz="2600" dirty="0" smtClean="0">
                <a:solidFill>
                  <a:schemeClr val="accent2">
                    <a:lumMod val="50000"/>
                  </a:schemeClr>
                </a:solidFill>
                <a:latin typeface="NikoshBAN" panose="02000000000000000000" pitchFamily="2" charset="0"/>
                <a:cs typeface="NikoshBAN" panose="02000000000000000000" pitchFamily="2" charset="0"/>
              </a:rPr>
              <a:t>যে</a:t>
            </a:r>
            <a:r>
              <a:rPr lang="en-US" sz="2600" dirty="0">
                <a:solidFill>
                  <a:schemeClr val="accent2">
                    <a:lumMod val="50000"/>
                  </a:schemeClr>
                </a:solidFill>
                <a:latin typeface="NikoshBAN" panose="02000000000000000000" pitchFamily="2" charset="0"/>
                <a:cs typeface="NikoshBAN" panose="02000000000000000000" pitchFamily="2" charset="0"/>
              </a:rPr>
              <a:t>-</a:t>
            </a:r>
            <a:r>
              <a:rPr lang="as-IN" sz="2600" dirty="0">
                <a:solidFill>
                  <a:schemeClr val="accent2">
                    <a:lumMod val="50000"/>
                  </a:schemeClr>
                </a:solidFill>
                <a:latin typeface="NikoshBAN" panose="02000000000000000000" pitchFamily="2" charset="0"/>
                <a:cs typeface="NikoshBAN" panose="02000000000000000000" pitchFamily="2" charset="0"/>
              </a:rPr>
              <a:t>সংস্কৃতি এই তিনটি সম্মিলিত আদর্শের অনুসারী নয়, তা</a:t>
            </a:r>
            <a:r>
              <a:rPr lang="en-US" sz="2600" dirty="0">
                <a:solidFill>
                  <a:schemeClr val="accent2">
                    <a:lumMod val="50000"/>
                  </a:schemeClr>
                </a:solidFill>
                <a:latin typeface="NikoshBAN" panose="02000000000000000000" pitchFamily="2" charset="0"/>
                <a:cs typeface="NikoshBAN" panose="02000000000000000000" pitchFamily="2" charset="0"/>
              </a:rPr>
              <a:t> </a:t>
            </a:r>
            <a:r>
              <a:rPr lang="en-US" sz="2600" dirty="0" err="1">
                <a:solidFill>
                  <a:schemeClr val="accent2">
                    <a:lumMod val="50000"/>
                  </a:schemeClr>
                </a:solidFill>
                <a:latin typeface="NikoshBAN" panose="02000000000000000000" pitchFamily="2" charset="0"/>
                <a:cs typeface="NikoshBAN" panose="02000000000000000000" pitchFamily="2" charset="0"/>
              </a:rPr>
              <a:t>কোনো</a:t>
            </a:r>
            <a:r>
              <a:rPr lang="as-IN" sz="2600" dirty="0">
                <a:solidFill>
                  <a:schemeClr val="accent2">
                    <a:lumMod val="50000"/>
                  </a:schemeClr>
                </a:solidFill>
                <a:latin typeface="NikoshBAN" panose="02000000000000000000" pitchFamily="2" charset="0"/>
                <a:cs typeface="NikoshBAN" panose="02000000000000000000" pitchFamily="2" charset="0"/>
              </a:rPr>
              <a:t>ক্রমেই ইসলামে গ্রহণযোগ্য নয়, হতে পারে না। ইসলাম বহির্ভূত</a:t>
            </a:r>
            <a:r>
              <a:rPr lang="en-US" sz="2600" dirty="0">
                <a:solidFill>
                  <a:schemeClr val="accent2">
                    <a:lumMod val="50000"/>
                  </a:schemeClr>
                </a:solidFill>
                <a:latin typeface="NikoshBAN" panose="02000000000000000000" pitchFamily="2" charset="0"/>
                <a:cs typeface="NikoshBAN" panose="02000000000000000000" pitchFamily="2" charset="0"/>
              </a:rPr>
              <a:t> </a:t>
            </a:r>
            <a:r>
              <a:rPr lang="en-US" sz="2600" dirty="0" err="1">
                <a:solidFill>
                  <a:schemeClr val="accent2">
                    <a:lumMod val="50000"/>
                  </a:schemeClr>
                </a:solidFill>
                <a:latin typeface="NikoshBAN" panose="02000000000000000000" pitchFamily="2" charset="0"/>
                <a:cs typeface="NikoshBAN" panose="02000000000000000000" pitchFamily="2" charset="0"/>
              </a:rPr>
              <a:t>কোনো</a:t>
            </a:r>
            <a:r>
              <a:rPr lang="as-IN" sz="2600" dirty="0">
                <a:solidFill>
                  <a:schemeClr val="accent2">
                    <a:lumMod val="50000"/>
                  </a:schemeClr>
                </a:solidFill>
                <a:latin typeface="NikoshBAN" panose="02000000000000000000" pitchFamily="2" charset="0"/>
                <a:cs typeface="NikoshBAN" panose="02000000000000000000" pitchFamily="2" charset="0"/>
              </a:rPr>
              <a:t> সংস্কৃতি আপাতদৃষ্টিতে আকর্ষণীয় মনে হলেও তার </a:t>
            </a:r>
            <a:r>
              <a:rPr lang="as-IN" sz="2600" dirty="0" smtClean="0">
                <a:solidFill>
                  <a:schemeClr val="accent2">
                    <a:lumMod val="50000"/>
                  </a:schemeClr>
                </a:solidFill>
                <a:latin typeface="NikoshBAN" panose="02000000000000000000" pitchFamily="2" charset="0"/>
                <a:cs typeface="NikoshBAN" panose="02000000000000000000" pitchFamily="2" charset="0"/>
              </a:rPr>
              <a:t>পরিণাম </a:t>
            </a:r>
            <a:r>
              <a:rPr lang="as-IN" sz="2600" dirty="0">
                <a:solidFill>
                  <a:schemeClr val="accent2">
                    <a:lumMod val="50000"/>
                  </a:schemeClr>
                </a:solidFill>
                <a:latin typeface="NikoshBAN" panose="02000000000000000000" pitchFamily="2" charset="0"/>
                <a:cs typeface="NikoshBAN" panose="02000000000000000000" pitchFamily="2" charset="0"/>
              </a:rPr>
              <a:t>ভাল হতে পারে না। </a:t>
            </a:r>
            <a:endParaRPr lang="en-US" sz="2600" dirty="0">
              <a:solidFill>
                <a:schemeClr val="accent2">
                  <a:lumMod val="50000"/>
                </a:schemeClr>
              </a:solidFill>
            </a:endParaRPr>
          </a:p>
        </p:txBody>
      </p:sp>
    </p:spTree>
    <p:extLst>
      <p:ext uri="{BB962C8B-B14F-4D97-AF65-F5344CB8AC3E}">
        <p14:creationId xmlns:p14="http://schemas.microsoft.com/office/powerpoint/2010/main" val="1612436571"/>
      </p:ext>
    </p:extLst>
  </p:cSld>
  <p:clrMapOvr>
    <a:masterClrMapping/>
  </p:clrMapOvr>
  <mc:AlternateContent xmlns:mc="http://schemas.openxmlformats.org/markup-compatibility/2006" xmlns:p14="http://schemas.microsoft.com/office/powerpoint/2010/main">
    <mc:Choice Requires="p14">
      <p:transition spd="slow" p14:dur="1250">
        <p:checker/>
        <p:sndAc>
          <p:stSnd>
            <p:snd r:embed="rId2" name="drumroll.wav"/>
          </p:stSnd>
        </p:sndAc>
      </p:transition>
    </mc:Choice>
    <mc:Fallback xmlns="">
      <p:transition spd="slow">
        <p:checker/>
        <p:sndAc>
          <p:stSnd>
            <p:snd r:embed="rId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wdDnDiag">
          <a:fgClr>
            <a:schemeClr val="accent3">
              <a:lumMod val="20000"/>
              <a:lumOff val="80000"/>
            </a:schemeClr>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3" name="Star: 10 Points 2">
            <a:extLst>
              <a:ext uri="{FF2B5EF4-FFF2-40B4-BE49-F238E27FC236}">
                <a16:creationId xmlns:a16="http://schemas.microsoft.com/office/drawing/2014/main" id="{1B1BD324-65D8-FF48-623E-1729081D60AF}"/>
              </a:ext>
            </a:extLst>
          </p:cNvPr>
          <p:cNvSpPr/>
          <p:nvPr/>
        </p:nvSpPr>
        <p:spPr>
          <a:xfrm>
            <a:off x="0" y="152400"/>
            <a:ext cx="890587" cy="917079"/>
          </a:xfrm>
          <a:prstGeom prst="star10">
            <a:avLst/>
          </a:prstGeom>
          <a:solidFill>
            <a:schemeClr val="accent1">
              <a:lumMod val="20000"/>
              <a:lumOff val="80000"/>
            </a:schemeClr>
          </a:solidFill>
          <a:ln w="19050">
            <a:solidFill>
              <a:srgbClr val="7030A0"/>
            </a:solidFill>
          </a:ln>
        </p:spPr>
        <p:txBody>
          <a:bodyPr wrap="square">
            <a:spAutoFit/>
          </a:bodyPr>
          <a:lstStyle/>
          <a:p>
            <a:pPr algn="ctr"/>
            <a:r>
              <a:rPr lang="en-US" sz="2400" dirty="0">
                <a:solidFill>
                  <a:srgbClr val="FF0000"/>
                </a:solidFill>
                <a:latin typeface="+mj-lt"/>
                <a:cs typeface="NikoshBAN" panose="02000000000000000000" pitchFamily="2" charset="0"/>
              </a:rPr>
              <a:t>18</a:t>
            </a:r>
          </a:p>
        </p:txBody>
      </p:sp>
      <p:pic>
        <p:nvPicPr>
          <p:cNvPr id="14" name="Picture 13">
            <a:extLst>
              <a:ext uri="{FF2B5EF4-FFF2-40B4-BE49-F238E27FC236}">
                <a16:creationId xmlns:a16="http://schemas.microsoft.com/office/drawing/2014/main" id="{C7D9E8A1-B6C4-A6ED-09E0-4F9423A62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091351"/>
            <a:ext cx="3148013" cy="3004648"/>
          </a:xfrm>
          <a:prstGeom prst="rect">
            <a:avLst/>
          </a:prstGeom>
        </p:spPr>
      </p:pic>
      <p:pic>
        <p:nvPicPr>
          <p:cNvPr id="20" name="Picture 19">
            <a:extLst>
              <a:ext uri="{FF2B5EF4-FFF2-40B4-BE49-F238E27FC236}">
                <a16:creationId xmlns:a16="http://schemas.microsoft.com/office/drawing/2014/main" id="{B2AFEE6B-37AA-1EBD-06D6-08061CD1B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3095362"/>
            <a:ext cx="3733800" cy="3004648"/>
          </a:xfrm>
          <a:prstGeom prst="rect">
            <a:avLst/>
          </a:prstGeom>
        </p:spPr>
      </p:pic>
      <p:pic>
        <p:nvPicPr>
          <p:cNvPr id="4" name="Picture 3">
            <a:extLst>
              <a:ext uri="{FF2B5EF4-FFF2-40B4-BE49-F238E27FC236}">
                <a16:creationId xmlns:a16="http://schemas.microsoft.com/office/drawing/2014/main" id="{9F615EBA-A9F8-E30D-F331-C2F77C57E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3095362"/>
            <a:ext cx="3452813" cy="3000637"/>
          </a:xfrm>
          <a:prstGeom prst="rect">
            <a:avLst/>
          </a:prstGeom>
        </p:spPr>
      </p:pic>
    </p:spTree>
    <p:extLst>
      <p:ext uri="{BB962C8B-B14F-4D97-AF65-F5344CB8AC3E}">
        <p14:creationId xmlns:p14="http://schemas.microsoft.com/office/powerpoint/2010/main" val="847248769"/>
      </p:ext>
    </p:extLst>
  </p:cSld>
  <p:clrMapOvr>
    <a:masterClrMapping/>
  </p:clrMapOvr>
  <p:transition spd="slow">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20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ox(in)">
                                      <p:cBhvr>
                                        <p:cTn id="1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8000">
              <a:srgbClr val="00B050"/>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E252C23-8DB3-B1B1-F203-5E29C8394232}"/>
              </a:ext>
            </a:extLst>
          </p:cNvPr>
          <p:cNvSpPr txBox="1"/>
          <p:nvPr/>
        </p:nvSpPr>
        <p:spPr>
          <a:xfrm>
            <a:off x="4191000" y="225530"/>
            <a:ext cx="6248400" cy="2244782"/>
          </a:xfrm>
          <a:prstGeom prst="rect">
            <a:avLst/>
          </a:prstGeom>
          <a:solidFill>
            <a:schemeClr val="accent3">
              <a:lumMod val="20000"/>
              <a:lumOff val="80000"/>
            </a:schemeClr>
          </a:solidFill>
          <a:ln w="38100">
            <a:solidFill>
              <a:schemeClr val="accent4">
                <a:lumMod val="60000"/>
                <a:lumOff val="40000"/>
              </a:schemeClr>
            </a:solidFill>
          </a:ln>
        </p:spPr>
        <p:txBody>
          <a:bodyPr wrap="square">
            <a:spAutoFit/>
          </a:bodyPr>
          <a:lstStyle/>
          <a:p>
            <a:pPr algn="ctr">
              <a:lnSpc>
                <a:spcPct val="150000"/>
              </a:lnSpc>
            </a:pPr>
            <a:r>
              <a:rPr lang="en-US" sz="3200" b="0" dirty="0" err="1">
                <a:ln>
                  <a:solidFill>
                    <a:srgbClr val="C00000"/>
                  </a:solidFill>
                </a:ln>
                <a:solidFill>
                  <a:schemeClr val="accent6">
                    <a:lumMod val="50000"/>
                  </a:schemeClr>
                </a:solidFill>
                <a:latin typeface="NikoshBAN"/>
                <a:cs typeface="NikoshBAN" panose="02000000000000000000" pitchFamily="2" charset="0"/>
              </a:rPr>
              <a:t>বিসমিল্লাহির</a:t>
            </a:r>
            <a:r>
              <a:rPr lang="en-US" sz="3200" b="0" dirty="0">
                <a:ln>
                  <a:solidFill>
                    <a:srgbClr val="C00000"/>
                  </a:solidFill>
                </a:ln>
                <a:solidFill>
                  <a:schemeClr val="accent6">
                    <a:lumMod val="50000"/>
                  </a:schemeClr>
                </a:solidFill>
                <a:latin typeface="NikoshBAN"/>
                <a:cs typeface="NikoshBAN" panose="02000000000000000000" pitchFamily="2" charset="0"/>
              </a:rPr>
              <a:t> </a:t>
            </a:r>
            <a:r>
              <a:rPr lang="en-US" sz="3200" b="0" dirty="0" err="1">
                <a:ln>
                  <a:solidFill>
                    <a:srgbClr val="C00000"/>
                  </a:solidFill>
                </a:ln>
                <a:solidFill>
                  <a:schemeClr val="accent6">
                    <a:lumMod val="50000"/>
                  </a:schemeClr>
                </a:solidFill>
                <a:latin typeface="NikoshBAN"/>
                <a:cs typeface="NikoshBAN" panose="02000000000000000000" pitchFamily="2" charset="0"/>
              </a:rPr>
              <a:t>রহমানির</a:t>
            </a:r>
            <a:r>
              <a:rPr lang="en-US" sz="3200" b="0" dirty="0">
                <a:ln>
                  <a:solidFill>
                    <a:srgbClr val="C00000"/>
                  </a:solidFill>
                </a:ln>
                <a:solidFill>
                  <a:schemeClr val="accent6">
                    <a:lumMod val="50000"/>
                  </a:schemeClr>
                </a:solidFill>
                <a:latin typeface="NikoshBAN"/>
                <a:cs typeface="NikoshBAN" panose="02000000000000000000" pitchFamily="2" charset="0"/>
              </a:rPr>
              <a:t> </a:t>
            </a:r>
            <a:r>
              <a:rPr lang="en-US" sz="3200" b="0" dirty="0" err="1">
                <a:ln>
                  <a:solidFill>
                    <a:srgbClr val="C00000"/>
                  </a:solidFill>
                </a:ln>
                <a:solidFill>
                  <a:schemeClr val="accent6">
                    <a:lumMod val="50000"/>
                  </a:schemeClr>
                </a:solidFill>
                <a:latin typeface="NikoshBAN"/>
                <a:cs typeface="NikoshBAN" panose="02000000000000000000" pitchFamily="2" charset="0"/>
              </a:rPr>
              <a:t>রহিম</a:t>
            </a:r>
            <a:endParaRPr lang="en-US" sz="3200" b="0" dirty="0">
              <a:ln>
                <a:solidFill>
                  <a:srgbClr val="C00000"/>
                </a:solidFill>
              </a:ln>
              <a:solidFill>
                <a:schemeClr val="accent6">
                  <a:lumMod val="50000"/>
                </a:schemeClr>
              </a:solidFill>
              <a:latin typeface="NikoshBAN"/>
              <a:cs typeface="NikoshBAN" panose="02000000000000000000" pitchFamily="2" charset="0"/>
            </a:endParaRPr>
          </a:p>
          <a:p>
            <a:pPr algn="ctr">
              <a:lnSpc>
                <a:spcPct val="150000"/>
              </a:lnSpc>
            </a:pPr>
            <a:r>
              <a:rPr lang="bn-IN" sz="3200" dirty="0">
                <a:ln>
                  <a:solidFill>
                    <a:srgbClr val="C00000"/>
                  </a:solidFill>
                </a:ln>
                <a:solidFill>
                  <a:srgbClr val="00B050"/>
                </a:solidFill>
                <a:latin typeface="NikoshBAN"/>
                <a:cs typeface="NikoshBAN" panose="02000000000000000000" pitchFamily="2" charset="0"/>
              </a:rPr>
              <a:t>উচ্চমাধ্যমিক শ্রেণির </a:t>
            </a:r>
            <a:r>
              <a:rPr lang="en-US" sz="3200" dirty="0" err="1">
                <a:ln>
                  <a:solidFill>
                    <a:srgbClr val="C00000"/>
                  </a:solidFill>
                </a:ln>
                <a:solidFill>
                  <a:srgbClr val="00B050"/>
                </a:solidFill>
                <a:latin typeface="NikoshBAN"/>
                <a:cs typeface="NikoshBAN" panose="02000000000000000000" pitchFamily="2" charset="0"/>
              </a:rPr>
              <a:t>দ্বিতীয়</a:t>
            </a:r>
            <a:r>
              <a:rPr lang="bn-IN" sz="3200" dirty="0">
                <a:ln>
                  <a:solidFill>
                    <a:srgbClr val="C00000"/>
                  </a:solidFill>
                </a:ln>
                <a:solidFill>
                  <a:srgbClr val="00B050"/>
                </a:solidFill>
                <a:latin typeface="NikoshBAN"/>
                <a:cs typeface="NikoshBAN" panose="02000000000000000000" pitchFamily="2" charset="0"/>
              </a:rPr>
              <a:t> বর্ষের </a:t>
            </a:r>
            <a:r>
              <a:rPr lang="bn-IN" sz="3200" dirty="0">
                <a:ln>
                  <a:solidFill>
                    <a:srgbClr val="C00000"/>
                  </a:solidFill>
                </a:ln>
                <a:solidFill>
                  <a:srgbClr val="00B050"/>
                </a:solidFill>
                <a:latin typeface="NikoshBAN" panose="02000000000000000000" pitchFamily="2" charset="0"/>
                <a:cs typeface="NikoshBAN" panose="02000000000000000000" pitchFamily="2" charset="0"/>
              </a:rPr>
              <a:t>শিক্ষার্থীদের</a:t>
            </a:r>
            <a:endParaRPr lang="en-US" sz="3200" dirty="0">
              <a:ln>
                <a:solidFill>
                  <a:srgbClr val="C00000"/>
                </a:solidFill>
              </a:ln>
              <a:solidFill>
                <a:srgbClr val="00B050"/>
              </a:solidFill>
              <a:latin typeface="NikoshBAN" panose="02000000000000000000" pitchFamily="2" charset="0"/>
              <a:cs typeface="NikoshBAN" panose="02000000000000000000" pitchFamily="2" charset="0"/>
            </a:endParaRPr>
          </a:p>
          <a:p>
            <a:pPr algn="ctr">
              <a:lnSpc>
                <a:spcPct val="150000"/>
              </a:lnSpc>
            </a:pPr>
            <a:r>
              <a:rPr lang="en-US" sz="3200" b="1" dirty="0" err="1">
                <a:solidFill>
                  <a:srgbClr val="C00000"/>
                </a:solidFill>
                <a:latin typeface="NikoshBAN"/>
                <a:cs typeface="NikoshBAN" panose="02000000000000000000" pitchFamily="2" charset="0"/>
              </a:rPr>
              <a:t>স্বাগত</a:t>
            </a:r>
            <a:r>
              <a:rPr lang="en-US" sz="3200" b="1" dirty="0">
                <a:solidFill>
                  <a:srgbClr val="C00000"/>
                </a:solidFill>
                <a:latin typeface="NikoshBAN"/>
                <a:cs typeface="NikoshBAN" panose="02000000000000000000" pitchFamily="2" charset="0"/>
              </a:rPr>
              <a:t> ও </a:t>
            </a:r>
            <a:r>
              <a:rPr lang="en-US" sz="3200" b="1" dirty="0" err="1">
                <a:solidFill>
                  <a:srgbClr val="C00000"/>
                </a:solidFill>
                <a:latin typeface="NikoshBAN"/>
                <a:cs typeface="NikoshBAN" panose="02000000000000000000" pitchFamily="2" charset="0"/>
              </a:rPr>
              <a:t>ফুলেল</a:t>
            </a:r>
            <a:r>
              <a:rPr lang="en-US" sz="3200" b="1" dirty="0">
                <a:solidFill>
                  <a:srgbClr val="C00000"/>
                </a:solidFill>
                <a:latin typeface="NikoshBAN"/>
                <a:cs typeface="NikoshBAN" panose="02000000000000000000" pitchFamily="2" charset="0"/>
              </a:rPr>
              <a:t> </a:t>
            </a:r>
            <a:r>
              <a:rPr lang="en-US" sz="3200" b="1" dirty="0" err="1">
                <a:solidFill>
                  <a:srgbClr val="C00000"/>
                </a:solidFill>
                <a:latin typeface="NikoshBAN"/>
                <a:cs typeface="NikoshBAN" panose="02000000000000000000" pitchFamily="2" charset="0"/>
              </a:rPr>
              <a:t>শুভেচ্ছা</a:t>
            </a:r>
            <a:r>
              <a:rPr lang="en-US" sz="3200" b="1" dirty="0">
                <a:solidFill>
                  <a:srgbClr val="C00000"/>
                </a:solidFill>
                <a:latin typeface="NikoshBAN" panose="02000000000000000000" pitchFamily="2" charset="0"/>
                <a:cs typeface="NikoshBAN" panose="02000000000000000000" pitchFamily="2" charset="0"/>
              </a:rPr>
              <a:t>।</a:t>
            </a:r>
            <a:r>
              <a:rPr lang="bn-IN" sz="3200" dirty="0">
                <a:ln>
                  <a:solidFill>
                    <a:srgbClr val="C00000"/>
                  </a:solidFill>
                </a:ln>
                <a:solidFill>
                  <a:srgbClr val="C00000"/>
                </a:solidFill>
                <a:latin typeface="NikoshBAN" panose="02000000000000000000" pitchFamily="2" charset="0"/>
                <a:cs typeface="NikoshBAN" panose="02000000000000000000" pitchFamily="2" charset="0"/>
              </a:rPr>
              <a:t> </a:t>
            </a:r>
            <a:endParaRPr lang="en-US" sz="3200" dirty="0">
              <a:solidFill>
                <a:srgbClr val="C00000"/>
              </a:solidFill>
            </a:endParaRPr>
          </a:p>
        </p:txBody>
      </p:sp>
      <p:sp>
        <p:nvSpPr>
          <p:cNvPr id="13" name="Star: 16 Points 12">
            <a:extLst>
              <a:ext uri="{FF2B5EF4-FFF2-40B4-BE49-F238E27FC236}">
                <a16:creationId xmlns:a16="http://schemas.microsoft.com/office/drawing/2014/main" id="{63171C30-D87A-EAB1-983E-59AF2D9DD1EB}"/>
              </a:ext>
            </a:extLst>
          </p:cNvPr>
          <p:cNvSpPr/>
          <p:nvPr/>
        </p:nvSpPr>
        <p:spPr>
          <a:xfrm>
            <a:off x="915788" y="298830"/>
            <a:ext cx="1143000" cy="863501"/>
          </a:xfrm>
          <a:prstGeom prst="star16">
            <a:avLst/>
          </a:prstGeom>
          <a:solidFill>
            <a:schemeClr val="accent1">
              <a:lumMod val="20000"/>
              <a:lumOff val="80000"/>
            </a:schemeClr>
          </a:solidFill>
          <a:ln w="28575">
            <a:solidFill>
              <a:schemeClr val="accent5">
                <a:lumMod val="60000"/>
                <a:lumOff val="40000"/>
              </a:schemeClr>
            </a:solidFill>
          </a:ln>
        </p:spPr>
        <p:txBody>
          <a:bodyPr wrap="square">
            <a:spAutoFit/>
          </a:bodyPr>
          <a:lstStyle/>
          <a:p>
            <a:pPr algn="ctr"/>
            <a:r>
              <a:rPr lang="en-US" sz="2400" dirty="0">
                <a:solidFill>
                  <a:srgbClr val="FF0000"/>
                </a:solidFill>
                <a:latin typeface="+mj-lt"/>
                <a:cs typeface="NikoshBAN" panose="02000000000000000000" pitchFamily="2" charset="0"/>
              </a:rPr>
              <a:t>1</a:t>
            </a:r>
            <a:endParaRPr lang="en-US" sz="2000" dirty="0">
              <a:solidFill>
                <a:srgbClr val="FF0000"/>
              </a:solidFill>
              <a:latin typeface="+mj-lt"/>
              <a:cs typeface="NikoshBAN" panose="02000000000000000000" pitchFamily="2" charset="0"/>
            </a:endParaRPr>
          </a:p>
        </p:txBody>
      </p:sp>
      <p:sp>
        <p:nvSpPr>
          <p:cNvPr id="4" name="Rectangle 3">
            <a:extLst>
              <a:ext uri="{FF2B5EF4-FFF2-40B4-BE49-F238E27FC236}">
                <a16:creationId xmlns:a16="http://schemas.microsoft.com/office/drawing/2014/main" id="{9D13328E-0FA1-1474-652A-2ED98574F3EF}"/>
              </a:ext>
            </a:extLst>
          </p:cNvPr>
          <p:cNvSpPr/>
          <p:nvPr/>
        </p:nvSpPr>
        <p:spPr>
          <a:xfrm>
            <a:off x="329538" y="1347921"/>
            <a:ext cx="2617520" cy="1319079"/>
          </a:xfrm>
          <a:prstGeom prst="rect">
            <a:avLst/>
          </a:prstGeom>
          <a:solidFill>
            <a:srgbClr val="FFC000"/>
          </a:solidFill>
          <a:ln w="28575">
            <a:solidFill>
              <a:schemeClr val="tx1"/>
            </a:solidFill>
          </a:ln>
        </p:spPr>
        <p:txBody>
          <a:bodyPr wrap="square">
            <a:spAutoFit/>
          </a:bodyPr>
          <a:lstStyle/>
          <a:p>
            <a:pPr algn="ctr">
              <a:lnSpc>
                <a:spcPct val="150000"/>
              </a:lnSpc>
            </a:pPr>
            <a:r>
              <a:rPr lang="en-US" sz="2800" dirty="0"/>
              <a:t>Date : </a:t>
            </a:r>
          </a:p>
          <a:p>
            <a:pPr algn="ctr">
              <a:lnSpc>
                <a:spcPct val="150000"/>
              </a:lnSpc>
            </a:pPr>
            <a:r>
              <a:rPr lang="en-US" sz="2800" dirty="0"/>
              <a:t>…/…/ 2024</a:t>
            </a:r>
          </a:p>
        </p:txBody>
      </p:sp>
      <p:sp>
        <p:nvSpPr>
          <p:cNvPr id="6" name="Rectangle 5">
            <a:extLst>
              <a:ext uri="{FF2B5EF4-FFF2-40B4-BE49-F238E27FC236}">
                <a16:creationId xmlns:a16="http://schemas.microsoft.com/office/drawing/2014/main" id="{70602F77-579F-44F1-7FA9-3E2A04E400A6}"/>
              </a:ext>
            </a:extLst>
          </p:cNvPr>
          <p:cNvSpPr/>
          <p:nvPr/>
        </p:nvSpPr>
        <p:spPr>
          <a:xfrm>
            <a:off x="609600" y="2971800"/>
            <a:ext cx="2110839" cy="1305870"/>
          </a:xfrm>
          <a:prstGeom prst="rect">
            <a:avLst/>
          </a:prstGeom>
          <a:blipFill>
            <a:blip r:embed="rId6"/>
            <a:tile tx="0" ty="0" sx="100000" sy="100000" flip="none" algn="tl"/>
          </a:blipFill>
          <a:ln w="28575">
            <a:solidFill>
              <a:srgbClr val="FF6600"/>
            </a:solidFill>
          </a:ln>
        </p:spPr>
        <p:txBody>
          <a:bodyPr wrap="square" lIns="91440" tIns="45720" rIns="91440" bIns="45720">
            <a:spAutoFit/>
          </a:bodyPr>
          <a:lstStyle/>
          <a:p>
            <a:pPr algn="ctr">
              <a:lnSpc>
                <a:spcPct val="150000"/>
              </a:lnSpc>
            </a:pPr>
            <a:r>
              <a:rPr lang="en-US" sz="2800" dirty="0" err="1">
                <a:ln>
                  <a:solidFill>
                    <a:srgbClr val="310F53"/>
                  </a:solidFill>
                </a:ln>
                <a:solidFill>
                  <a:srgbClr val="FF3300"/>
                </a:solidFill>
                <a:latin typeface="NikoshBAN" panose="02000000000000000000" pitchFamily="2" charset="0"/>
                <a:cs typeface="NikoshBAN" panose="02000000000000000000" pitchFamily="2" charset="0"/>
              </a:rPr>
              <a:t>বিষয়</a:t>
            </a:r>
            <a:r>
              <a:rPr lang="en-US" sz="2800" dirty="0">
                <a:ln>
                  <a:solidFill>
                    <a:srgbClr val="310F53"/>
                  </a:solidFill>
                </a:ln>
                <a:solidFill>
                  <a:srgbClr val="FF3300"/>
                </a:solidFill>
                <a:latin typeface="NikoshBAN" panose="02000000000000000000" pitchFamily="2" charset="0"/>
                <a:cs typeface="NikoshBAN" panose="02000000000000000000" pitchFamily="2" charset="0"/>
              </a:rPr>
              <a:t> </a:t>
            </a:r>
            <a:r>
              <a:rPr lang="en-US" sz="2800" dirty="0" err="1">
                <a:ln>
                  <a:solidFill>
                    <a:srgbClr val="310F53"/>
                  </a:solidFill>
                </a:ln>
                <a:solidFill>
                  <a:srgbClr val="FF3300"/>
                </a:solidFill>
                <a:latin typeface="NikoshBAN" panose="02000000000000000000" pitchFamily="2" charset="0"/>
                <a:cs typeface="NikoshBAN" panose="02000000000000000000" pitchFamily="2" charset="0"/>
              </a:rPr>
              <a:t>কোড</a:t>
            </a:r>
            <a:r>
              <a:rPr lang="en-US" sz="2800" dirty="0">
                <a:ln>
                  <a:solidFill>
                    <a:srgbClr val="310F53"/>
                  </a:solidFill>
                </a:ln>
                <a:solidFill>
                  <a:srgbClr val="FF3300"/>
                </a:solidFill>
                <a:latin typeface="NikoshBAN" panose="02000000000000000000" pitchFamily="2" charset="0"/>
                <a:cs typeface="NikoshBAN" panose="02000000000000000000" pitchFamily="2" charset="0"/>
              </a:rPr>
              <a:t> : </a:t>
            </a:r>
          </a:p>
          <a:p>
            <a:pPr algn="ctr">
              <a:lnSpc>
                <a:spcPct val="150000"/>
              </a:lnSpc>
            </a:pPr>
            <a:r>
              <a:rPr lang="en-US" sz="2800" dirty="0">
                <a:ln>
                  <a:solidFill>
                    <a:srgbClr val="310F53"/>
                  </a:solidFill>
                </a:ln>
                <a:solidFill>
                  <a:srgbClr val="FF3300"/>
                </a:solidFill>
                <a:latin typeface="+mj-lt"/>
                <a:cs typeface="NikoshBAN" panose="02000000000000000000" pitchFamily="2" charset="0"/>
              </a:rPr>
              <a:t>250</a:t>
            </a:r>
          </a:p>
        </p:txBody>
      </p:sp>
      <p:pic>
        <p:nvPicPr>
          <p:cNvPr id="2" name="WhatsApp Video 2024-03-30 at 3.17.25 AM">
            <a:hlinkClick r:id="" action="ppaction://media"/>
            <a:extLst>
              <a:ext uri="{FF2B5EF4-FFF2-40B4-BE49-F238E27FC236}">
                <a16:creationId xmlns:a16="http://schemas.microsoft.com/office/drawing/2014/main" id="{8D51520F-214E-15C6-6817-E9EAD785299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27058" r="27059"/>
          <a:stretch/>
        </p:blipFill>
        <p:spPr>
          <a:xfrm>
            <a:off x="4191000" y="2471259"/>
            <a:ext cx="6248400" cy="3612822"/>
          </a:xfrm>
          <a:prstGeom prst="rect">
            <a:avLst/>
          </a:prstGeom>
        </p:spPr>
      </p:pic>
    </p:spTree>
    <p:extLst>
      <p:ext uri="{BB962C8B-B14F-4D97-AF65-F5344CB8AC3E}">
        <p14:creationId xmlns:p14="http://schemas.microsoft.com/office/powerpoint/2010/main" val="3667791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5" name="applause.wav"/>
          </p:stSnd>
        </p:sndAc>
      </p:transition>
    </mc:Choice>
    <mc:Fallback xmlns="">
      <p:transition spd="slow">
        <p:fade/>
        <p:sndAc>
          <p:stSnd>
            <p:snd r:embed="rId8"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125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500"/>
                                        <p:tgtEl>
                                          <p:spTgt spid="4"/>
                                        </p:tgtEl>
                                      </p:cBhvr>
                                    </p:animEffect>
                                  </p:childTnLst>
                                </p:cTn>
                              </p:par>
                              <p:par>
                                <p:cTn id="12" presetID="16" presetClass="entr" presetSubtype="21" fill="hold" grpId="0" nodeType="withEffect">
                                  <p:stCondLst>
                                    <p:cond delay="125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653EF736-D8F2-B4EC-8D1A-5EEED868C6B1}"/>
              </a:ext>
            </a:extLst>
          </p:cNvPr>
          <p:cNvSpPr/>
          <p:nvPr/>
        </p:nvSpPr>
        <p:spPr>
          <a:xfrm>
            <a:off x="51880" y="240363"/>
            <a:ext cx="963039" cy="649188"/>
          </a:xfrm>
          <a:prstGeom prst="flowChartTerminator">
            <a:avLst/>
          </a:prstGeom>
          <a:solidFill>
            <a:schemeClr val="accent1">
              <a:lumMod val="20000"/>
              <a:lumOff val="80000"/>
            </a:schemeClr>
          </a:solidFill>
          <a:ln w="28575">
            <a:solidFill>
              <a:schemeClr val="accent4">
                <a:lumMod val="50000"/>
              </a:schemeClr>
            </a:solidFill>
          </a:ln>
        </p:spPr>
        <p:txBody>
          <a:bodyPr wrap="square">
            <a:spAutoFit/>
          </a:bodyPr>
          <a:lstStyle/>
          <a:p>
            <a:pPr algn="ctr"/>
            <a:r>
              <a:rPr lang="en-US" sz="2400" dirty="0">
                <a:solidFill>
                  <a:srgbClr val="FF0000"/>
                </a:solidFill>
                <a:latin typeface="+mj-lt"/>
                <a:cs typeface="NikoshBAN" panose="02000000000000000000" pitchFamily="2" charset="0"/>
              </a:rPr>
              <a:t>19</a:t>
            </a:r>
          </a:p>
        </p:txBody>
      </p:sp>
      <p:grpSp>
        <p:nvGrpSpPr>
          <p:cNvPr id="6" name="Group 5">
            <a:extLst>
              <a:ext uri="{FF2B5EF4-FFF2-40B4-BE49-F238E27FC236}">
                <a16:creationId xmlns:a16="http://schemas.microsoft.com/office/drawing/2014/main" id="{370FF676-DCD5-9677-F8EF-E3446768BC99}"/>
              </a:ext>
            </a:extLst>
          </p:cNvPr>
          <p:cNvGrpSpPr/>
          <p:nvPr/>
        </p:nvGrpSpPr>
        <p:grpSpPr>
          <a:xfrm>
            <a:off x="2971800" y="1725138"/>
            <a:ext cx="3358067" cy="3694984"/>
            <a:chOff x="2971800" y="1725138"/>
            <a:chExt cx="3358067" cy="3694984"/>
          </a:xfrm>
        </p:grpSpPr>
        <p:pic>
          <p:nvPicPr>
            <p:cNvPr id="11" name="Picture 10">
              <a:extLst>
                <a:ext uri="{FF2B5EF4-FFF2-40B4-BE49-F238E27FC236}">
                  <a16:creationId xmlns:a16="http://schemas.microsoft.com/office/drawing/2014/main" id="{4683E7CF-9830-4F8C-E08C-DDEF378D9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725138"/>
              <a:ext cx="3358067" cy="3571874"/>
            </a:xfrm>
            <a:prstGeom prst="rect">
              <a:avLst/>
            </a:prstGeom>
          </p:spPr>
        </p:pic>
        <p:sp>
          <p:nvSpPr>
            <p:cNvPr id="3" name="TextBox 2">
              <a:extLst>
                <a:ext uri="{FF2B5EF4-FFF2-40B4-BE49-F238E27FC236}">
                  <a16:creationId xmlns:a16="http://schemas.microsoft.com/office/drawing/2014/main" id="{B1B61A7A-4872-03D8-9CFC-6FD00D62708E}"/>
                </a:ext>
              </a:extLst>
            </p:cNvPr>
            <p:cNvSpPr txBox="1"/>
            <p:nvPr/>
          </p:nvSpPr>
          <p:spPr>
            <a:xfrm>
              <a:off x="2971800" y="4896902"/>
              <a:ext cx="3358067" cy="523220"/>
            </a:xfrm>
            <a:prstGeom prst="rect">
              <a:avLst/>
            </a:prstGeom>
            <a:solidFill>
              <a:srgbClr val="FFCCFF"/>
            </a:solidFill>
          </p:spPr>
          <p:txBody>
            <a:bodyPr wrap="square" rtlCol="0">
              <a:spAutoFit/>
            </a:bodyPr>
            <a:lstStyle/>
            <a:p>
              <a:pPr algn="ctr"/>
              <a:r>
                <a:rPr lang="en-US" sz="2800" dirty="0" err="1">
                  <a:latin typeface="NikoshBAN" panose="02000000000000000000" pitchFamily="2" charset="0"/>
                  <a:cs typeface="NikoshBAN" panose="02000000000000000000" pitchFamily="2" charset="0"/>
                </a:rPr>
                <a:t>ফিলিস্তিন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যুদ্ধ</a:t>
              </a:r>
              <a:endParaRPr lang="en-US" sz="2800" dirty="0">
                <a:latin typeface="NikoshBAN" panose="02000000000000000000" pitchFamily="2" charset="0"/>
                <a:cs typeface="NikoshBAN" panose="02000000000000000000" pitchFamily="2" charset="0"/>
              </a:endParaRPr>
            </a:p>
          </p:txBody>
        </p:sp>
      </p:grpSp>
      <p:grpSp>
        <p:nvGrpSpPr>
          <p:cNvPr id="8" name="Group 7">
            <a:extLst>
              <a:ext uri="{FF2B5EF4-FFF2-40B4-BE49-F238E27FC236}">
                <a16:creationId xmlns:a16="http://schemas.microsoft.com/office/drawing/2014/main" id="{EA1C4A5F-6EB9-163C-9D00-D77BC6D41EAD}"/>
              </a:ext>
            </a:extLst>
          </p:cNvPr>
          <p:cNvGrpSpPr/>
          <p:nvPr/>
        </p:nvGrpSpPr>
        <p:grpSpPr>
          <a:xfrm>
            <a:off x="6716110" y="1742071"/>
            <a:ext cx="3494689" cy="3708829"/>
            <a:chOff x="6852732" y="1742071"/>
            <a:chExt cx="3358067" cy="3708829"/>
          </a:xfrm>
        </p:grpSpPr>
        <p:pic>
          <p:nvPicPr>
            <p:cNvPr id="7" name="Picture 6">
              <a:extLst>
                <a:ext uri="{FF2B5EF4-FFF2-40B4-BE49-F238E27FC236}">
                  <a16:creationId xmlns:a16="http://schemas.microsoft.com/office/drawing/2014/main" id="{F3E02944-6A8E-5CDA-5789-B8A3859A12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2732" y="1742071"/>
              <a:ext cx="3358067" cy="3571874"/>
            </a:xfrm>
            <a:prstGeom prst="rect">
              <a:avLst/>
            </a:prstGeom>
          </p:spPr>
        </p:pic>
        <p:sp>
          <p:nvSpPr>
            <p:cNvPr id="5" name="TextBox 4">
              <a:extLst>
                <a:ext uri="{FF2B5EF4-FFF2-40B4-BE49-F238E27FC236}">
                  <a16:creationId xmlns:a16="http://schemas.microsoft.com/office/drawing/2014/main" id="{BE5ABE12-317D-010D-784E-36758EAD3F83}"/>
                </a:ext>
              </a:extLst>
            </p:cNvPr>
            <p:cNvSpPr txBox="1"/>
            <p:nvPr/>
          </p:nvSpPr>
          <p:spPr>
            <a:xfrm>
              <a:off x="6852732" y="4927680"/>
              <a:ext cx="3358067" cy="523220"/>
            </a:xfrm>
            <a:prstGeom prst="rect">
              <a:avLst/>
            </a:prstGeom>
            <a:solidFill>
              <a:srgbClr val="FFCCFF"/>
            </a:solidFill>
          </p:spPr>
          <p:txBody>
            <a:bodyPr wrap="square" rtlCol="0">
              <a:spAutoFit/>
            </a:bodyPr>
            <a:lstStyle/>
            <a:p>
              <a:pPr algn="ctr"/>
              <a:r>
                <a:rPr lang="en-US" sz="2800" dirty="0" err="1">
                  <a:latin typeface="NikoshBAN" panose="02000000000000000000" pitchFamily="2" charset="0"/>
                  <a:cs typeface="NikoshBAN" panose="02000000000000000000" pitchFamily="2" charset="0"/>
                </a:rPr>
                <a:t>গাজায়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ধ্বংসস্তুপ</a:t>
              </a:r>
              <a:endParaRPr lang="en-US" sz="2800" dirty="0">
                <a:latin typeface="NikoshBAN" panose="02000000000000000000" pitchFamily="2" charset="0"/>
                <a:cs typeface="NikoshBAN" panose="020000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2B01B2-9455-DDC6-50B3-7FE674851B9D}"/>
              </a:ext>
            </a:extLst>
          </p:cNvPr>
          <p:cNvSpPr/>
          <p:nvPr/>
        </p:nvSpPr>
        <p:spPr>
          <a:xfrm>
            <a:off x="1295400" y="455109"/>
            <a:ext cx="10357120" cy="6178614"/>
          </a:xfrm>
          <a:prstGeom prst="rect">
            <a:avLst/>
          </a:prstGeom>
          <a:blipFill>
            <a:blip r:embed="rId5"/>
            <a:tile tx="0" ty="0" sx="100000" sy="100000" flip="none" algn="tl"/>
          </a:blipFill>
          <a:ln w="38100">
            <a:solidFill>
              <a:srgbClr val="FFFF00"/>
            </a:solidFill>
          </a:ln>
          <a:effectLst>
            <a:glow rad="228600">
              <a:schemeClr val="accent3">
                <a:satMod val="175000"/>
                <a:alpha val="40000"/>
              </a:schemeClr>
            </a:glow>
            <a:outerShdw blurRad="107950" dist="12700" dir="5400000" algn="ctr">
              <a:srgbClr val="000000"/>
            </a:outerShdw>
          </a:effectLst>
          <a:scene3d>
            <a:camera prst="obliqueTopLeft"/>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3200" b="1" u="sng" dirty="0" smtClean="0">
                <a:solidFill>
                  <a:srgbClr val="C00000"/>
                </a:solidFill>
                <a:latin typeface="NikoshBAN" panose="02000000000000000000" pitchFamily="2" charset="0"/>
                <a:cs typeface="NikoshBAN" panose="02000000000000000000" pitchFamily="2" charset="0"/>
              </a:rPr>
              <a:t>৯</a:t>
            </a:r>
            <a:r>
              <a:rPr lang="as-IN" sz="3200" b="1" u="sng" dirty="0" smtClean="0">
                <a:solidFill>
                  <a:srgbClr val="C00000"/>
                </a:solidFill>
                <a:latin typeface="NikoshBAN" panose="02000000000000000000" pitchFamily="2" charset="0"/>
                <a:cs typeface="NikoshBAN" panose="02000000000000000000" pitchFamily="2" charset="0"/>
              </a:rPr>
              <a:t>.</a:t>
            </a:r>
            <a:r>
              <a:rPr lang="en-US" sz="3200" b="1" u="sng" dirty="0" smtClean="0">
                <a:solidFill>
                  <a:srgbClr val="C00000"/>
                </a:solidFill>
                <a:latin typeface="NikoshBAN" panose="02000000000000000000" pitchFamily="2" charset="0"/>
                <a:cs typeface="NikoshBAN" panose="02000000000000000000" pitchFamily="2" charset="0"/>
              </a:rPr>
              <a:t> </a:t>
            </a:r>
            <a:r>
              <a:rPr lang="en-US" sz="3200" b="1" u="sng" dirty="0" err="1">
                <a:solidFill>
                  <a:srgbClr val="C00000"/>
                </a:solidFill>
                <a:latin typeface="NikoshBAN" panose="02000000000000000000" pitchFamily="2" charset="0"/>
                <a:cs typeface="NikoshBAN" panose="02000000000000000000" pitchFamily="2" charset="0"/>
              </a:rPr>
              <a:t>আন্তর্জাতিক</a:t>
            </a:r>
            <a:r>
              <a:rPr lang="as-IN" sz="3200" b="1" u="sng" dirty="0">
                <a:solidFill>
                  <a:srgbClr val="C00000"/>
                </a:solidFill>
                <a:latin typeface="NikoshBAN" panose="02000000000000000000" pitchFamily="2" charset="0"/>
                <a:cs typeface="NikoshBAN" panose="02000000000000000000" pitchFamily="2" charset="0"/>
              </a:rPr>
              <a:t> </a:t>
            </a:r>
            <a:r>
              <a:rPr lang="en-US" sz="3200" b="1" u="sng" dirty="0" err="1">
                <a:solidFill>
                  <a:srgbClr val="C00000"/>
                </a:solidFill>
                <a:latin typeface="NikoshBAN" panose="02000000000000000000" pitchFamily="2" charset="0"/>
                <a:cs typeface="NikoshBAN" panose="02000000000000000000" pitchFamily="2" charset="0"/>
              </a:rPr>
              <a:t>জীবন</a:t>
            </a:r>
            <a:endParaRPr lang="en-US" sz="3200" b="1" u="sng" dirty="0">
              <a:solidFill>
                <a:srgbClr val="C00000"/>
              </a:solidFill>
              <a:latin typeface="NikoshBAN" panose="02000000000000000000" pitchFamily="2" charset="0"/>
              <a:cs typeface="NikoshBAN" panose="02000000000000000000" pitchFamily="2" charset="0"/>
            </a:endParaRPr>
          </a:p>
          <a:p>
            <a:pPr algn="ctr">
              <a:lnSpc>
                <a:spcPct val="150000"/>
              </a:lnSpc>
            </a:pPr>
            <a:endParaRPr lang="en-US" sz="1000" dirty="0">
              <a:solidFill>
                <a:srgbClr val="7030A0"/>
              </a:solidFill>
              <a:latin typeface="NikoshBAN" panose="02000000000000000000" pitchFamily="2" charset="0"/>
              <a:cs typeface="NikoshBAN" panose="02000000000000000000" pitchFamily="2" charset="0"/>
            </a:endParaRPr>
          </a:p>
          <a:p>
            <a:pPr algn="just">
              <a:lnSpc>
                <a:spcPct val="150000"/>
              </a:lnSpc>
            </a:pPr>
            <a:r>
              <a:rPr lang="as-IN" sz="2800" dirty="0">
                <a:solidFill>
                  <a:srgbClr val="002060"/>
                </a:solidFill>
                <a:latin typeface="NikoshBAN" panose="02000000000000000000" pitchFamily="2" charset="0"/>
                <a:cs typeface="NikoshBAN" panose="02000000000000000000" pitchFamily="2" charset="0"/>
              </a:rPr>
              <a:t>আন্তর্জাতি</a:t>
            </a:r>
            <a:r>
              <a:rPr lang="en-US" sz="2800" dirty="0">
                <a:solidFill>
                  <a:srgbClr val="002060"/>
                </a:solidFill>
                <a:latin typeface="NikoshBAN" panose="02000000000000000000" pitchFamily="2" charset="0"/>
                <a:cs typeface="NikoshBAN" panose="02000000000000000000" pitchFamily="2" charset="0"/>
              </a:rPr>
              <a:t>ক</a:t>
            </a:r>
            <a:r>
              <a:rPr lang="as-IN" sz="2800" dirty="0">
                <a:solidFill>
                  <a:srgbClr val="002060"/>
                </a:solidFill>
                <a:latin typeface="NikoshBAN" panose="02000000000000000000" pitchFamily="2" charset="0"/>
                <a:cs typeface="NikoshBAN" panose="02000000000000000000" pitchFamily="2" charset="0"/>
              </a:rPr>
              <a:t> সিংহভাগ সমস্যাই জাতীয় ও রাষ্ট্রীয় সমস্যার সঙ্গে সম্পৃক্ত। আন্তর্জাতিক</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অঙ্গ</a:t>
            </a:r>
            <a:r>
              <a:rPr lang="as-IN" sz="2800" dirty="0">
                <a:solidFill>
                  <a:srgbClr val="002060"/>
                </a:solidFill>
                <a:latin typeface="NikoshBAN" panose="02000000000000000000" pitchFamily="2" charset="0"/>
                <a:cs typeface="NikoshBAN" panose="02000000000000000000" pitchFamily="2" charset="0"/>
              </a:rPr>
              <a:t>নে বহুল পরিচিত একটি সমস্যা হচ্ছে, এক দেশ অন্য দেশের ওপর প্রভুত্ব করা, এক জাতির অন্যান্য জাতির ওপর শ্রেষ্ঠত্বের দাবি করা। দেশে দেশে, জাতিতে জাতিতে, বর্ণে বর্ণে সংঘর্ষ ও বিভেদ একটি বিশেষ সমস্যা। কুরআন এই সমস্যার </a:t>
            </a:r>
            <a:r>
              <a:rPr lang="as-IN" sz="2800" dirty="0" smtClean="0">
                <a:solidFill>
                  <a:srgbClr val="002060"/>
                </a:solidFill>
                <a:latin typeface="NikoshBAN" panose="02000000000000000000" pitchFamily="2" charset="0"/>
                <a:cs typeface="NikoshBAN" panose="02000000000000000000" pitchFamily="2" charset="0"/>
              </a:rPr>
              <a:t>সমাধান</a:t>
            </a:r>
            <a:r>
              <a:rPr lang="en-US" sz="2800" dirty="0" smtClean="0">
                <a:solidFill>
                  <a:srgbClr val="002060"/>
                </a:solidFill>
                <a:latin typeface="NikoshBAN" panose="02000000000000000000" pitchFamily="2" charset="0"/>
                <a:cs typeface="NikoshBAN" panose="02000000000000000000" pitchFamily="2" charset="0"/>
              </a:rPr>
              <a:t> </a:t>
            </a:r>
            <a:r>
              <a:rPr lang="as-IN" sz="2800" dirty="0" smtClean="0">
                <a:solidFill>
                  <a:srgbClr val="002060"/>
                </a:solidFill>
                <a:latin typeface="NikoshBAN" panose="02000000000000000000" pitchFamily="2" charset="0"/>
                <a:cs typeface="NikoshBAN" panose="02000000000000000000" pitchFamily="2" charset="0"/>
              </a:rPr>
              <a:t>করে </a:t>
            </a:r>
            <a:r>
              <a:rPr lang="as-IN" sz="2800" dirty="0">
                <a:solidFill>
                  <a:srgbClr val="002060"/>
                </a:solidFill>
                <a:latin typeface="NikoshBAN" panose="02000000000000000000" pitchFamily="2" charset="0"/>
                <a:cs typeface="NikoshBAN" panose="02000000000000000000" pitchFamily="2" charset="0"/>
              </a:rPr>
              <a:t>ঘোষণা করেছে</a:t>
            </a:r>
            <a:r>
              <a:rPr lang="en-US" sz="2800" dirty="0">
                <a:solidFill>
                  <a:srgbClr val="002060"/>
                </a:solidFill>
                <a:latin typeface="NikoshBAN" panose="02000000000000000000" pitchFamily="2" charset="0"/>
                <a:cs typeface="NikoshBAN" panose="02000000000000000000" pitchFamily="2" charset="0"/>
              </a:rPr>
              <a:t> :</a:t>
            </a:r>
          </a:p>
          <a:p>
            <a:pPr algn="ctr">
              <a:lnSpc>
                <a:spcPct val="150000"/>
              </a:lnSpc>
            </a:pPr>
            <a:r>
              <a:rPr lang="as-IN" sz="2800" dirty="0">
                <a:solidFill>
                  <a:srgbClr val="7030A0"/>
                </a:solidFill>
                <a:latin typeface="Traditional Arabic" panose="02020603050405020304" pitchFamily="18" charset="-78"/>
                <a:cs typeface="NikoshBAN" panose="02000000000000000000" pitchFamily="2" charset="0"/>
              </a:rPr>
              <a:t>-</a:t>
            </a:r>
            <a:r>
              <a:rPr lang="ar-SA" sz="2800" dirty="0">
                <a:solidFill>
                  <a:srgbClr val="7030A0"/>
                </a:solidFill>
                <a:latin typeface="Traditional Arabic" panose="02020603050405020304" pitchFamily="18" charset="-78"/>
                <a:cs typeface="Traditional Arabic" panose="02020603050405020304" pitchFamily="18" charset="-78"/>
              </a:rPr>
              <a:t>بأَيُّهَا النَّاسُ إِنَّا خَلَقْنَكُمْ مِنْ ذَكَرٍ وَأُنثَى وَجَعَلْنَكُمْ عُعُوبًا وَقَبَائِلَ لِتَعَارَفُوا (0) إِنَّأَكْرَمَكُمْ عِنْدَ اللَّهِ </a:t>
            </a:r>
            <a:r>
              <a:rPr lang="ar-SA" sz="2800" dirty="0" smtClean="0">
                <a:solidFill>
                  <a:srgbClr val="7030A0"/>
                </a:solidFill>
                <a:latin typeface="Traditional Arabic" panose="02020603050405020304" pitchFamily="18" charset="-78"/>
                <a:cs typeface="Traditional Arabic" panose="02020603050405020304" pitchFamily="18" charset="-78"/>
              </a:rPr>
              <a:t>أَتْقَكُمْ</a:t>
            </a:r>
            <a:r>
              <a:rPr lang="en-US" sz="2800" dirty="0" smtClean="0">
                <a:solidFill>
                  <a:srgbClr val="7030A0"/>
                </a:solidFill>
                <a:latin typeface="Traditional Arabic" panose="02020603050405020304" pitchFamily="18" charset="-78"/>
                <a:cs typeface="Traditional Arabic" panose="02020603050405020304" pitchFamily="18" charset="-78"/>
              </a:rPr>
              <a:t>  </a:t>
            </a:r>
            <a:endParaRPr lang="en-US" sz="2800" dirty="0">
              <a:solidFill>
                <a:srgbClr val="7030A0"/>
              </a:solidFill>
              <a:latin typeface="Traditional Arabic" panose="02020603050405020304" pitchFamily="18" charset="-78"/>
              <a:cs typeface="Traditional Arabic" panose="02020603050405020304" pitchFamily="18" charset="-78"/>
            </a:endParaRPr>
          </a:p>
          <a:p>
            <a:pPr algn="just">
              <a:lnSpc>
                <a:spcPct val="150000"/>
              </a:lnSpc>
            </a:pPr>
            <a:r>
              <a:rPr lang="en-US" sz="2800" dirty="0">
                <a:solidFill>
                  <a:srgbClr val="7030A0"/>
                </a:solidFill>
                <a:latin typeface="NikoshBAN" panose="02000000000000000000" pitchFamily="2" charset="0"/>
                <a:cs typeface="NikoshBAN" panose="02000000000000000000" pitchFamily="2" charset="0"/>
              </a:rPr>
              <a:t>“</a:t>
            </a:r>
            <a:r>
              <a:rPr lang="as-IN" sz="2800" dirty="0">
                <a:solidFill>
                  <a:srgbClr val="7030A0"/>
                </a:solidFill>
                <a:latin typeface="NikoshBAN" panose="02000000000000000000" pitchFamily="2" charset="0"/>
                <a:cs typeface="NikoshBAN" panose="02000000000000000000" pitchFamily="2" charset="0"/>
              </a:rPr>
              <a:t>হে মানুষ</a:t>
            </a:r>
            <a:r>
              <a:rPr lang="en-US" sz="2800" dirty="0">
                <a:solidFill>
                  <a:srgbClr val="7030A0"/>
                </a:solidFill>
                <a:latin typeface="NikoshBAN" panose="02000000000000000000" pitchFamily="2" charset="0"/>
                <a:cs typeface="NikoshBAN" panose="02000000000000000000" pitchFamily="2" charset="0"/>
              </a:rPr>
              <a:t>!</a:t>
            </a:r>
            <a:r>
              <a:rPr lang="as-IN" sz="2800" dirty="0">
                <a:solidFill>
                  <a:srgbClr val="7030A0"/>
                </a:solidFill>
                <a:latin typeface="NikoshBAN" panose="02000000000000000000" pitchFamily="2" charset="0"/>
                <a:cs typeface="NikoshBAN" panose="02000000000000000000" pitchFamily="2" charset="0"/>
              </a:rPr>
              <a:t> আমি তোমাদের সৃষ্টি করেছি এক পুরুষ ও এক নারী থেকে। পরে তোমাদের বিভক্ত করেছি বিভিন্ন জাতি ও গোত্রে, যাতে তোমরা একে অন্যের সঙ্গে পরিচিত হতে পার। তোমাদের মধ্যে </a:t>
            </a:r>
            <a:r>
              <a:rPr lang="as-IN" sz="2800" dirty="0" smtClean="0">
                <a:solidFill>
                  <a:srgbClr val="7030A0"/>
                </a:solidFill>
                <a:latin typeface="NikoshBAN" panose="02000000000000000000" pitchFamily="2" charset="0"/>
                <a:cs typeface="NikoshBAN" panose="02000000000000000000" pitchFamily="2" charset="0"/>
              </a:rPr>
              <a:t>সে</a:t>
            </a:r>
            <a:r>
              <a:rPr lang="en-US" sz="2800" dirty="0" smtClean="0">
                <a:solidFill>
                  <a:srgbClr val="7030A0"/>
                </a:solidFill>
                <a:latin typeface="NikoshBAN" panose="02000000000000000000" pitchFamily="2" charset="0"/>
                <a:cs typeface="NikoshBAN" panose="02000000000000000000" pitchFamily="2" charset="0"/>
              </a:rPr>
              <a:t>-</a:t>
            </a:r>
            <a:r>
              <a:rPr lang="as-IN" sz="2800" dirty="0">
                <a:solidFill>
                  <a:srgbClr val="7030A0"/>
                </a:solidFill>
                <a:latin typeface="NikoshBAN" panose="02000000000000000000" pitchFamily="2" charset="0"/>
                <a:cs typeface="NikoshBAN" panose="02000000000000000000" pitchFamily="2" charset="0"/>
              </a:rPr>
              <a:t>ব্যক্তি আল্লাহর নিকট</a:t>
            </a:r>
            <a:r>
              <a:rPr lang="en-US" sz="2800" dirty="0">
                <a:solidFill>
                  <a:srgbClr val="7030A0"/>
                </a:solidFill>
                <a:latin typeface="NikoshBAN" panose="02000000000000000000" pitchFamily="2" charset="0"/>
                <a:cs typeface="NikoshBAN" panose="02000000000000000000" pitchFamily="2" charset="0"/>
              </a:rPr>
              <a:t> </a:t>
            </a:r>
            <a:r>
              <a:rPr lang="as-IN" sz="2800" dirty="0">
                <a:solidFill>
                  <a:srgbClr val="7030A0"/>
                </a:solidFill>
                <a:latin typeface="NikoshBAN" panose="02000000000000000000" pitchFamily="2" charset="0"/>
                <a:cs typeface="NikoshBAN" panose="02000000000000000000" pitchFamily="2" charset="0"/>
              </a:rPr>
              <a:t>অধিক মর্যাদাশীল, যে</a:t>
            </a:r>
            <a:r>
              <a:rPr lang="en-US" sz="2800" dirty="0">
                <a:solidFill>
                  <a:srgbClr val="7030A0"/>
                </a:solidFill>
                <a:latin typeface="NikoshBAN" panose="02000000000000000000" pitchFamily="2" charset="0"/>
                <a:cs typeface="NikoshBAN" panose="02000000000000000000" pitchFamily="2" charset="0"/>
              </a:rPr>
              <a:t>-</a:t>
            </a:r>
            <a:r>
              <a:rPr lang="as-IN" sz="2800" dirty="0">
                <a:solidFill>
                  <a:srgbClr val="7030A0"/>
                </a:solidFill>
                <a:latin typeface="NikoshBAN" panose="02000000000000000000" pitchFamily="2" charset="0"/>
                <a:cs typeface="NikoshBAN" panose="02000000000000000000" pitchFamily="2" charset="0"/>
              </a:rPr>
              <a:t>অধিক মুত্তাকী।" </a:t>
            </a:r>
            <a:r>
              <a:rPr lang="en-US" sz="2800" dirty="0">
                <a:solidFill>
                  <a:srgbClr val="FF0000"/>
                </a:solidFill>
                <a:latin typeface="NikoshBAN" panose="02000000000000000000" pitchFamily="2" charset="0"/>
                <a:cs typeface="NikoshBAN" panose="02000000000000000000" pitchFamily="2" charset="0"/>
              </a:rPr>
              <a:t>(</a:t>
            </a:r>
            <a:r>
              <a:rPr lang="en-US" sz="2800" dirty="0" err="1">
                <a:solidFill>
                  <a:srgbClr val="FF0000"/>
                </a:solidFill>
                <a:latin typeface="NikoshBAN" panose="02000000000000000000" pitchFamily="2" charset="0"/>
                <a:cs typeface="NikoshBAN" panose="02000000000000000000" pitchFamily="2" charset="0"/>
              </a:rPr>
              <a:t>সু</a:t>
            </a:r>
            <a:r>
              <a:rPr lang="as-IN" sz="2800" dirty="0">
                <a:solidFill>
                  <a:srgbClr val="FF0000"/>
                </a:solidFill>
                <a:latin typeface="NikoshBAN" panose="02000000000000000000" pitchFamily="2" charset="0"/>
                <a:cs typeface="NikoshBAN" panose="02000000000000000000" pitchFamily="2" charset="0"/>
              </a:rPr>
              <a:t>রা হুজুরাত</a:t>
            </a:r>
            <a:r>
              <a:rPr lang="en-US" sz="2800" dirty="0">
                <a:solidFill>
                  <a:srgbClr val="FF0000"/>
                </a:solidFill>
                <a:latin typeface="NikoshBAN" panose="02000000000000000000" pitchFamily="2" charset="0"/>
                <a:cs typeface="NikoshBAN" panose="02000000000000000000" pitchFamily="2" charset="0"/>
              </a:rPr>
              <a:t> :</a:t>
            </a:r>
            <a:r>
              <a:rPr lang="as-IN" sz="2800" dirty="0">
                <a:solidFill>
                  <a:srgbClr val="FF0000"/>
                </a:solidFill>
                <a:latin typeface="NikoshBAN" panose="02000000000000000000" pitchFamily="2" charset="0"/>
                <a:cs typeface="NikoshBAN" panose="02000000000000000000" pitchFamily="2" charset="0"/>
              </a:rPr>
              <a:t> ১৩) </a:t>
            </a:r>
            <a:endParaRPr lang="en-US" sz="2800" dirty="0">
              <a:solidFill>
                <a:srgbClr val="FF0000"/>
              </a:solidFill>
              <a:latin typeface="NikoshBAN" panose="02000000000000000000" pitchFamily="2" charset="0"/>
              <a:cs typeface="NikoshBAN" panose="02000000000000000000" pitchFamily="2" charset="0"/>
            </a:endParaRPr>
          </a:p>
        </p:txBody>
      </p:sp>
      <p:sp>
        <p:nvSpPr>
          <p:cNvPr id="2" name="Star: 12 Points 1">
            <a:extLst>
              <a:ext uri="{FF2B5EF4-FFF2-40B4-BE49-F238E27FC236}">
                <a16:creationId xmlns:a16="http://schemas.microsoft.com/office/drawing/2014/main" id="{CFA1F9AF-CB28-157F-33E3-0894FBDD9DD7}"/>
              </a:ext>
            </a:extLst>
          </p:cNvPr>
          <p:cNvSpPr/>
          <p:nvPr/>
        </p:nvSpPr>
        <p:spPr>
          <a:xfrm>
            <a:off x="-152400" y="0"/>
            <a:ext cx="990600" cy="863501"/>
          </a:xfrm>
          <a:prstGeom prst="star12">
            <a:avLst/>
          </a:prstGeom>
          <a:solidFill>
            <a:schemeClr val="accent1">
              <a:lumMod val="20000"/>
              <a:lumOff val="80000"/>
            </a:schemeClr>
          </a:solidFill>
          <a:ln w="19050">
            <a:solidFill>
              <a:srgbClr val="FF0000"/>
            </a:solidFill>
          </a:ln>
        </p:spPr>
        <p:txBody>
          <a:bodyPr wrap="square">
            <a:spAutoFit/>
          </a:bodyPr>
          <a:lstStyle/>
          <a:p>
            <a:pPr algn="ctr"/>
            <a:r>
              <a:rPr lang="en-US" sz="2400" dirty="0">
                <a:solidFill>
                  <a:srgbClr val="FF0000"/>
                </a:solidFill>
                <a:latin typeface="+mj-lt"/>
                <a:cs typeface="NikoshBAN" panose="02000000000000000000" pitchFamily="2" charset="0"/>
              </a:rPr>
              <a:t>20</a:t>
            </a:r>
          </a:p>
        </p:txBody>
      </p:sp>
    </p:spTree>
    <p:extLst>
      <p:ext uri="{BB962C8B-B14F-4D97-AF65-F5344CB8AC3E}">
        <p14:creationId xmlns:p14="http://schemas.microsoft.com/office/powerpoint/2010/main" val="681597552"/>
      </p:ext>
    </p:extLst>
  </p:cSld>
  <p:clrMapOvr>
    <a:masterClrMapping/>
  </p:clrMapOvr>
  <mc:AlternateContent xmlns:mc="http://schemas.openxmlformats.org/markup-compatibility/2006" xmlns:p14="http://schemas.microsoft.com/office/powerpoint/2010/main">
    <mc:Choice Requires="p14">
      <p:transition spd="slow" p14:dur="2500">
        <p14:glitter pattern="hexagon"/>
        <p:sndAc>
          <p:stSnd>
            <p:snd r:embed="rId3" name="drumroll.wav"/>
          </p:stSnd>
        </p:sndAc>
      </p:transition>
    </mc:Choice>
    <mc:Fallback xmlns="">
      <p:transition spd="slow">
        <p:fade/>
        <p:sndAc>
          <p:stSnd>
            <p:snd r:embed="rId6"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circle(in)">
                                      <p:cBhvr>
                                        <p:cTn id="14" dur="20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125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125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1" dur="1250"/>
                                        <p:tgtEl>
                                          <p:spTgt spid="6">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p:cTn id="24" dur="1250" fill="hold"/>
                                        <p:tgtEl>
                                          <p:spTgt spid="6">
                                            <p:txEl>
                                              <p:pRg st="4" end="4"/>
                                            </p:txEl>
                                          </p:spTgt>
                                        </p:tgtEl>
                                        <p:attrNameLst>
                                          <p:attrName>ppt_w</p:attrName>
                                        </p:attrNameLst>
                                      </p:cBhvr>
                                      <p:tavLst>
                                        <p:tav tm="0">
                                          <p:val>
                                            <p:fltVal val="0"/>
                                          </p:val>
                                        </p:tav>
                                        <p:tav tm="100000">
                                          <p:val>
                                            <p:strVal val="#ppt_w"/>
                                          </p:val>
                                        </p:tav>
                                      </p:tavLst>
                                    </p:anim>
                                    <p:anim calcmode="lin" valueType="num">
                                      <p:cBhvr>
                                        <p:cTn id="25" dur="125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6" dur="12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dkHorz">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2B01B2-9455-DDC6-50B3-7FE674851B9D}"/>
              </a:ext>
            </a:extLst>
          </p:cNvPr>
          <p:cNvSpPr/>
          <p:nvPr/>
        </p:nvSpPr>
        <p:spPr>
          <a:xfrm>
            <a:off x="1295400" y="1147606"/>
            <a:ext cx="10122441" cy="3970318"/>
          </a:xfrm>
          <a:prstGeom prst="rect">
            <a:avLst/>
          </a:prstGeom>
          <a:blipFill>
            <a:blip r:embed="rId3"/>
            <a:tile tx="0" ty="0" sx="100000" sy="100000" flip="none" algn="tl"/>
          </a:blipFill>
          <a:ln w="38100">
            <a:solidFill>
              <a:srgbClr val="FFFF00"/>
            </a:solidFill>
          </a:ln>
          <a:effectLst>
            <a:glow rad="228600">
              <a:schemeClr val="accent3">
                <a:satMod val="175000"/>
                <a:alpha val="40000"/>
              </a:schemeClr>
            </a:glow>
            <a:outerShdw blurRad="107950" dist="12700" dir="5400000" algn="ctr">
              <a:srgbClr val="000000"/>
            </a:outerShdw>
          </a:effectLst>
          <a:scene3d>
            <a:camera prst="obliqueTopLeft"/>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50000"/>
              </a:lnSpc>
            </a:pPr>
            <a:r>
              <a:rPr lang="as-IN" sz="2800" dirty="0" smtClean="0">
                <a:solidFill>
                  <a:srgbClr val="002060"/>
                </a:solidFill>
                <a:latin typeface="NikoshBAN" panose="02000000000000000000" pitchFamily="2" charset="0"/>
                <a:cs typeface="NikoshBAN" panose="02000000000000000000" pitchFamily="2" charset="0"/>
              </a:rPr>
              <a:t>মূলত</a:t>
            </a:r>
            <a:r>
              <a:rPr lang="en-US" sz="2800" dirty="0" smtClean="0">
                <a:solidFill>
                  <a:srgbClr val="002060"/>
                </a:solidFill>
                <a:latin typeface="NikoshBAN" panose="02000000000000000000" pitchFamily="2" charset="0"/>
                <a:cs typeface="NikoshBAN" panose="02000000000000000000" pitchFamily="2" charset="0"/>
              </a:rPr>
              <a:t>,</a:t>
            </a:r>
            <a:r>
              <a:rPr lang="as-IN" sz="2800" dirty="0" smtClean="0">
                <a:solidFill>
                  <a:srgbClr val="002060"/>
                </a:solidFill>
                <a:latin typeface="NikoshBAN" panose="02000000000000000000" pitchFamily="2" charset="0"/>
                <a:cs typeface="NikoshBAN" panose="02000000000000000000" pitchFamily="2" charset="0"/>
              </a:rPr>
              <a:t> </a:t>
            </a:r>
            <a:r>
              <a:rPr lang="as-IN" sz="2800" dirty="0">
                <a:solidFill>
                  <a:srgbClr val="002060"/>
                </a:solidFill>
                <a:latin typeface="NikoshBAN" panose="02000000000000000000" pitchFamily="2" charset="0"/>
                <a:cs typeface="NikoshBAN" panose="02000000000000000000" pitchFamily="2" charset="0"/>
              </a:rPr>
              <a:t>জাতি বা দেশ হিসেবে এক দেশ বা জাতির ওপর অন্য দেশ বা জাতির প্রভুত্ব করার বা শ্রেষ্ঠত্বের</a:t>
            </a:r>
            <a:r>
              <a:rPr lang="en-US" sz="2800" dirty="0">
                <a:solidFill>
                  <a:srgbClr val="002060"/>
                </a:solidFill>
                <a:latin typeface="NikoshBAN" panose="02000000000000000000" pitchFamily="2" charset="0"/>
                <a:cs typeface="NikoshBAN" panose="02000000000000000000" pitchFamily="2" charset="0"/>
              </a:rPr>
              <a:t> </a:t>
            </a:r>
            <a:r>
              <a:rPr lang="as-IN" sz="2800" dirty="0">
                <a:solidFill>
                  <a:srgbClr val="002060"/>
                </a:solidFill>
                <a:latin typeface="NikoshBAN" panose="02000000000000000000" pitchFamily="2" charset="0"/>
                <a:cs typeface="NikoshBAN" panose="02000000000000000000" pitchFamily="2" charset="0"/>
              </a:rPr>
              <a:t>দাবি করার কো</a:t>
            </a:r>
            <a:r>
              <a:rPr lang="en-US" sz="2800" dirty="0" err="1">
                <a:solidFill>
                  <a:srgbClr val="002060"/>
                </a:solidFill>
                <a:latin typeface="NikoshBAN" panose="02000000000000000000" pitchFamily="2" charset="0"/>
                <a:cs typeface="NikoshBAN" panose="02000000000000000000" pitchFamily="2" charset="0"/>
              </a:rPr>
              <a:t>নো</a:t>
            </a:r>
            <a:r>
              <a:rPr lang="as-IN" sz="2800" dirty="0">
                <a:solidFill>
                  <a:srgbClr val="002060"/>
                </a:solidFill>
                <a:latin typeface="NikoshBAN" panose="02000000000000000000" pitchFamily="2" charset="0"/>
                <a:cs typeface="NikoshBAN" panose="02000000000000000000" pitchFamily="2" charset="0"/>
              </a:rPr>
              <a:t> অধিকার নেই। সব জাতি, সব মানুষ সমান। তাকওয়া</a:t>
            </a:r>
            <a:r>
              <a:rPr lang="en-US" sz="2800" dirty="0">
                <a:solidFill>
                  <a:srgbClr val="002060"/>
                </a:solidFill>
                <a:latin typeface="NikoshBAN" panose="02000000000000000000" pitchFamily="2" charset="0"/>
                <a:cs typeface="NikoshBAN" panose="02000000000000000000" pitchFamily="2" charset="0"/>
              </a:rPr>
              <a:t>র</a:t>
            </a:r>
            <a:r>
              <a:rPr lang="as-IN" sz="2800" dirty="0">
                <a:solidFill>
                  <a:srgbClr val="002060"/>
                </a:solidFill>
                <a:latin typeface="NikoshBAN" panose="02000000000000000000" pitchFamily="2" charset="0"/>
                <a:cs typeface="NikoshBAN" panose="02000000000000000000" pitchFamily="2" charset="0"/>
              </a:rPr>
              <a:t> আধিক্য থাকলে</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যে-কোনো</a:t>
            </a:r>
            <a:r>
              <a:rPr lang="as-IN" sz="2800" dirty="0">
                <a:solidFill>
                  <a:srgbClr val="002060"/>
                </a:solidFill>
                <a:latin typeface="NikoshBAN" panose="02000000000000000000" pitchFamily="2" charset="0"/>
                <a:cs typeface="NikoshBAN" panose="02000000000000000000" pitchFamily="2" charset="0"/>
              </a:rPr>
              <a:t> দেশ, জাতি বা মানুষের শ্রেষ্ঠত্বের দাবি থাকতে পারে, অন্যথায় নয়।</a:t>
            </a:r>
            <a:r>
              <a:rPr lang="en-US" sz="2800" dirty="0">
                <a:solidFill>
                  <a:srgbClr val="002060"/>
                </a:solidFill>
                <a:latin typeface="NikoshBAN" panose="02000000000000000000" pitchFamily="2" charset="0"/>
                <a:cs typeface="NikoshBAN" panose="02000000000000000000" pitchFamily="2" charset="0"/>
              </a:rPr>
              <a:t> </a:t>
            </a:r>
          </a:p>
          <a:p>
            <a:pPr algn="just">
              <a:lnSpc>
                <a:spcPct val="150000"/>
              </a:lnSpc>
            </a:pPr>
            <a:r>
              <a:rPr lang="en-US" sz="2800" dirty="0">
                <a:solidFill>
                  <a:srgbClr val="002060"/>
                </a:solidFill>
                <a:latin typeface="NikoshBAN" panose="02000000000000000000" pitchFamily="2" charset="0"/>
                <a:cs typeface="NikoshBAN" panose="02000000000000000000" pitchFamily="2" charset="0"/>
              </a:rPr>
              <a:t> </a:t>
            </a:r>
          </a:p>
          <a:p>
            <a:pPr algn="just">
              <a:lnSpc>
                <a:spcPct val="150000"/>
              </a:lnSpc>
            </a:pPr>
            <a:r>
              <a:rPr lang="en-US" sz="2800" dirty="0" err="1" smtClean="0">
                <a:latin typeface="NikoshBAN" panose="02000000000000000000" pitchFamily="2" charset="0"/>
                <a:cs typeface="NikoshBAN" panose="02000000000000000000" pitchFamily="2" charset="0"/>
              </a:rPr>
              <a:t>এককথায়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মানুষের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পর্যন্ত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সবক্ষেত্রের</a:t>
            </a:r>
            <a:r>
              <a:rPr lang="en-US" sz="2800" dirty="0">
                <a:latin typeface="NikoshBAN" panose="02000000000000000000" pitchFamily="2" charset="0"/>
                <a:cs typeface="NikoshBAN" panose="02000000000000000000" pitchFamily="2" charset="0"/>
              </a:rPr>
              <a:t> 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সবস্তরের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যাবতীয়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সমস্যার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সুষ্ঠু</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কুরআন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মাজীদ</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2" name="Star: 12 Points 1">
            <a:extLst>
              <a:ext uri="{FF2B5EF4-FFF2-40B4-BE49-F238E27FC236}">
                <a16:creationId xmlns:a16="http://schemas.microsoft.com/office/drawing/2014/main" id="{27929ACD-A8B3-3F61-015C-4A1BC314AEF1}"/>
              </a:ext>
            </a:extLst>
          </p:cNvPr>
          <p:cNvSpPr/>
          <p:nvPr/>
        </p:nvSpPr>
        <p:spPr>
          <a:xfrm>
            <a:off x="-152400" y="0"/>
            <a:ext cx="990600" cy="863501"/>
          </a:xfrm>
          <a:prstGeom prst="star12">
            <a:avLst/>
          </a:prstGeom>
          <a:solidFill>
            <a:schemeClr val="accent1">
              <a:lumMod val="20000"/>
              <a:lumOff val="80000"/>
            </a:schemeClr>
          </a:solidFill>
          <a:ln w="19050">
            <a:solidFill>
              <a:srgbClr val="FF0000"/>
            </a:solidFill>
          </a:ln>
        </p:spPr>
        <p:txBody>
          <a:bodyPr wrap="square">
            <a:spAutoFit/>
          </a:bodyPr>
          <a:lstStyle/>
          <a:p>
            <a:pPr algn="ctr"/>
            <a:r>
              <a:rPr lang="en-US" sz="2400" dirty="0">
                <a:solidFill>
                  <a:srgbClr val="FF0000"/>
                </a:solidFill>
                <a:latin typeface="+mj-lt"/>
                <a:cs typeface="NikoshBAN" panose="02000000000000000000" pitchFamily="2" charset="0"/>
              </a:rPr>
              <a:t>21</a:t>
            </a:r>
          </a:p>
        </p:txBody>
      </p:sp>
    </p:spTree>
    <p:extLst>
      <p:ext uri="{BB962C8B-B14F-4D97-AF65-F5344CB8AC3E}">
        <p14:creationId xmlns:p14="http://schemas.microsoft.com/office/powerpoint/2010/main" val="4020304993"/>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explode.wav"/>
          </p:stSnd>
        </p:sndAc>
      </p:transition>
    </mc:Choice>
    <mc:Fallback xmlns="">
      <p:transition spd="slow">
        <p:blinds dir="vert"/>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wdUpDiag">
          <a:fgClr>
            <a:srgbClr val="FFCCFF"/>
          </a:fgClr>
          <a:bgClr>
            <a:schemeClr val="bg1"/>
          </a:bgClr>
        </a:pattFill>
        <a:effectLst/>
      </p:bgPr>
    </p:bg>
    <p:spTree>
      <p:nvGrpSpPr>
        <p:cNvPr id="1" name=""/>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35E3ACE5-86A3-0238-8D8D-F42446FCACF0}"/>
              </a:ext>
            </a:extLst>
          </p:cNvPr>
          <p:cNvSpPr/>
          <p:nvPr/>
        </p:nvSpPr>
        <p:spPr>
          <a:xfrm>
            <a:off x="32084" y="101037"/>
            <a:ext cx="1219200" cy="765274"/>
          </a:xfrm>
          <a:prstGeom prst="flowChartPunchedTape">
            <a:avLst/>
          </a:prstGeom>
          <a:solidFill>
            <a:schemeClr val="accent1">
              <a:lumMod val="20000"/>
              <a:lumOff val="80000"/>
            </a:schemeClr>
          </a:solidFill>
          <a:ln w="19050">
            <a:solidFill>
              <a:srgbClr val="7030A0"/>
            </a:solidFill>
          </a:ln>
        </p:spPr>
        <p:txBody>
          <a:bodyPr wrap="square">
            <a:spAutoFit/>
          </a:bodyPr>
          <a:lstStyle/>
          <a:p>
            <a:pPr algn="ctr"/>
            <a:r>
              <a:rPr lang="en-US" sz="2400" dirty="0">
                <a:solidFill>
                  <a:srgbClr val="FF0000"/>
                </a:solidFill>
                <a:latin typeface="+mj-lt"/>
                <a:cs typeface="NikoshBAN" panose="02000000000000000000" pitchFamily="2" charset="0"/>
              </a:rPr>
              <a:t>22</a:t>
            </a:r>
          </a:p>
        </p:txBody>
      </p:sp>
      <p:sp>
        <p:nvSpPr>
          <p:cNvPr id="7" name="TextBox 6">
            <a:extLst>
              <a:ext uri="{FF2B5EF4-FFF2-40B4-BE49-F238E27FC236}">
                <a16:creationId xmlns:a16="http://schemas.microsoft.com/office/drawing/2014/main" id="{1845CC95-3168-D3F7-E127-1C25DE1A096F}"/>
              </a:ext>
            </a:extLst>
          </p:cNvPr>
          <p:cNvSpPr txBox="1"/>
          <p:nvPr/>
        </p:nvSpPr>
        <p:spPr>
          <a:xfrm>
            <a:off x="2514600" y="3200400"/>
            <a:ext cx="7391400" cy="3247043"/>
          </a:xfrm>
          <a:prstGeom prst="rect">
            <a:avLst/>
          </a:prstGeom>
          <a:blipFill>
            <a:blip r:embed="rId3"/>
            <a:tile tx="0" ty="0" sx="100000" sy="100000" flip="none" algn="tl"/>
          </a:blipFill>
          <a:ln w="38100">
            <a:solidFill>
              <a:srgbClr val="FF0000"/>
            </a:solidFill>
          </a:ln>
        </p:spPr>
        <p:txBody>
          <a:bodyPr wrap="square" rtlCol="0">
            <a:spAutoFit/>
          </a:bodyPr>
          <a:lstStyle/>
          <a:p>
            <a:pPr algn="ctr">
              <a:lnSpc>
                <a:spcPct val="150000"/>
              </a:lnSpc>
            </a:pPr>
            <a:r>
              <a:rPr lang="en-US" sz="3600" dirty="0" err="1">
                <a:solidFill>
                  <a:schemeClr val="accent5">
                    <a:lumMod val="50000"/>
                  </a:schemeClr>
                </a:solidFill>
                <a:latin typeface="NikoshBAN" panose="02000000000000000000" pitchFamily="2" charset="0"/>
                <a:cs typeface="NikoshBAN" panose="02000000000000000000" pitchFamily="2" charset="0"/>
              </a:rPr>
              <a:t>বাড়ির</a:t>
            </a:r>
            <a:r>
              <a:rPr lang="en-US" sz="3600" dirty="0">
                <a:solidFill>
                  <a:schemeClr val="accent5">
                    <a:lumMod val="50000"/>
                  </a:schemeClr>
                </a:solidFill>
                <a:latin typeface="NikoshBAN" panose="02000000000000000000" pitchFamily="2" charset="0"/>
                <a:cs typeface="NikoshBAN" panose="02000000000000000000" pitchFamily="2" charset="0"/>
              </a:rPr>
              <a:t> </a:t>
            </a:r>
            <a:r>
              <a:rPr lang="en-US" sz="3600" dirty="0" err="1">
                <a:solidFill>
                  <a:schemeClr val="accent5">
                    <a:lumMod val="50000"/>
                  </a:schemeClr>
                </a:solidFill>
                <a:latin typeface="NikoshBAN" panose="02000000000000000000" pitchFamily="2" charset="0"/>
                <a:cs typeface="NikoshBAN" panose="02000000000000000000" pitchFamily="2" charset="0"/>
              </a:rPr>
              <a:t>কাজ</a:t>
            </a:r>
            <a:endParaRPr lang="en-US" sz="3600" dirty="0">
              <a:solidFill>
                <a:schemeClr val="accent5">
                  <a:lumMod val="50000"/>
                </a:schemeClr>
              </a:solidFill>
              <a:latin typeface="NikoshBAN" panose="02000000000000000000" pitchFamily="2" charset="0"/>
              <a:cs typeface="NikoshBAN" panose="02000000000000000000" pitchFamily="2" charset="0"/>
            </a:endParaRPr>
          </a:p>
          <a:p>
            <a:pPr algn="ctr">
              <a:lnSpc>
                <a:spcPct val="150000"/>
              </a:lnSpc>
            </a:pPr>
            <a:endParaRPr lang="en-US" sz="900" dirty="0">
              <a:solidFill>
                <a:schemeClr val="accent5">
                  <a:lumMod val="50000"/>
                </a:schemeClr>
              </a:solidFill>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a:solidFill>
                  <a:srgbClr val="7030A0"/>
                </a:solidFill>
                <a:latin typeface="NikoshBAN" panose="02000000000000000000" pitchFamily="2" charset="0"/>
                <a:cs typeface="NikoshBAN" panose="02000000000000000000" pitchFamily="2" charset="0"/>
              </a:rPr>
              <a:t>সুপ্রিয়</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শিক্ষার্থীবৃন্দ</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জীবন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সমস্যা</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সমাধান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আল-কুরআন</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শীর্ষক</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শিরনামে</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একটি</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প্রবন্ধ</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লিখে</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নিয়ে</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আসবে</a:t>
            </a:r>
            <a:r>
              <a:rPr lang="en-US" sz="2800" dirty="0">
                <a:solidFill>
                  <a:srgbClr val="7030A0"/>
                </a:solidFill>
                <a:latin typeface="NikoshBAN" panose="02000000000000000000" pitchFamily="2" charset="0"/>
                <a:cs typeface="NikoshBAN" panose="02000000000000000000" pitchFamily="2" charset="0"/>
              </a:rPr>
              <a:t>। </a:t>
            </a:r>
          </a:p>
          <a:p>
            <a:pPr>
              <a:lnSpc>
                <a:spcPct val="150000"/>
              </a:lnSpc>
            </a:pPr>
            <a:endParaRPr lang="en-US" sz="1000" dirty="0">
              <a:solidFill>
                <a:srgbClr val="7030A0"/>
              </a:solidFill>
              <a:latin typeface="NikoshBAN" panose="02000000000000000000" pitchFamily="2" charset="0"/>
              <a:cs typeface="NikoshBAN" panose="02000000000000000000" pitchFamily="2" charset="0"/>
            </a:endParaRPr>
          </a:p>
          <a:p>
            <a:pPr algn="ctr">
              <a:lnSpc>
                <a:spcPct val="150000"/>
              </a:lnSpc>
            </a:pPr>
            <a:r>
              <a:rPr lang="en-US" sz="2800" dirty="0" err="1">
                <a:solidFill>
                  <a:schemeClr val="accent4">
                    <a:lumMod val="50000"/>
                  </a:schemeClr>
                </a:solidFill>
                <a:latin typeface="NikoshBAN" panose="02000000000000000000" pitchFamily="2" charset="0"/>
                <a:cs typeface="NikoshBAN" panose="02000000000000000000" pitchFamily="2" charset="0"/>
              </a:rPr>
              <a:t>শিক্ষক</a:t>
            </a:r>
            <a:r>
              <a:rPr lang="en-US" sz="2800" dirty="0">
                <a:solidFill>
                  <a:schemeClr val="accent4">
                    <a:lumMod val="50000"/>
                  </a:schemeClr>
                </a:solidFill>
                <a:latin typeface="NikoshBAN" panose="02000000000000000000" pitchFamily="2" charset="0"/>
                <a:cs typeface="NikoshBAN" panose="02000000000000000000" pitchFamily="2" charset="0"/>
              </a:rPr>
              <a:t> </a:t>
            </a:r>
            <a:r>
              <a:rPr lang="en-US" sz="2800" dirty="0" err="1">
                <a:solidFill>
                  <a:schemeClr val="accent4">
                    <a:lumMod val="50000"/>
                  </a:schemeClr>
                </a:solidFill>
                <a:latin typeface="NikoshBAN" panose="02000000000000000000" pitchFamily="2" charset="0"/>
                <a:cs typeface="NikoshBAN" panose="02000000000000000000" pitchFamily="2" charset="0"/>
              </a:rPr>
              <a:t>মূল্যায়ন</a:t>
            </a:r>
            <a:r>
              <a:rPr lang="en-US" sz="2800" dirty="0">
                <a:solidFill>
                  <a:schemeClr val="accent4">
                    <a:lumMod val="50000"/>
                  </a:schemeClr>
                </a:solidFill>
                <a:latin typeface="NikoshBAN" panose="02000000000000000000" pitchFamily="2" charset="0"/>
                <a:cs typeface="NikoshBAN" panose="02000000000000000000" pitchFamily="2" charset="0"/>
              </a:rPr>
              <a:t> </a:t>
            </a:r>
            <a:r>
              <a:rPr lang="en-US" sz="2800" dirty="0" err="1">
                <a:solidFill>
                  <a:schemeClr val="accent4">
                    <a:lumMod val="50000"/>
                  </a:schemeClr>
                </a:solidFill>
                <a:latin typeface="NikoshBAN" panose="02000000000000000000" pitchFamily="2" charset="0"/>
                <a:cs typeface="NikoshBAN" panose="02000000000000000000" pitchFamily="2" charset="0"/>
              </a:rPr>
              <a:t>করবেন</a:t>
            </a:r>
            <a:r>
              <a:rPr lang="en-US" sz="2800" dirty="0">
                <a:solidFill>
                  <a:schemeClr val="accent4">
                    <a:lumMod val="50000"/>
                  </a:schemeClr>
                </a:solidFill>
                <a:latin typeface="NikoshBAN" panose="02000000000000000000" pitchFamily="2" charset="0"/>
                <a:cs typeface="NikoshBAN" panose="02000000000000000000" pitchFamily="2" charset="0"/>
              </a:rPr>
              <a:t>।</a:t>
            </a:r>
          </a:p>
        </p:txBody>
      </p:sp>
      <p:pic>
        <p:nvPicPr>
          <p:cNvPr id="8" name="Picture 7">
            <a:extLst>
              <a:ext uri="{FF2B5EF4-FFF2-40B4-BE49-F238E27FC236}">
                <a16:creationId xmlns:a16="http://schemas.microsoft.com/office/drawing/2014/main" id="{BE696424-BD12-1E81-455A-4DC81E9EE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17146"/>
            <a:ext cx="6019800" cy="28832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ppt_x</p:attrName>
                                        </p:attrNameLst>
                                      </p:cBhvr>
                                      <p:tavLst>
                                        <p:tav tm="0">
                                          <p:val>
                                            <p:strVal val="#ppt_x"/>
                                          </p:val>
                                        </p:tav>
                                        <p:tav tm="100000">
                                          <p:val>
                                            <p:strVal val="#ppt_x"/>
                                          </p:val>
                                        </p:tav>
                                      </p:tavLst>
                                    </p:anim>
                                    <p:anim calcmode="lin" valueType="num">
                                      <p:cBhvr>
                                        <p:cTn id="15"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75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500"/>
                                        <p:tgtEl>
                                          <p:spTgt spid="7">
                                            <p:txEl>
                                              <p:pRg st="0" end="0"/>
                                            </p:txEl>
                                          </p:spTgt>
                                        </p:tgtEl>
                                      </p:cBhvr>
                                    </p:animEffect>
                                    <p:anim calcmode="lin" valueType="num">
                                      <p:cBhvr>
                                        <p:cTn id="21"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500"/>
                                        <p:tgtEl>
                                          <p:spTgt spid="7">
                                            <p:txEl>
                                              <p:pRg st="2" end="2"/>
                                            </p:txEl>
                                          </p:spTgt>
                                        </p:tgtEl>
                                      </p:cBhvr>
                                    </p:animEffect>
                                    <p:anim calcmode="lin" valueType="num">
                                      <p:cBhvr>
                                        <p:cTn id="28" dur="2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2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125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alpha val="62000"/>
          </a:schemeClr>
        </a:solidFill>
        <a:effectLst/>
      </p:bgPr>
    </p:bg>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D8E6F03F-F694-2A90-CD0A-712BE14B79BA}"/>
              </a:ext>
            </a:extLst>
          </p:cNvPr>
          <p:cNvSpPr/>
          <p:nvPr/>
        </p:nvSpPr>
        <p:spPr>
          <a:xfrm>
            <a:off x="-228600" y="128096"/>
            <a:ext cx="1600200" cy="1296591"/>
          </a:xfrm>
          <a:prstGeom prst="sun">
            <a:avLst/>
          </a:prstGeom>
          <a:solidFill>
            <a:schemeClr val="accent4">
              <a:lumMod val="20000"/>
              <a:lumOff val="80000"/>
            </a:schemeClr>
          </a:solidFill>
          <a:ln w="19050">
            <a:solidFill>
              <a:schemeClr val="accent5">
                <a:lumMod val="50000"/>
              </a:schemeClr>
            </a:solidFill>
          </a:ln>
        </p:spPr>
        <p:txBody>
          <a:bodyPr wrap="square">
            <a:spAutoFit/>
          </a:bodyPr>
          <a:lstStyle/>
          <a:p>
            <a:pPr algn="ctr"/>
            <a:r>
              <a:rPr lang="en-US" sz="2400" dirty="0">
                <a:solidFill>
                  <a:srgbClr val="FF0000"/>
                </a:solidFill>
                <a:latin typeface="+mj-lt"/>
                <a:cs typeface="NikoshBAN" panose="02000000000000000000" pitchFamily="2" charset="0"/>
              </a:rPr>
              <a:t>23</a:t>
            </a:r>
          </a:p>
        </p:txBody>
      </p:sp>
      <p:sp>
        <p:nvSpPr>
          <p:cNvPr id="4" name="Content Placeholder 2"/>
          <p:cNvSpPr txBox="1">
            <a:spLocks/>
          </p:cNvSpPr>
          <p:nvPr/>
        </p:nvSpPr>
        <p:spPr>
          <a:xfrm>
            <a:off x="2667000" y="712864"/>
            <a:ext cx="7315200" cy="4849736"/>
          </a:xfrm>
          <a:prstGeom prst="rect">
            <a:avLst/>
          </a:prstGeom>
          <a:blipFill>
            <a:blip r:embed="rId3"/>
            <a:tile tx="0" ty="0" sx="100000" sy="100000" flip="none" algn="tl"/>
          </a:blipFill>
          <a:ln w="38100">
            <a:solidFill>
              <a:srgbClr val="C00000"/>
            </a:solidFill>
          </a:ln>
          <a:effectLst>
            <a:outerShdw blurRad="107950" dist="12700" dir="5400000" algn="ctr">
              <a:srgbClr val="000000"/>
            </a:outerShdw>
          </a:effectLst>
          <a:scene3d>
            <a:camera prst="perspectiveLeft"/>
            <a:lightRig rig="soft" dir="t">
              <a:rot lat="0" lon="0" rev="0"/>
            </a:lightRig>
          </a:scene3d>
          <a:sp3d contourW="44450" prstMaterial="matte">
            <a:bevelT w="63500" h="63500" prst="artDeco"/>
            <a:contourClr>
              <a:srgbClr val="FFFFFF"/>
            </a:contourClr>
          </a:sp3d>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Font typeface="Wingdings 3" charset="2"/>
              <a:buNone/>
            </a:pPr>
            <a:endParaRPr lang="bn-IN" sz="1400" dirty="0">
              <a:ln>
                <a:solidFill>
                  <a:srgbClr val="00B0F0"/>
                </a:solidFill>
              </a:ln>
              <a:effectLst>
                <a:outerShdw blurRad="50800" dist="50800" dir="5400000" sx="58000" sy="58000" algn="ctr" rotWithShape="0">
                  <a:srgbClr val="000000">
                    <a:alpha val="43137"/>
                  </a:srgbClr>
                </a:outerShdw>
              </a:effectLst>
              <a:latin typeface="SutonnyMJ" pitchFamily="2" charset="0"/>
              <a:cs typeface="SutonnyMJ" pitchFamily="2" charset="0"/>
            </a:endParaRPr>
          </a:p>
          <a:p>
            <a:pPr algn="just">
              <a:lnSpc>
                <a:spcPct val="150000"/>
              </a:lnSpc>
              <a:buFont typeface="Wingdings 3" charset="2"/>
              <a:buNone/>
            </a:pPr>
            <a:r>
              <a:rPr lang="en-US" sz="2800" dirty="0">
                <a:ln>
                  <a:solidFill>
                    <a:srgbClr val="00B0F0"/>
                  </a:solidFill>
                </a:ln>
                <a:solidFill>
                  <a:schemeClr val="bg2">
                    <a:lumMod val="10000"/>
                  </a:schemeClr>
                </a:solidFill>
                <a:latin typeface="NikoshBAN" panose="02000000000000000000" pitchFamily="2" charset="0"/>
                <a:cs typeface="NikoshBAN" panose="02000000000000000000" pitchFamily="2" charset="0"/>
              </a:rPr>
              <a:t>   </a:t>
            </a:r>
            <a:r>
              <a:rPr lang="bn-IN" sz="2800" dirty="0">
                <a:ln>
                  <a:solidFill>
                    <a:srgbClr val="0070C0"/>
                  </a:solidFill>
                </a:ln>
                <a:solidFill>
                  <a:srgbClr val="002060"/>
                </a:solidFill>
                <a:latin typeface="NikoshBAN" panose="02000000000000000000" pitchFamily="2" charset="0"/>
                <a:cs typeface="NikoshBAN" panose="02000000000000000000" pitchFamily="2" charset="0"/>
              </a:rPr>
              <a:t>সকল ছাত্রছাত্রীর সুস্বাস্থ্য ও দীর্ঘায়ু</a:t>
            </a:r>
            <a:r>
              <a:rPr lang="en-US" sz="2800" dirty="0">
                <a:ln>
                  <a:solidFill>
                    <a:srgbClr val="0070C0"/>
                  </a:solidFill>
                </a:ln>
                <a:solidFill>
                  <a:srgbClr val="002060"/>
                </a:solidFill>
                <a:latin typeface="NikoshBAN" panose="02000000000000000000" pitchFamily="2" charset="0"/>
                <a:cs typeface="NikoshBAN" panose="02000000000000000000" pitchFamily="2" charset="0"/>
              </a:rPr>
              <a:t> </a:t>
            </a:r>
            <a:r>
              <a:rPr lang="bn-IN" sz="2800" dirty="0">
                <a:ln>
                  <a:solidFill>
                    <a:srgbClr val="0070C0"/>
                  </a:solidFill>
                </a:ln>
                <a:solidFill>
                  <a:srgbClr val="002060"/>
                </a:solidFill>
                <a:latin typeface="NikoshBAN" panose="02000000000000000000" pitchFamily="2" charset="0"/>
                <a:cs typeface="NikoshBAN" panose="02000000000000000000" pitchFamily="2" charset="0"/>
              </a:rPr>
              <a:t>কামনা করে এবং পরবর্তী ক্লাসের সাদর আমন্ত্রণ জানিয়ে আজকের ক্লাস সমাপ্ত ঘোষণা করছি। </a:t>
            </a:r>
          </a:p>
          <a:p>
            <a:pPr algn="ctr">
              <a:lnSpc>
                <a:spcPct val="150000"/>
              </a:lnSpc>
              <a:buFont typeface="Wingdings 3" charset="2"/>
              <a:buNone/>
            </a:pPr>
            <a:r>
              <a:rPr lang="bn-I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শুভ বিদায়</a:t>
            </a:r>
          </a:p>
          <a:p>
            <a:pPr algn="ctr">
              <a:buFont typeface="Wingdings 3" charset="2"/>
              <a:buNone/>
            </a:pPr>
            <a:endParaRPr lang="bn-IN" sz="2400" dirty="0">
              <a:ln>
                <a:solidFill>
                  <a:srgbClr val="00B0F0"/>
                </a:solidFill>
              </a:ln>
              <a:solidFill>
                <a:schemeClr val="bg1"/>
              </a:solidFill>
              <a:latin typeface="SutonnyMJ" pitchFamily="2" charset="0"/>
              <a:cs typeface="+mj-cs"/>
            </a:endParaRPr>
          </a:p>
          <a:p>
            <a:pPr algn="just">
              <a:buFont typeface="Wingdings 3" charset="2"/>
              <a:buNone/>
            </a:pPr>
            <a:endParaRPr lang="bn-IN" sz="2400" dirty="0">
              <a:ln>
                <a:solidFill>
                  <a:srgbClr val="00B0F0"/>
                </a:solidFill>
              </a:ln>
              <a:solidFill>
                <a:schemeClr val="bg1"/>
              </a:solidFill>
              <a:latin typeface="SutonnyMJ" pitchFamily="2" charset="0"/>
              <a:cs typeface="+mj-cs"/>
            </a:endParaRPr>
          </a:p>
          <a:p>
            <a:pPr algn="ctr">
              <a:buFont typeface="Wingdings 3" charset="2"/>
              <a:buNone/>
            </a:pPr>
            <a:endParaRPr lang="bn-IN" sz="2400" dirty="0">
              <a:ln>
                <a:solidFill>
                  <a:srgbClr val="00B0F0"/>
                </a:solidFill>
              </a:ln>
              <a:solidFill>
                <a:schemeClr val="bg1"/>
              </a:solidFill>
              <a:latin typeface="SutonnyMJ" pitchFamily="2" charset="0"/>
              <a:cs typeface="SutonnyMJ" pitchFamily="2" charset="0"/>
            </a:endParaRPr>
          </a:p>
          <a:p>
            <a:pPr algn="just">
              <a:buFont typeface="Wingdings 3" charset="2"/>
              <a:buNone/>
            </a:pPr>
            <a:endParaRPr lang="bn-IN" sz="2400" dirty="0">
              <a:ln>
                <a:solidFill>
                  <a:srgbClr val="00B0F0"/>
                </a:solidFill>
              </a:ln>
              <a:solidFill>
                <a:schemeClr val="bg1"/>
              </a:solidFill>
              <a:latin typeface="SutonnyMJ" pitchFamily="2" charset="0"/>
              <a:cs typeface="SutonnyMJ" pitchFamily="2" charset="0"/>
            </a:endParaRPr>
          </a:p>
          <a:p>
            <a:pPr algn="just">
              <a:buFont typeface="Wingdings 3" charset="2"/>
              <a:buNone/>
            </a:pPr>
            <a:endParaRPr lang="en-US" dirty="0">
              <a:ln>
                <a:solidFill>
                  <a:srgbClr val="00B0F0"/>
                </a:solidFill>
              </a:ln>
              <a:latin typeface="SutonnyMJ" pitchFamily="2" charset="0"/>
              <a:cs typeface="SutonnyMJ" pitchFamily="2" charset="0"/>
            </a:endParaRPr>
          </a:p>
        </p:txBody>
      </p:sp>
      <p:sp>
        <p:nvSpPr>
          <p:cNvPr id="7" name="TextBox 6">
            <a:extLst>
              <a:ext uri="{FF2B5EF4-FFF2-40B4-BE49-F238E27FC236}">
                <a16:creationId xmlns:a16="http://schemas.microsoft.com/office/drawing/2014/main" id="{B9807B18-4013-B2E5-5FF3-0691F4088597}"/>
              </a:ext>
            </a:extLst>
          </p:cNvPr>
          <p:cNvSpPr txBox="1"/>
          <p:nvPr/>
        </p:nvSpPr>
        <p:spPr>
          <a:xfrm>
            <a:off x="4876800" y="4267200"/>
            <a:ext cx="3276600" cy="584775"/>
          </a:xfrm>
          <a:prstGeom prst="rect">
            <a:avLst/>
          </a:prstGeom>
          <a:solidFill>
            <a:srgbClr val="FFFF00"/>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a:solidFill>
                  <a:srgbClr val="C00000"/>
                </a:solidFill>
                <a:latin typeface="NikoshBAN" panose="02000000000000000000" pitchFamily="2" charset="0"/>
                <a:cs typeface="NikoshBAN" panose="02000000000000000000" pitchFamily="2" charset="0"/>
              </a:rPr>
              <a:t>আসসালামু আলাইকুম</a:t>
            </a:r>
            <a:endParaRPr lang="en-US" sz="32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103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oin.wav"/>
          </p:stSnd>
        </p:sndAc>
      </p:transition>
    </mc:Choice>
    <mc:Fallback xmlns="">
      <p:transition spd="slow">
        <p:fade/>
        <p:sndAc>
          <p:stSnd>
            <p:snd r:embed="rId4"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2" end="2"/>
                                            </p:txEl>
                                          </p:spTgt>
                                        </p:tgtEl>
                                      </p:cBhvr>
                                    </p:animEffect>
                                  </p:childTnLst>
                                </p:cTn>
                              </p:par>
                              <p:par>
                                <p:cTn id="29" presetID="45"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38000">
              <a:schemeClr val="accent1">
                <a:lumMod val="7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Flowchart: Multidocument 2">
            <a:extLst>
              <a:ext uri="{FF2B5EF4-FFF2-40B4-BE49-F238E27FC236}">
                <a16:creationId xmlns:a16="http://schemas.microsoft.com/office/drawing/2014/main" id="{15B45C2A-2682-54BC-722B-5891975DADD7}"/>
              </a:ext>
            </a:extLst>
          </p:cNvPr>
          <p:cNvSpPr/>
          <p:nvPr/>
        </p:nvSpPr>
        <p:spPr>
          <a:xfrm>
            <a:off x="647700" y="990600"/>
            <a:ext cx="1447800" cy="577751"/>
          </a:xfrm>
          <a:prstGeom prst="flowChartMultidocument">
            <a:avLst/>
          </a:prstGeom>
          <a:solidFill>
            <a:schemeClr val="accent1">
              <a:lumMod val="20000"/>
              <a:lumOff val="80000"/>
            </a:schemeClr>
          </a:solidFill>
          <a:ln w="12700">
            <a:solidFill>
              <a:srgbClr val="002060"/>
            </a:solidFill>
          </a:ln>
        </p:spPr>
        <p:txBody>
          <a:bodyPr wrap="square">
            <a:spAutoFit/>
          </a:bodyPr>
          <a:lstStyle/>
          <a:p>
            <a:pPr algn="ctr"/>
            <a:r>
              <a:rPr lang="en-US" sz="2400" dirty="0">
                <a:solidFill>
                  <a:srgbClr val="FF0000"/>
                </a:solidFill>
                <a:latin typeface="+mj-lt"/>
                <a:cs typeface="NikoshBAN" panose="02000000000000000000" pitchFamily="2" charset="0"/>
              </a:rPr>
              <a:t>2</a:t>
            </a:r>
          </a:p>
        </p:txBody>
      </p:sp>
      <p:sp>
        <p:nvSpPr>
          <p:cNvPr id="11" name="TextBox 10">
            <a:extLst>
              <a:ext uri="{FF2B5EF4-FFF2-40B4-BE49-F238E27FC236}">
                <a16:creationId xmlns:a16="http://schemas.microsoft.com/office/drawing/2014/main" id="{25CEF60A-CD66-8ACA-3212-7ED2E64E2FD9}"/>
              </a:ext>
            </a:extLst>
          </p:cNvPr>
          <p:cNvSpPr txBox="1"/>
          <p:nvPr/>
        </p:nvSpPr>
        <p:spPr>
          <a:xfrm>
            <a:off x="3374562" y="808325"/>
            <a:ext cx="6629400" cy="1372813"/>
          </a:xfrm>
          <a:prstGeom prst="ribbon">
            <a:avLst/>
          </a:prstGeom>
          <a:solidFill>
            <a:schemeClr val="accent5">
              <a:lumMod val="40000"/>
              <a:lumOff val="60000"/>
            </a:schemeClr>
          </a:solidFill>
          <a:ln w="38100">
            <a:solidFill>
              <a:schemeClr val="accent2">
                <a:lumMod val="75000"/>
              </a:schemeClr>
            </a:solidFill>
          </a:ln>
        </p:spPr>
        <p:txBody>
          <a:bodyPr wrap="square" rtlCol="0">
            <a:spAutoFit/>
          </a:bodyPr>
          <a:lstStyle/>
          <a:p>
            <a:pPr algn="ctr">
              <a:lnSpc>
                <a:spcPct val="150000"/>
              </a:lnSpc>
            </a:pPr>
            <a:r>
              <a:rPr lang="en-US" sz="3600" dirty="0" err="1">
                <a:latin typeface="NikoshBAN" panose="02000000000000000000" pitchFamily="2" charset="0"/>
                <a:cs typeface="NikoshBAN" panose="02000000000000000000" pitchFamily="2" charset="0"/>
              </a:rPr>
              <a:t>শিক্ষক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পরিচিতি</a:t>
            </a:r>
            <a:endParaRPr lang="en-US" sz="3600" dirty="0">
              <a:latin typeface="NikoshBAN" panose="02000000000000000000" pitchFamily="2" charset="0"/>
              <a:cs typeface="NikoshBAN" panose="02000000000000000000" pitchFamily="2" charset="0"/>
            </a:endParaRPr>
          </a:p>
          <a:p>
            <a:pPr algn="ctr">
              <a:lnSpc>
                <a:spcPct val="150000"/>
              </a:lnSpc>
            </a:pPr>
            <a:endParaRPr lang="en-US" sz="800" dirty="0">
              <a:latin typeface="NikoshBAN" panose="02000000000000000000" pitchFamily="2" charset="0"/>
              <a:cs typeface="NikoshBAN" panose="02000000000000000000" pitchFamily="2" charset="0"/>
            </a:endParaRPr>
          </a:p>
          <a:p>
            <a:pPr algn="ctr">
              <a:lnSpc>
                <a:spcPct val="150000"/>
              </a:lnSpc>
            </a:pPr>
            <a:endParaRPr lang="en-US" sz="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BBA13783-8CD3-A59B-52F9-A00CDCDF4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261" y="2178510"/>
            <a:ext cx="762001" cy="4038588"/>
          </a:xfrm>
          <a:prstGeom prst="rect">
            <a:avLst/>
          </a:prstGeom>
        </p:spPr>
      </p:pic>
      <p:sp>
        <p:nvSpPr>
          <p:cNvPr id="18" name="Content Placeholder 2">
            <a:extLst>
              <a:ext uri="{FF2B5EF4-FFF2-40B4-BE49-F238E27FC236}">
                <a16:creationId xmlns:a16="http://schemas.microsoft.com/office/drawing/2014/main" id="{39B7E743-AAB9-182B-1D2E-7795CB0ED81F}"/>
              </a:ext>
            </a:extLst>
          </p:cNvPr>
          <p:cNvSpPr>
            <a:spLocks noGrp="1"/>
          </p:cNvSpPr>
          <p:nvPr>
            <p:ph sz="half" idx="1"/>
          </p:nvPr>
        </p:nvSpPr>
        <p:spPr>
          <a:xfrm>
            <a:off x="1964861" y="2207413"/>
            <a:ext cx="4343400" cy="4038588"/>
          </a:xfrm>
          <a:gradFill>
            <a:gsLst>
              <a:gs pos="86000">
                <a:schemeClr val="bg2">
                  <a:lumMod val="75000"/>
                </a:schemeClr>
              </a:gs>
              <a:gs pos="50000">
                <a:schemeClr val="accent1">
                  <a:tint val="44500"/>
                  <a:satMod val="160000"/>
                </a:schemeClr>
              </a:gs>
              <a:gs pos="100000">
                <a:schemeClr val="accent1">
                  <a:tint val="23500"/>
                  <a:satMod val="160000"/>
                </a:schemeClr>
              </a:gs>
            </a:gsLst>
            <a:lin ang="5400000" scaled="0"/>
          </a:gradFill>
          <a:ln w="38100">
            <a:solidFill>
              <a:schemeClr val="accent4">
                <a:lumMod val="40000"/>
                <a:lumOff val="60000"/>
              </a:schemeClr>
            </a:solidFill>
          </a:ln>
          <a:effectLst>
            <a:glow rad="139700">
              <a:schemeClr val="accent1">
                <a:satMod val="175000"/>
                <a:alpha val="40000"/>
              </a:schemeClr>
            </a:glow>
          </a:effectLst>
          <a:scene3d>
            <a:camera prst="orthographicFront"/>
            <a:lightRig rig="threePt" dir="t"/>
          </a:scene3d>
          <a:sp3d>
            <a:bevelT w="139700" prst="cross"/>
          </a:sp3d>
        </p:spPr>
        <p:txBody>
          <a:bodyPr numCol="1">
            <a:normAutofit/>
          </a:bodyPr>
          <a:lstStyle/>
          <a:p>
            <a:pPr algn="ctr">
              <a:lnSpc>
                <a:spcPct val="150000"/>
              </a:lnSpc>
              <a:buNone/>
            </a:pPr>
            <a:r>
              <a:rPr lang="bn-IN" sz="3200" dirty="0">
                <a:solidFill>
                  <a:srgbClr val="7030A0"/>
                </a:solidFill>
                <a:latin typeface="NikoshBAN"/>
                <a:cs typeface="NikoshBAN" pitchFamily="2" charset="0"/>
              </a:rPr>
              <a:t>মো</a:t>
            </a:r>
            <a:r>
              <a:rPr lang="en-US" sz="3200" dirty="0">
                <a:solidFill>
                  <a:srgbClr val="7030A0"/>
                </a:solidFill>
                <a:latin typeface="NikoshBAN"/>
                <a:cs typeface="NikoshBAN" pitchFamily="2" charset="0"/>
              </a:rPr>
              <a:t>ঃ</a:t>
            </a:r>
            <a:r>
              <a:rPr lang="bn-IN" sz="3200" dirty="0">
                <a:solidFill>
                  <a:srgbClr val="7030A0"/>
                </a:solidFill>
                <a:latin typeface="NikoshBAN"/>
                <a:cs typeface="NikoshBAN" pitchFamily="2" charset="0"/>
              </a:rPr>
              <a:t> আমিনুল ইসলাম</a:t>
            </a:r>
          </a:p>
          <a:p>
            <a:pPr algn="ctr">
              <a:buNone/>
            </a:pPr>
            <a:r>
              <a:rPr lang="bn-IN" sz="2400" dirty="0">
                <a:solidFill>
                  <a:srgbClr val="7030A0"/>
                </a:solidFill>
                <a:latin typeface="NikoshBAN"/>
                <a:cs typeface="NikoshBAN" pitchFamily="2" charset="0"/>
              </a:rPr>
              <a:t>বি</a:t>
            </a:r>
            <a:r>
              <a:rPr lang="en-US" sz="2400" dirty="0">
                <a:solidFill>
                  <a:srgbClr val="7030A0"/>
                </a:solidFill>
                <a:latin typeface="NikoshBAN"/>
                <a:cs typeface="NikoshBAN" pitchFamily="2" charset="0"/>
              </a:rPr>
              <a:t>.</a:t>
            </a:r>
            <a:r>
              <a:rPr lang="bn-IN" sz="2400" dirty="0">
                <a:solidFill>
                  <a:srgbClr val="7030A0"/>
                </a:solidFill>
                <a:latin typeface="NikoshBAN"/>
                <a:cs typeface="NikoshBAN" pitchFamily="2" charset="0"/>
              </a:rPr>
              <a:t>এ (অনার্স), এম</a:t>
            </a:r>
            <a:r>
              <a:rPr lang="en-US" sz="2400" dirty="0">
                <a:solidFill>
                  <a:srgbClr val="7030A0"/>
                </a:solidFill>
                <a:latin typeface="NikoshBAN"/>
                <a:cs typeface="NikoshBAN" pitchFamily="2" charset="0"/>
              </a:rPr>
              <a:t>.</a:t>
            </a:r>
            <a:r>
              <a:rPr lang="bn-IN" sz="2400" dirty="0">
                <a:solidFill>
                  <a:srgbClr val="7030A0"/>
                </a:solidFill>
                <a:latin typeface="NikoshBAN"/>
                <a:cs typeface="NikoshBAN" pitchFamily="2" charset="0"/>
              </a:rPr>
              <a:t>এ (ফার্স্ট ক্লাস), এমফিল </a:t>
            </a:r>
          </a:p>
          <a:p>
            <a:pPr algn="ctr">
              <a:buNone/>
            </a:pPr>
            <a:r>
              <a:rPr lang="bn-IN" sz="2400" dirty="0">
                <a:solidFill>
                  <a:srgbClr val="7030A0"/>
                </a:solidFill>
                <a:latin typeface="NikoshBAN"/>
                <a:cs typeface="NikoshBAN" pitchFamily="2" charset="0"/>
              </a:rPr>
              <a:t>সহকারী অধ্যাপক </a:t>
            </a:r>
          </a:p>
          <a:p>
            <a:pPr algn="ctr">
              <a:buNone/>
            </a:pPr>
            <a:r>
              <a:rPr lang="bn-IN" sz="2400" dirty="0">
                <a:solidFill>
                  <a:srgbClr val="7030A0"/>
                </a:solidFill>
                <a:latin typeface="NikoshBAN"/>
                <a:cs typeface="NikoshBAN" pitchFamily="2" charset="0"/>
              </a:rPr>
              <a:t>ইসলাম শিক্ষা বিভাগ  </a:t>
            </a:r>
          </a:p>
          <a:p>
            <a:pPr algn="ctr">
              <a:buNone/>
            </a:pPr>
            <a:r>
              <a:rPr lang="bn-IN" sz="2400" dirty="0">
                <a:solidFill>
                  <a:srgbClr val="7030A0"/>
                </a:solidFill>
                <a:latin typeface="NikoshBAN"/>
                <a:cs typeface="NikoshBAN" pitchFamily="2" charset="0"/>
              </a:rPr>
              <a:t>তাড়াশ ডিগ্রি কলেজ</a:t>
            </a:r>
          </a:p>
          <a:p>
            <a:pPr algn="ctr">
              <a:buNone/>
            </a:pPr>
            <a:r>
              <a:rPr lang="bn-IN" sz="2400" dirty="0">
                <a:solidFill>
                  <a:srgbClr val="7030A0"/>
                </a:solidFill>
                <a:latin typeface="NikoshBAN"/>
                <a:cs typeface="NikoshBAN" pitchFamily="2" charset="0"/>
              </a:rPr>
              <a:t>তাড়াশ, সিরাজগঞ্জ </a:t>
            </a:r>
            <a:endParaRPr lang="en-US" sz="2400" dirty="0">
              <a:solidFill>
                <a:srgbClr val="7030A0"/>
              </a:solidFill>
              <a:latin typeface="NikoshBAN"/>
              <a:cs typeface="NikoshBAN" pitchFamily="2" charset="0"/>
            </a:endParaRPr>
          </a:p>
          <a:p>
            <a:pPr algn="ctr">
              <a:buNone/>
            </a:pPr>
            <a:r>
              <a:rPr lang="bn-IN" sz="2400" dirty="0">
                <a:solidFill>
                  <a:srgbClr val="7030A0"/>
                </a:solidFill>
                <a:latin typeface="NikoshBAN"/>
                <a:cs typeface="NikoshBAN" pitchFamily="2" charset="0"/>
              </a:rPr>
              <a:t>মোবা</a:t>
            </a:r>
            <a:r>
              <a:rPr lang="en-US" sz="2400" dirty="0">
                <a:solidFill>
                  <a:srgbClr val="7030A0"/>
                </a:solidFill>
                <a:latin typeface="NikoshBAN"/>
                <a:cs typeface="NikoshBAN" pitchFamily="2" charset="0"/>
              </a:rPr>
              <a:t>. </a:t>
            </a:r>
            <a:r>
              <a:rPr lang="bn-IN" sz="2400" dirty="0">
                <a:solidFill>
                  <a:srgbClr val="7030A0"/>
                </a:solidFill>
                <a:latin typeface="NikoshBAN"/>
                <a:cs typeface="NikoshBAN" pitchFamily="2" charset="0"/>
              </a:rPr>
              <a:t>নং</a:t>
            </a:r>
            <a:r>
              <a:rPr lang="en-US" sz="2400" dirty="0">
                <a:solidFill>
                  <a:srgbClr val="7030A0"/>
                </a:solidFill>
                <a:latin typeface="NikoshBAN"/>
                <a:cs typeface="NikoshBAN" pitchFamily="2" charset="0"/>
              </a:rPr>
              <a:t> 01714527242</a:t>
            </a:r>
            <a:endParaRPr lang="bn-IN" sz="2400" dirty="0">
              <a:solidFill>
                <a:srgbClr val="7030A0"/>
              </a:solidFill>
              <a:latin typeface="NikoshBAN"/>
              <a:cs typeface="NikoshBAN" pitchFamily="2" charset="0"/>
            </a:endParaRPr>
          </a:p>
        </p:txBody>
      </p:sp>
      <p:pic>
        <p:nvPicPr>
          <p:cNvPr id="5" name="Picture 4">
            <a:extLst>
              <a:ext uri="{FF2B5EF4-FFF2-40B4-BE49-F238E27FC236}">
                <a16:creationId xmlns:a16="http://schemas.microsoft.com/office/drawing/2014/main" id="{513D0321-861F-0F7F-9D2F-FB1EBF54D7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2181138"/>
            <a:ext cx="4089991" cy="4038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doors dir="vert"/>
        <p:sndAc>
          <p:stSnd>
            <p:snd r:embed="rId3" name="cashreg.wav"/>
          </p:stSnd>
        </p:sndAc>
      </p:transition>
    </mc:Choice>
    <mc:Fallback xmlns="">
      <p:transition spd="slow">
        <p:fade/>
        <p:sndAc>
          <p:stSnd>
            <p:snd r:embed="rId6"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amond(in)">
                                      <p:cBhvr>
                                        <p:cTn id="14" dur="2000"/>
                                        <p:tgtEl>
                                          <p:spTgt spid="11"/>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8">
                                            <p:bg/>
                                          </p:spTgt>
                                        </p:tgtEl>
                                        <p:attrNameLst>
                                          <p:attrName>style.visibility</p:attrName>
                                        </p:attrNameLst>
                                      </p:cBhvr>
                                      <p:to>
                                        <p:strVal val="visible"/>
                                      </p:to>
                                    </p:set>
                                    <p:animEffect transition="in" filter="diamond(in)">
                                      <p:cBhvr>
                                        <p:cTn id="17" dur="2000"/>
                                        <p:tgtEl>
                                          <p:spTgt spid="1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barn(inVertical)">
                                      <p:cBhvr>
                                        <p:cTn id="25" dur="500"/>
                                        <p:tgtEl>
                                          <p:spTgt spid="18">
                                            <p:txEl>
                                              <p:pRg st="1" end="1"/>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barn(inVertical)">
                                      <p:cBhvr>
                                        <p:cTn id="28" dur="500"/>
                                        <p:tgtEl>
                                          <p:spTgt spid="18">
                                            <p:txEl>
                                              <p:pRg st="2" end="2"/>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Effect transition="in" filter="barn(inVertical)">
                                      <p:cBhvr>
                                        <p:cTn id="31" dur="500"/>
                                        <p:tgtEl>
                                          <p:spTgt spid="18">
                                            <p:txEl>
                                              <p:pRg st="3" end="3"/>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animEffect transition="in" filter="barn(inVertical)">
                                      <p:cBhvr>
                                        <p:cTn id="34" dur="500"/>
                                        <p:tgtEl>
                                          <p:spTgt spid="18">
                                            <p:txEl>
                                              <p:pRg st="4" end="4"/>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barn(inVertical)">
                                      <p:cBhvr>
                                        <p:cTn id="37" dur="500"/>
                                        <p:tgtEl>
                                          <p:spTgt spid="18">
                                            <p:txEl>
                                              <p:pRg st="5" end="5"/>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xEl>
                                              <p:pRg st="6" end="6"/>
                                            </p:txEl>
                                          </p:spTgt>
                                        </p:tgtEl>
                                        <p:attrNameLst>
                                          <p:attrName>style.visibility</p:attrName>
                                        </p:attrNameLst>
                                      </p:cBhvr>
                                      <p:to>
                                        <p:strVal val="visible"/>
                                      </p:to>
                                    </p:set>
                                    <p:animEffect transition="in" filter="barn(inVertical)">
                                      <p:cBhvr>
                                        <p:cTn id="40" dur="500"/>
                                        <p:tgtEl>
                                          <p:spTgt spid="18">
                                            <p:txEl>
                                              <p:pRg st="6" end="6"/>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amond(in)">
                                      <p:cBhvr>
                                        <p:cTn id="43" dur="2000"/>
                                        <p:tgtEl>
                                          <p:spTgt spid="5"/>
                                        </p:tgtEl>
                                      </p:cBhvr>
                                    </p:animEffect>
                                  </p:childTnLst>
                                </p:cTn>
                              </p:par>
                              <p:par>
                                <p:cTn id="44" presetID="8" presetClass="entr" presetSubtype="16"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amond(in)">
                                      <p:cBhvr>
                                        <p:cTn id="4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4" name="Star: 16 Points 3">
            <a:extLst>
              <a:ext uri="{FF2B5EF4-FFF2-40B4-BE49-F238E27FC236}">
                <a16:creationId xmlns:a16="http://schemas.microsoft.com/office/drawing/2014/main" id="{A8F63A19-0929-64A8-70CC-0C750E87F503}"/>
              </a:ext>
            </a:extLst>
          </p:cNvPr>
          <p:cNvSpPr/>
          <p:nvPr/>
        </p:nvSpPr>
        <p:spPr>
          <a:xfrm>
            <a:off x="304800" y="555008"/>
            <a:ext cx="1143000" cy="863501"/>
          </a:xfrm>
          <a:prstGeom prst="star16">
            <a:avLst/>
          </a:prstGeom>
          <a:solidFill>
            <a:schemeClr val="accent1">
              <a:lumMod val="20000"/>
              <a:lumOff val="80000"/>
            </a:schemeClr>
          </a:solidFill>
          <a:ln w="28575">
            <a:solidFill>
              <a:srgbClr val="C00000"/>
            </a:solidFill>
          </a:ln>
        </p:spPr>
        <p:txBody>
          <a:bodyPr wrap="square">
            <a:spAutoFit/>
          </a:bodyPr>
          <a:lstStyle/>
          <a:p>
            <a:pPr algn="ctr"/>
            <a:r>
              <a:rPr lang="en-US" sz="2400" dirty="0">
                <a:solidFill>
                  <a:srgbClr val="FF0000"/>
                </a:solidFill>
                <a:latin typeface="+mj-lt"/>
                <a:cs typeface="NikoshBAN" panose="02000000000000000000" pitchFamily="2" charset="0"/>
              </a:rPr>
              <a:t>3</a:t>
            </a:r>
          </a:p>
        </p:txBody>
      </p:sp>
      <p:grpSp>
        <p:nvGrpSpPr>
          <p:cNvPr id="5" name="Group 4">
            <a:extLst>
              <a:ext uri="{FF2B5EF4-FFF2-40B4-BE49-F238E27FC236}">
                <a16:creationId xmlns:a16="http://schemas.microsoft.com/office/drawing/2014/main" id="{A23263F0-4B32-517A-FB54-10531D930A0E}"/>
              </a:ext>
            </a:extLst>
          </p:cNvPr>
          <p:cNvGrpSpPr/>
          <p:nvPr/>
        </p:nvGrpSpPr>
        <p:grpSpPr>
          <a:xfrm>
            <a:off x="4267200" y="555008"/>
            <a:ext cx="3886200" cy="2469537"/>
            <a:chOff x="4152900" y="555008"/>
            <a:chExt cx="3886200" cy="2469537"/>
          </a:xfrm>
        </p:grpSpPr>
        <p:sp>
          <p:nvSpPr>
            <p:cNvPr id="2" name="Star: 7 Points 1">
              <a:extLst>
                <a:ext uri="{FF2B5EF4-FFF2-40B4-BE49-F238E27FC236}">
                  <a16:creationId xmlns:a16="http://schemas.microsoft.com/office/drawing/2014/main" id="{D7447E66-DE19-E679-8EFA-43E9FF30E326}"/>
                </a:ext>
              </a:extLst>
            </p:cNvPr>
            <p:cNvSpPr/>
            <p:nvPr/>
          </p:nvSpPr>
          <p:spPr>
            <a:xfrm>
              <a:off x="5562600" y="2309454"/>
              <a:ext cx="838200" cy="715091"/>
            </a:xfrm>
            <a:prstGeom prst="star7">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5">
              <a:extLst>
                <a:ext uri="{FF2B5EF4-FFF2-40B4-BE49-F238E27FC236}">
                  <a16:creationId xmlns:a16="http://schemas.microsoft.com/office/drawing/2014/main" id="{E002588C-CD1E-4F21-ECBB-EFB511065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900" y="555008"/>
              <a:ext cx="3886200" cy="2133600"/>
            </a:xfrm>
            <a:prstGeom prst="rect">
              <a:avLst/>
            </a:prstGeom>
          </p:spPr>
        </p:pic>
      </p:grpSp>
      <p:sp>
        <p:nvSpPr>
          <p:cNvPr id="8" name="Content Placeholder 3">
            <a:extLst>
              <a:ext uri="{FF2B5EF4-FFF2-40B4-BE49-F238E27FC236}">
                <a16:creationId xmlns:a16="http://schemas.microsoft.com/office/drawing/2014/main" id="{457EA1CD-2AE5-0F91-3D7B-D882203352E8}"/>
              </a:ext>
            </a:extLst>
          </p:cNvPr>
          <p:cNvSpPr txBox="1">
            <a:spLocks/>
          </p:cNvSpPr>
          <p:nvPr/>
        </p:nvSpPr>
        <p:spPr>
          <a:xfrm>
            <a:off x="3505200" y="2727906"/>
            <a:ext cx="5181600" cy="3733800"/>
          </a:xfrm>
          <a:prstGeom prst="rect">
            <a:avLst/>
          </a:prstGeom>
          <a:solidFill>
            <a:schemeClr val="accent2">
              <a:lumMod val="20000"/>
              <a:lumOff val="80000"/>
              <a:alpha val="55000"/>
            </a:schemeClr>
          </a:solidFill>
          <a:ln w="38100">
            <a:solidFill>
              <a:srgbClr val="002060"/>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lnSpc>
                <a:spcPct val="200000"/>
              </a:lnSpc>
            </a:pPr>
            <a:r>
              <a:rPr lang="en-US" sz="2800" dirty="0" err="1">
                <a:solidFill>
                  <a:srgbClr val="002060"/>
                </a:solidFill>
                <a:latin typeface="NikoshBAN" pitchFamily="2" charset="0"/>
                <a:cs typeface="NikoshBAN" pitchFamily="2" charset="0"/>
              </a:rPr>
              <a:t>দ্বাদশ</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শ্রেণি</a:t>
            </a:r>
            <a:endParaRPr lang="en-US" sz="2800" dirty="0">
              <a:solidFill>
                <a:srgbClr val="002060"/>
              </a:solidFill>
              <a:latin typeface="NikoshBAN" pitchFamily="2" charset="0"/>
              <a:cs typeface="NikoshBAN" pitchFamily="2" charset="0"/>
            </a:endParaRPr>
          </a:p>
          <a:p>
            <a:pPr algn="ctr">
              <a:lnSpc>
                <a:spcPct val="150000"/>
              </a:lnSpc>
            </a:pPr>
            <a:r>
              <a:rPr lang="en-US" sz="2800" dirty="0" err="1">
                <a:solidFill>
                  <a:srgbClr val="002060"/>
                </a:solidFill>
                <a:latin typeface="NikoshBAN" pitchFamily="2" charset="0"/>
                <a:cs typeface="NikoshBAN" pitchFamily="2" charset="0"/>
              </a:rPr>
              <a:t>দ্বিতীয়</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পত্র</a:t>
            </a:r>
            <a:endParaRPr lang="en-US" sz="2800" dirty="0">
              <a:solidFill>
                <a:srgbClr val="002060"/>
              </a:solidFill>
              <a:latin typeface="NikoshBAN" pitchFamily="2" charset="0"/>
              <a:cs typeface="NikoshBAN" pitchFamily="2" charset="0"/>
            </a:endParaRPr>
          </a:p>
          <a:p>
            <a:pPr algn="ctr">
              <a:lnSpc>
                <a:spcPct val="150000"/>
              </a:lnSpc>
            </a:pPr>
            <a:r>
              <a:rPr lang="en-US" sz="2800" dirty="0" err="1">
                <a:solidFill>
                  <a:srgbClr val="002060"/>
                </a:solidFill>
                <a:latin typeface="NikoshBAN" pitchFamily="2" charset="0"/>
                <a:cs typeface="NikoshBAN" pitchFamily="2" charset="0"/>
              </a:rPr>
              <a:t>প্রথম</a:t>
            </a:r>
            <a:r>
              <a:rPr lang="en-US" sz="2800" dirty="0">
                <a:solidFill>
                  <a:srgbClr val="002060"/>
                </a:solidFill>
                <a:latin typeface="NikoshBAN" pitchFamily="2" charset="0"/>
                <a:cs typeface="NikoshBAN" pitchFamily="2" charset="0"/>
              </a:rPr>
              <a:t> </a:t>
            </a:r>
            <a:r>
              <a:rPr lang="en-US" sz="2800" dirty="0" err="1">
                <a:solidFill>
                  <a:srgbClr val="002060"/>
                </a:solidFill>
                <a:latin typeface="NikoshBAN" pitchFamily="2" charset="0"/>
                <a:cs typeface="NikoshBAN" pitchFamily="2" charset="0"/>
              </a:rPr>
              <a:t>অধ্যায়</a:t>
            </a:r>
            <a:endParaRPr lang="en-US" sz="2800" dirty="0">
              <a:solidFill>
                <a:srgbClr val="002060"/>
              </a:solidFill>
              <a:effectLst>
                <a:glow rad="101600">
                  <a:schemeClr val="bg2">
                    <a:lumMod val="75000"/>
                    <a:alpha val="60000"/>
                  </a:schemeClr>
                </a:glow>
              </a:effectLst>
              <a:latin typeface="NikoshBAN" panose="02000000000000000000" pitchFamily="2" charset="0"/>
              <a:cs typeface="NikoshBAN" panose="02000000000000000000" pitchFamily="2" charset="0"/>
            </a:endParaRPr>
          </a:p>
          <a:p>
            <a:pPr algn="ctr">
              <a:lnSpc>
                <a:spcPct val="150000"/>
              </a:lnSpc>
            </a:pPr>
            <a:r>
              <a:rPr lang="en-US" sz="2800" dirty="0" err="1">
                <a:solidFill>
                  <a:srgbClr val="002060"/>
                </a:solidFill>
                <a:latin typeface="NikoshBAN" pitchFamily="2" charset="0"/>
                <a:cs typeface="NikoshBAN" pitchFamily="2" charset="0"/>
              </a:rPr>
              <a:t>আল-কুরআন</a:t>
            </a:r>
            <a:r>
              <a:rPr lang="en-US" sz="2800" dirty="0">
                <a:solidFill>
                  <a:srgbClr val="002060"/>
                </a:solidFill>
                <a:latin typeface="NikoshBAN" pitchFamily="2" charset="0"/>
                <a:cs typeface="NikoshBAN" pitchFamily="2" charset="0"/>
              </a:rPr>
              <a:t> </a:t>
            </a:r>
            <a:r>
              <a:rPr lang="en-US" sz="2400" dirty="0">
                <a:solidFill>
                  <a:srgbClr val="002060"/>
                </a:solidFill>
                <a:latin typeface="NikoshBAN" pitchFamily="2" charset="0"/>
                <a:cs typeface="NikoshBAN" pitchFamily="2" charset="0"/>
              </a:rPr>
              <a:t>(</a:t>
            </a:r>
            <a:r>
              <a:rPr lang="ar-SA" sz="3200" dirty="0">
                <a:solidFill>
                  <a:srgbClr val="002060"/>
                </a:solidFill>
                <a:latin typeface="Traditional Arabic" panose="02020603050405020304" pitchFamily="18" charset="-78"/>
                <a:cs typeface="Traditional Arabic" panose="02020603050405020304" pitchFamily="18" charset="-78"/>
              </a:rPr>
              <a:t>القرآن</a:t>
            </a:r>
            <a:r>
              <a:rPr lang="en-US" sz="2400" dirty="0">
                <a:solidFill>
                  <a:srgbClr val="002060"/>
                </a:solidFill>
                <a:latin typeface="NikoshBAN" pitchFamily="2" charset="0"/>
                <a:cs typeface="NikoshBAN" pitchFamily="2" charset="0"/>
              </a:rPr>
              <a:t>)</a:t>
            </a:r>
            <a:endParaRPr lang="en-US" sz="2800" dirty="0">
              <a:solidFill>
                <a:srgbClr val="002060"/>
              </a:solidFill>
              <a:effectLst>
                <a:glow rad="101600">
                  <a:schemeClr val="bg2">
                    <a:lumMod val="75000"/>
                    <a:alpha val="60000"/>
                  </a:schemeClr>
                </a:glow>
              </a:effectLst>
              <a:latin typeface="Traditional Arabic" panose="02020603050405020304" pitchFamily="18" charset="-78"/>
              <a:cs typeface="Traditional Arabic" panose="02020603050405020304" pitchFamily="18"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cashreg.wav"/>
          </p:stSnd>
        </p:sndAc>
      </p:transition>
    </mc:Choice>
    <mc:Fallback xmlns="">
      <p:transition spd="slow">
        <p:fade/>
        <p:sndAc>
          <p:stSnd>
            <p:snd r:embed="rId5"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000"/>
                                        <p:tgtEl>
                                          <p:spTgt spid="8">
                                            <p:txEl>
                                              <p:pRg st="1" end="1"/>
                                            </p:txEl>
                                          </p:spTgt>
                                        </p:tgtEl>
                                      </p:cBhvr>
                                    </p:animEffect>
                                    <p:anim calcmode="lin" valueType="num">
                                      <p:cBhvr>
                                        <p:cTn id="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000"/>
                                        <p:tgtEl>
                                          <p:spTgt spid="8">
                                            <p:txEl>
                                              <p:pRg st="2" end="2"/>
                                            </p:txEl>
                                          </p:spTgt>
                                        </p:tgtEl>
                                      </p:cBhvr>
                                    </p:animEffect>
                                    <p:anim calcmode="lin" valueType="num">
                                      <p:cBhvr>
                                        <p:cTn id="2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1000"/>
                                        <p:tgtEl>
                                          <p:spTgt spid="8">
                                            <p:txEl>
                                              <p:pRg st="3" end="3"/>
                                            </p:txEl>
                                          </p:spTgt>
                                        </p:tgtEl>
                                      </p:cBhvr>
                                    </p:animEffect>
                                    <p:anim calcmode="lin" valueType="num">
                                      <p:cBhvr>
                                        <p:cTn id="3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141066-5622-2F71-EB67-1AD68AFF6898}"/>
              </a:ext>
            </a:extLst>
          </p:cNvPr>
          <p:cNvSpPr txBox="1"/>
          <p:nvPr/>
        </p:nvSpPr>
        <p:spPr>
          <a:xfrm>
            <a:off x="4305300" y="169644"/>
            <a:ext cx="4572000" cy="962918"/>
          </a:xfrm>
          <a:prstGeom prst="flowChartMultidocument">
            <a:avLst/>
          </a:prstGeom>
          <a:solidFill>
            <a:schemeClr val="accent4">
              <a:lumMod val="20000"/>
              <a:lumOff val="80000"/>
            </a:schemeClr>
          </a:solidFill>
          <a:ln w="38100">
            <a:solidFill>
              <a:srgbClr val="0070C0"/>
            </a:solidFill>
          </a:ln>
        </p:spPr>
        <p:txBody>
          <a:bodyPr wrap="square" rtlCol="0">
            <a:spAutoFit/>
          </a:bodyPr>
          <a:lstStyle/>
          <a:p>
            <a:pPr algn="ctr">
              <a:lnSpc>
                <a:spcPct val="150000"/>
              </a:lnSpc>
              <a:buFont typeface="Wingdings 2"/>
              <a:buNone/>
            </a:pPr>
            <a:r>
              <a:rPr lang="bn-IN" sz="3200" dirty="0">
                <a:solidFill>
                  <a:srgbClr val="C00000"/>
                </a:solidFill>
                <a:latin typeface="NikoshBAN" panose="02000000000000000000" pitchFamily="2" charset="0"/>
                <a:cs typeface="NikoshBAN" panose="02000000000000000000" pitchFamily="2" charset="0"/>
              </a:rPr>
              <a:t>পূর্বজ্ঞান যাচাই</a:t>
            </a:r>
            <a:endParaRPr lang="en-US" sz="3200" dirty="0">
              <a:solidFill>
                <a:srgbClr val="C00000"/>
              </a:solidFill>
              <a:latin typeface="NikoshBAN" panose="02000000000000000000" pitchFamily="2" charset="0"/>
              <a:cs typeface="NikoshBAN" panose="02000000000000000000" pitchFamily="2" charset="0"/>
            </a:endParaRPr>
          </a:p>
        </p:txBody>
      </p:sp>
      <p:sp>
        <p:nvSpPr>
          <p:cNvPr id="4" name="Star: 16 Points 3">
            <a:extLst>
              <a:ext uri="{FF2B5EF4-FFF2-40B4-BE49-F238E27FC236}">
                <a16:creationId xmlns:a16="http://schemas.microsoft.com/office/drawing/2014/main" id="{FF3BF1EE-AE9F-ED86-8B11-3B4ADC3E3C6D}"/>
              </a:ext>
            </a:extLst>
          </p:cNvPr>
          <p:cNvSpPr/>
          <p:nvPr/>
        </p:nvSpPr>
        <p:spPr>
          <a:xfrm>
            <a:off x="304800" y="555008"/>
            <a:ext cx="1143000" cy="863501"/>
          </a:xfrm>
          <a:prstGeom prst="star16">
            <a:avLst/>
          </a:prstGeom>
          <a:solidFill>
            <a:schemeClr val="accent1">
              <a:lumMod val="20000"/>
              <a:lumOff val="80000"/>
            </a:schemeClr>
          </a:solidFill>
          <a:ln w="28575">
            <a:solidFill>
              <a:srgbClr val="C00000"/>
            </a:solidFill>
          </a:ln>
        </p:spPr>
        <p:txBody>
          <a:bodyPr wrap="square">
            <a:spAutoFit/>
          </a:bodyPr>
          <a:lstStyle/>
          <a:p>
            <a:pPr algn="ctr"/>
            <a:r>
              <a:rPr lang="en-US" sz="2400" dirty="0">
                <a:solidFill>
                  <a:srgbClr val="FF0000"/>
                </a:solidFill>
                <a:latin typeface="+mj-lt"/>
                <a:cs typeface="NikoshBAN" panose="02000000000000000000" pitchFamily="2" charset="0"/>
              </a:rPr>
              <a:t>4</a:t>
            </a:r>
          </a:p>
        </p:txBody>
      </p:sp>
      <p:sp>
        <p:nvSpPr>
          <p:cNvPr id="5" name="TextBox 4">
            <a:extLst>
              <a:ext uri="{FF2B5EF4-FFF2-40B4-BE49-F238E27FC236}">
                <a16:creationId xmlns:a16="http://schemas.microsoft.com/office/drawing/2014/main" id="{88333E0D-6A00-714F-D976-92253DF2E3D7}"/>
              </a:ext>
            </a:extLst>
          </p:cNvPr>
          <p:cNvSpPr txBox="1"/>
          <p:nvPr/>
        </p:nvSpPr>
        <p:spPr>
          <a:xfrm>
            <a:off x="2438400" y="1234963"/>
            <a:ext cx="7315200" cy="54938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57150">
            <a:solidFill>
              <a:srgbClr val="7030A0"/>
            </a:solidFill>
          </a:ln>
        </p:spPr>
        <p:txBody>
          <a:bodyPr wrap="square" rtlCol="0">
            <a:spAutoFit/>
          </a:bodyPr>
          <a:lstStyle/>
          <a:p>
            <a:pPr>
              <a:lnSpc>
                <a:spcPct val="200000"/>
              </a:lnSpc>
            </a:pPr>
            <a:r>
              <a:rPr lang="en-US" sz="2600" dirty="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১</a:t>
            </a:r>
            <a:r>
              <a:rPr lang="en-US" sz="2400" dirty="0">
                <a:solidFill>
                  <a:srgbClr val="7030A0"/>
                </a:solidFill>
                <a:latin typeface="NikoshBAN" panose="02000000000000000000" pitchFamily="2" charset="0"/>
                <a:cs typeface="NikoshBAN" panose="02000000000000000000" pitchFamily="2" charset="0"/>
              </a:rPr>
              <a:t>.</a:t>
            </a:r>
            <a:r>
              <a:rPr lang="as-IN"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আল</a:t>
            </a:r>
            <a:r>
              <a:rPr lang="en-US" sz="2400" dirty="0">
                <a:solidFill>
                  <a:srgbClr val="7030A0"/>
                </a:solidFill>
                <a:latin typeface="NikoshBAN" pitchFamily="2" charset="0"/>
                <a:cs typeface="NikoshBAN" pitchFamily="2" charset="0"/>
              </a:rPr>
              <a:t>-</a:t>
            </a:r>
            <a:r>
              <a:rPr lang="as-IN" sz="2400" dirty="0">
                <a:solidFill>
                  <a:srgbClr val="7030A0"/>
                </a:solidFill>
                <a:latin typeface="NikoshBAN" pitchFamily="2" charset="0"/>
                <a:cs typeface="NikoshBAN" pitchFamily="2" charset="0"/>
              </a:rPr>
              <a:t>কুরআন</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কয়</a:t>
            </a:r>
            <a:r>
              <a:rPr lang="en-US" sz="2400" dirty="0">
                <a:solidFill>
                  <a:srgbClr val="7030A0"/>
                </a:solidFill>
                <a:latin typeface="NikoshBAN" pitchFamily="2" charset="0"/>
                <a:cs typeface="NikoshBAN" pitchFamily="2" charset="0"/>
              </a:rPr>
              <a:t> </a:t>
            </a:r>
            <a:r>
              <a:rPr lang="as-IN" sz="2400" dirty="0">
                <a:solidFill>
                  <a:srgbClr val="7030A0"/>
                </a:solidFill>
                <a:latin typeface="NikoshBAN" pitchFamily="2" charset="0"/>
                <a:cs typeface="NikoshBAN" pitchFamily="2" charset="0"/>
              </a:rPr>
              <a:t>প</a:t>
            </a:r>
            <a:r>
              <a:rPr lang="en-US" sz="2400" dirty="0" err="1">
                <a:solidFill>
                  <a:srgbClr val="7030A0"/>
                </a:solidFill>
                <a:latin typeface="NikoshBAN" pitchFamily="2" charset="0"/>
                <a:cs typeface="NikoshBAN" pitchFamily="2" charset="0"/>
              </a:rPr>
              <a:t>ন্থা</a:t>
            </a:r>
            <a:r>
              <a:rPr lang="as-IN" sz="2400" dirty="0">
                <a:solidFill>
                  <a:srgbClr val="7030A0"/>
                </a:solidFill>
                <a:latin typeface="NikoshBAN" pitchFamily="2" charset="0"/>
                <a:cs typeface="NikoshBAN" pitchFamily="2" charset="0"/>
              </a:rPr>
              <a:t>য় সংরক্ষণ করা হয়</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এবং</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কী</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কী</a:t>
            </a:r>
            <a:r>
              <a:rPr lang="as-IN" sz="2400" dirty="0">
                <a:solidFill>
                  <a:srgbClr val="7030A0"/>
                </a:solidFill>
                <a:latin typeface="NikoshBAN" panose="02000000000000000000" pitchFamily="2" charset="0"/>
                <a:cs typeface="NikoshBAN" panose="02000000000000000000" pitchFamily="2" charset="0"/>
              </a:rPr>
              <a:t>?</a:t>
            </a:r>
            <a:endParaRPr lang="en-US" sz="2400" dirty="0">
              <a:solidFill>
                <a:srgbClr val="7030A0"/>
              </a:solidFill>
              <a:latin typeface="NikoshBAN" pitchFamily="2" charset="0"/>
              <a:cs typeface="NikoshBAN" pitchFamily="2" charset="0"/>
            </a:endParaRPr>
          </a:p>
          <a:p>
            <a:pPr>
              <a:lnSpc>
                <a:spcPct val="150000"/>
              </a:lnSpc>
            </a:pPr>
            <a:r>
              <a:rPr lang="en-US" sz="2400" dirty="0">
                <a:solidFill>
                  <a:srgbClr val="7030A0"/>
                </a:solidFill>
                <a:latin typeface="NikoshBAN" pitchFamily="2" charset="0"/>
                <a:cs typeface="NikoshBAN" pitchFamily="2" charset="0"/>
              </a:rPr>
              <a:t>	</a:t>
            </a:r>
            <a:r>
              <a:rPr lang="as-IN" sz="2400" dirty="0">
                <a:solidFill>
                  <a:srgbClr val="7030A0"/>
                </a:solidFill>
                <a:latin typeface="NikoshBAN" panose="02000000000000000000" pitchFamily="2" charset="0"/>
                <a:cs typeface="NikoshBAN" panose="02000000000000000000" pitchFamily="2" charset="0"/>
              </a:rPr>
              <a:t>২</a:t>
            </a:r>
            <a:r>
              <a:rPr lang="en-US" sz="2400" dirty="0">
                <a:solidFill>
                  <a:srgbClr val="7030A0"/>
                </a:solidFill>
                <a:latin typeface="NikoshBAN" panose="02000000000000000000" pitchFamily="2" charset="0"/>
                <a:cs typeface="NikoshBAN" panose="02000000000000000000" pitchFamily="2" charset="0"/>
              </a:rPr>
              <a:t>.</a:t>
            </a:r>
            <a:r>
              <a:rPr lang="as-IN"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চারজন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হাফিজ</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সাহাবি</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রা</a:t>
            </a:r>
            <a:r>
              <a:rPr lang="en-US" sz="2400" dirty="0">
                <a:solidFill>
                  <a:srgbClr val="7030A0"/>
                </a:solidFill>
                <a:latin typeface="NikoshBAN" panose="02000000000000000000" pitchFamily="2" charset="0"/>
                <a:cs typeface="NikoshBAN" panose="02000000000000000000" pitchFamily="2" charset="0"/>
              </a:rPr>
              <a:t>)-</a:t>
            </a:r>
            <a:r>
              <a:rPr lang="en-US" sz="2400" dirty="0" err="1">
                <a:solidFill>
                  <a:srgbClr val="7030A0"/>
                </a:solidFill>
                <a:latin typeface="NikoshBAN" panose="02000000000000000000" pitchFamily="2" charset="0"/>
                <a:cs typeface="NikoshBAN" panose="02000000000000000000" pitchFamily="2" charset="0"/>
              </a:rPr>
              <a:t>এর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নাম</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লিখ</a:t>
            </a:r>
            <a:r>
              <a:rPr lang="en-US" sz="2400" dirty="0">
                <a:solidFill>
                  <a:srgbClr val="7030A0"/>
                </a:solidFill>
                <a:latin typeface="NikoshBAN" panose="02000000000000000000" pitchFamily="2" charset="0"/>
                <a:cs typeface="NikoshBAN" panose="02000000000000000000" pitchFamily="2" charset="0"/>
              </a:rPr>
              <a:t>।</a:t>
            </a:r>
          </a:p>
          <a:p>
            <a:pPr>
              <a:lnSpc>
                <a:spcPct val="150000"/>
              </a:lnSpc>
            </a:pPr>
            <a:r>
              <a:rPr lang="en-US" sz="2400" dirty="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৩</a:t>
            </a:r>
            <a:r>
              <a:rPr lang="en-US" sz="2400" dirty="0">
                <a:solidFill>
                  <a:srgbClr val="7030A0"/>
                </a:solidFill>
                <a:latin typeface="NikoshBAN" panose="02000000000000000000" pitchFamily="2" charset="0"/>
                <a:cs typeface="NikoshBAN" panose="02000000000000000000" pitchFamily="2" charset="0"/>
              </a:rPr>
              <a:t>.</a:t>
            </a:r>
            <a:r>
              <a:rPr lang="as-IN"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হু</a:t>
            </a:r>
            <a:r>
              <a:rPr lang="as-IN" sz="2400" dirty="0">
                <a:solidFill>
                  <a:srgbClr val="7030A0"/>
                </a:solidFill>
                <a:latin typeface="NikoshBAN" pitchFamily="2" charset="0"/>
                <a:cs typeface="NikoshBAN" pitchFamily="2" charset="0"/>
              </a:rPr>
              <a:t>দায়বিয়া</a:t>
            </a:r>
            <a:r>
              <a:rPr lang="en-US" sz="2400" dirty="0">
                <a:solidFill>
                  <a:srgbClr val="7030A0"/>
                </a:solidFill>
                <a:latin typeface="NikoshBAN" pitchFamily="2" charset="0"/>
                <a:cs typeface="NikoshBAN" pitchFamily="2" charset="0"/>
              </a:rPr>
              <a:t> </a:t>
            </a:r>
            <a:r>
              <a:rPr lang="as-IN" sz="2400" dirty="0">
                <a:solidFill>
                  <a:srgbClr val="7030A0"/>
                </a:solidFill>
                <a:latin typeface="NikoshBAN" pitchFamily="2" charset="0"/>
                <a:cs typeface="NikoshBAN" pitchFamily="2" charset="0"/>
              </a:rPr>
              <a:t>স</a:t>
            </a:r>
            <a:r>
              <a:rPr lang="en-US" sz="2400" dirty="0" err="1">
                <a:solidFill>
                  <a:srgbClr val="7030A0"/>
                </a:solidFill>
                <a:latin typeface="NikoshBAN" pitchFamily="2" charset="0"/>
                <a:cs typeface="NikoshBAN" pitchFamily="2" charset="0"/>
              </a:rPr>
              <a:t>ন্ধি</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কত</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হিজরিতে</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সংঘটিত</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হয়েছিল</a:t>
            </a:r>
            <a:r>
              <a:rPr lang="en-US" sz="2400" dirty="0">
                <a:solidFill>
                  <a:srgbClr val="7030A0"/>
                </a:solidFill>
                <a:latin typeface="NikoshBAN" pitchFamily="2" charset="0"/>
                <a:cs typeface="NikoshBAN" pitchFamily="2" charset="0"/>
              </a:rPr>
              <a:t>?</a:t>
            </a:r>
            <a:r>
              <a:rPr lang="as-IN" sz="2400" dirty="0">
                <a:solidFill>
                  <a:srgbClr val="7030A0"/>
                </a:solidFill>
                <a:latin typeface="NikoshBAN" pitchFamily="2" charset="0"/>
                <a:cs typeface="NikoshBAN" pitchFamily="2" charset="0"/>
              </a:rPr>
              <a:t> </a:t>
            </a:r>
            <a:endParaRPr lang="en-US" sz="2400" dirty="0">
              <a:solidFill>
                <a:srgbClr val="7030A0"/>
              </a:solidFill>
              <a:latin typeface="NikoshBAN" pitchFamily="2" charset="0"/>
              <a:cs typeface="NikoshBAN" pitchFamily="2" charset="0"/>
            </a:endParaRPr>
          </a:p>
          <a:p>
            <a:pPr>
              <a:lnSpc>
                <a:spcPct val="150000"/>
              </a:lnSpc>
            </a:pPr>
            <a:r>
              <a:rPr lang="en-US" sz="2400" dirty="0">
                <a:solidFill>
                  <a:srgbClr val="7030A0"/>
                </a:solidFill>
                <a:latin typeface="NikoshBAN" pitchFamily="2" charset="0"/>
                <a:cs typeface="NikoshBAN" pitchFamily="2" charset="0"/>
              </a:rPr>
              <a:t> 	৪. </a:t>
            </a:r>
            <a:r>
              <a:rPr lang="en-US" sz="2400" dirty="0" err="1">
                <a:solidFill>
                  <a:srgbClr val="7030A0"/>
                </a:solidFill>
                <a:latin typeface="NikoshBAN" pitchFamily="2" charset="0"/>
                <a:cs typeface="NikoshBAN" pitchFamily="2" charset="0"/>
              </a:rPr>
              <a:t>ওহি</a:t>
            </a:r>
            <a:r>
              <a:rPr lang="as-IN"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লি</a:t>
            </a:r>
            <a:r>
              <a:rPr lang="as-IN" sz="2400" dirty="0">
                <a:solidFill>
                  <a:srgbClr val="7030A0"/>
                </a:solidFill>
                <a:latin typeface="NikoshBAN" pitchFamily="2" charset="0"/>
                <a:cs typeface="NikoshBAN" pitchFamily="2" charset="0"/>
              </a:rPr>
              <a:t>পিবদ্ধ রাখার দায়িত্বে</a:t>
            </a:r>
            <a:r>
              <a:rPr lang="en-US" sz="2400" dirty="0">
                <a:solidFill>
                  <a:srgbClr val="7030A0"/>
                </a:solidFill>
                <a:latin typeface="NikoshBAN" pitchFamily="2" charset="0"/>
                <a:cs typeface="NikoshBAN" pitchFamily="2" charset="0"/>
              </a:rPr>
              <a:t> </a:t>
            </a:r>
            <a:r>
              <a:rPr lang="en-US" sz="2400" dirty="0" err="1" smtClean="0">
                <a:solidFill>
                  <a:srgbClr val="7030A0"/>
                </a:solidFill>
                <a:latin typeface="NikoshBAN" pitchFamily="2" charset="0"/>
                <a:cs typeface="NikoshBAN" pitchFamily="2" charset="0"/>
              </a:rPr>
              <a:t>কোন</a:t>
            </a:r>
            <a:r>
              <a:rPr lang="en-US" sz="2400" dirty="0" smtClean="0">
                <a:solidFill>
                  <a:srgbClr val="7030A0"/>
                </a:solidFill>
                <a:latin typeface="NikoshBAN" pitchFamily="2" charset="0"/>
                <a:cs typeface="NikoshBAN" pitchFamily="2" charset="0"/>
              </a:rPr>
              <a:t> </a:t>
            </a:r>
            <a:r>
              <a:rPr lang="en-US" sz="2400" dirty="0" err="1" smtClean="0">
                <a:solidFill>
                  <a:srgbClr val="7030A0"/>
                </a:solidFill>
                <a:latin typeface="NikoshBAN" pitchFamily="2" charset="0"/>
                <a:cs typeface="NikoshBAN" pitchFamily="2" charset="0"/>
              </a:rPr>
              <a:t>কোন</a:t>
            </a:r>
            <a:r>
              <a:rPr lang="en-US" sz="2400" dirty="0" smtClean="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সাহাবি</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ছিলেন</a:t>
            </a:r>
            <a:r>
              <a:rPr lang="en-US" sz="2400" dirty="0">
                <a:solidFill>
                  <a:srgbClr val="7030A0"/>
                </a:solidFill>
                <a:latin typeface="NikoshBAN" pitchFamily="2" charset="0"/>
                <a:cs typeface="NikoshBAN" pitchFamily="2" charset="0"/>
              </a:rPr>
              <a:t>?</a:t>
            </a:r>
            <a:r>
              <a:rPr lang="as-IN" sz="2400" dirty="0">
                <a:solidFill>
                  <a:srgbClr val="7030A0"/>
                </a:solidFill>
                <a:latin typeface="NikoshBAN" pitchFamily="2" charset="0"/>
                <a:cs typeface="NikoshBAN" pitchFamily="2" charset="0"/>
              </a:rPr>
              <a:t> </a:t>
            </a:r>
            <a:endParaRPr lang="en-US" sz="2400" dirty="0">
              <a:solidFill>
                <a:srgbClr val="7030A0"/>
              </a:solidFill>
              <a:latin typeface="NikoshBAN" pitchFamily="2" charset="0"/>
              <a:cs typeface="NikoshBAN" pitchFamily="2" charset="0"/>
            </a:endParaRPr>
          </a:p>
          <a:p>
            <a:pPr>
              <a:lnSpc>
                <a:spcPct val="150000"/>
              </a:lnSpc>
            </a:pPr>
            <a:r>
              <a:rPr lang="en-US" sz="2400" dirty="0">
                <a:solidFill>
                  <a:srgbClr val="7030A0"/>
                </a:solidFill>
                <a:latin typeface="NikoshBAN" pitchFamily="2" charset="0"/>
                <a:cs typeface="NikoshBAN" pitchFamily="2" charset="0"/>
              </a:rPr>
              <a:t>      ৫.</a:t>
            </a:r>
            <a:r>
              <a:rPr lang="as-IN" sz="2400" dirty="0">
                <a:solidFill>
                  <a:srgbClr val="7030A0"/>
                </a:solidFill>
                <a:latin typeface="NikoshBAN" pitchFamily="2" charset="0"/>
                <a:cs typeface="NikoshBAN" pitchFamily="2" charset="0"/>
              </a:rPr>
              <a:t> কুর</a:t>
            </a:r>
            <a:r>
              <a:rPr lang="en-US" sz="2400" dirty="0">
                <a:solidFill>
                  <a:srgbClr val="7030A0"/>
                </a:solidFill>
                <a:latin typeface="NikoshBAN" panose="02000000000000000000" pitchFamily="2" charset="0"/>
                <a:cs typeface="NikoshBAN" panose="02000000000000000000" pitchFamily="2" charset="0"/>
              </a:rPr>
              <a:t>আ</a:t>
            </a:r>
            <a:r>
              <a:rPr lang="as-IN" sz="2400" dirty="0">
                <a:solidFill>
                  <a:srgbClr val="7030A0"/>
                </a:solidFill>
                <a:latin typeface="NikoshBAN" panose="02000000000000000000" pitchFamily="2" charset="0"/>
                <a:cs typeface="NikoshBAN" panose="02000000000000000000" pitchFamily="2" charset="0"/>
              </a:rPr>
              <a:t>ন অবতরণকালে</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ওহি</a:t>
            </a:r>
            <a:r>
              <a:rPr lang="as-IN"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লিখার</a:t>
            </a:r>
            <a:r>
              <a:rPr lang="en-US" sz="2400" dirty="0">
                <a:solidFill>
                  <a:srgbClr val="7030A0"/>
                </a:solidFill>
                <a:latin typeface="NikoshBAN" panose="02000000000000000000" pitchFamily="2" charset="0"/>
                <a:cs typeface="NikoshBAN" panose="02000000000000000000" pitchFamily="2" charset="0"/>
              </a:rPr>
              <a:t> ৪টি </a:t>
            </a:r>
            <a:r>
              <a:rPr lang="en-US" sz="2400" dirty="0" err="1">
                <a:solidFill>
                  <a:srgbClr val="7030A0"/>
                </a:solidFill>
                <a:latin typeface="NikoshBAN" panose="02000000000000000000" pitchFamily="2" charset="0"/>
                <a:cs typeface="NikoshBAN" panose="02000000000000000000" pitchFamily="2" charset="0"/>
              </a:rPr>
              <a:t>উপকরণের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নাম</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লিখ</a:t>
            </a:r>
            <a:r>
              <a:rPr lang="en-US" sz="2400" dirty="0">
                <a:solidFill>
                  <a:srgbClr val="7030A0"/>
                </a:solidFill>
                <a:latin typeface="NikoshBAN" panose="02000000000000000000" pitchFamily="2" charset="0"/>
                <a:cs typeface="NikoshBAN" panose="02000000000000000000" pitchFamily="2" charset="0"/>
              </a:rPr>
              <a:t>।  </a:t>
            </a:r>
          </a:p>
          <a:p>
            <a:pPr>
              <a:lnSpc>
                <a:spcPct val="150000"/>
              </a:lnSpc>
            </a:pPr>
            <a:r>
              <a:rPr lang="en-US" sz="2400" dirty="0">
                <a:solidFill>
                  <a:srgbClr val="7030A0"/>
                </a:solidFill>
                <a:latin typeface="NikoshBAN" panose="02000000000000000000" pitchFamily="2" charset="0"/>
                <a:cs typeface="NikoshBAN" panose="02000000000000000000" pitchFamily="2" charset="0"/>
              </a:rPr>
              <a:t>	৬</a:t>
            </a:r>
            <a:r>
              <a:rPr lang="as-IN"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দু’জন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কাতিবে</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ওহি</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ওহি</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লেখকের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নাম</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itchFamily="2" charset="0"/>
                <a:cs typeface="NikoshBAN" pitchFamily="2" charset="0"/>
              </a:rPr>
              <a:t>লিখ</a:t>
            </a:r>
            <a:r>
              <a:rPr lang="en-US" sz="2400" dirty="0">
                <a:solidFill>
                  <a:srgbClr val="7030A0"/>
                </a:solidFill>
                <a:latin typeface="NikoshBAN" pitchFamily="2" charset="0"/>
                <a:cs typeface="NikoshBAN" pitchFamily="2" charset="0"/>
              </a:rPr>
              <a:t>।</a:t>
            </a:r>
          </a:p>
          <a:p>
            <a:pPr>
              <a:lnSpc>
                <a:spcPct val="150000"/>
              </a:lnSpc>
            </a:pPr>
            <a:r>
              <a:rPr lang="en-US" sz="2400" dirty="0">
                <a:solidFill>
                  <a:srgbClr val="7030A0"/>
                </a:solidFill>
                <a:latin typeface="NikoshBAN" pitchFamily="2" charset="0"/>
                <a:cs typeface="NikoshBAN" pitchFamily="2" charset="0"/>
              </a:rPr>
              <a:t>	৭</a:t>
            </a:r>
            <a:r>
              <a:rPr lang="as-IN" sz="2400" dirty="0">
                <a:solidFill>
                  <a:srgbClr val="7030A0"/>
                </a:solidFill>
                <a:latin typeface="NikoshBAN" panose="02000000000000000000" pitchFamily="2" charset="0"/>
                <a:cs typeface="NikoshBAN" panose="02000000000000000000" pitchFamily="2" charset="0"/>
              </a:rPr>
              <a:t>.</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ইয়ামামার</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যুদ্ধ</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খ্রিস্টাব্দে</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সংঘটিত</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হয়</a:t>
            </a:r>
            <a:r>
              <a:rPr lang="en-US" sz="2400" dirty="0">
                <a:solidFill>
                  <a:srgbClr val="7030A0"/>
                </a:solidFill>
                <a:latin typeface="NikoshBAN" panose="02000000000000000000" pitchFamily="2" charset="0"/>
                <a:cs typeface="NikoshBAN" panose="02000000000000000000" pitchFamily="2" charset="0"/>
              </a:rPr>
              <a:t>?</a:t>
            </a:r>
          </a:p>
          <a:p>
            <a:pPr>
              <a:lnSpc>
                <a:spcPct val="150000"/>
              </a:lnSpc>
            </a:pPr>
            <a:r>
              <a:rPr lang="en-US" sz="2400" dirty="0">
                <a:solidFill>
                  <a:srgbClr val="7030A0"/>
                </a:solidFill>
                <a:latin typeface="NikoshBAN" panose="02000000000000000000" pitchFamily="2" charset="0"/>
                <a:cs typeface="NikoshBAN" panose="02000000000000000000" pitchFamily="2" charset="0"/>
              </a:rPr>
              <a:t>	৮</a:t>
            </a:r>
            <a:r>
              <a:rPr lang="as-IN" sz="2400" dirty="0">
                <a:solidFill>
                  <a:srgbClr val="7030A0"/>
                </a:solidFill>
                <a:latin typeface="NikoshBAN" panose="02000000000000000000" pitchFamily="2" charset="0"/>
                <a:cs typeface="NikoshBAN" panose="02000000000000000000" pitchFamily="2" charset="0"/>
              </a:rPr>
              <a:t>.</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ইয়ামামার</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যুদ্ধে</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কত</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কতজন</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হাফিজে</a:t>
            </a:r>
            <a:r>
              <a:rPr lang="en-US" sz="2400" dirty="0">
                <a:solidFill>
                  <a:srgbClr val="7030A0"/>
                </a:solidFill>
                <a:latin typeface="NikoshBAN" pitchFamily="2" charset="0"/>
                <a:cs typeface="NikoshBAN" pitchFamily="2" charset="0"/>
              </a:rPr>
              <a:t> </a:t>
            </a:r>
            <a:r>
              <a:rPr lang="en-US" sz="2400" dirty="0" err="1">
                <a:solidFill>
                  <a:srgbClr val="7030A0"/>
                </a:solidFill>
                <a:latin typeface="NikoshBAN" pitchFamily="2" charset="0"/>
                <a:cs typeface="NikoshBAN" pitchFamily="2" charset="0"/>
              </a:rPr>
              <a:t>কুরআন</a:t>
            </a:r>
            <a:r>
              <a:rPr lang="en-US" sz="2400" dirty="0">
                <a:solidFill>
                  <a:srgbClr val="7030A0"/>
                </a:solidFill>
                <a:latin typeface="NikoshBAN" pitchFamily="2" charset="0"/>
                <a:cs typeface="NikoshBAN" pitchFamily="2" charset="0"/>
              </a:rPr>
              <a:t> </a:t>
            </a:r>
            <a:r>
              <a:rPr lang="as-IN" sz="2400" dirty="0">
                <a:solidFill>
                  <a:srgbClr val="7030A0"/>
                </a:solidFill>
                <a:latin typeface="NikoshBAN" pitchFamily="2" charset="0"/>
                <a:cs typeface="NikoshBAN" pitchFamily="2" charset="0"/>
              </a:rPr>
              <a:t>শাহাদাত বরণ করেন</a:t>
            </a:r>
            <a:r>
              <a:rPr lang="en-US" sz="2400" dirty="0">
                <a:solidFill>
                  <a:srgbClr val="7030A0"/>
                </a:solidFill>
                <a:latin typeface="NikoshBAN" pitchFamily="2" charset="0"/>
                <a:cs typeface="NikoshBAN" pitchFamily="2" charset="0"/>
              </a:rPr>
              <a:t>?</a:t>
            </a:r>
          </a:p>
          <a:p>
            <a:pPr>
              <a:lnSpc>
                <a:spcPct val="150000"/>
              </a:lnSpc>
            </a:pPr>
            <a:r>
              <a:rPr lang="en-US" sz="2400" dirty="0">
                <a:solidFill>
                  <a:srgbClr val="7030A0"/>
                </a:solidFill>
                <a:latin typeface="NikoshBAN" pitchFamily="2" charset="0"/>
                <a:cs typeface="NikoshBAN" pitchFamily="2" charset="0"/>
              </a:rPr>
              <a:t>	৯</a:t>
            </a:r>
            <a:r>
              <a:rPr lang="as-IN" sz="2400" dirty="0">
                <a:solidFill>
                  <a:srgbClr val="7030A0"/>
                </a:solidFill>
                <a:latin typeface="NikoshBAN" panose="02000000000000000000" pitchFamily="2" charset="0"/>
                <a:cs typeface="NikoshBAN" panose="02000000000000000000" pitchFamily="2" charset="0"/>
              </a:rPr>
              <a:t>.</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কাকে</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জামিঊল</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কুরআন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বলা</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হয়</a:t>
            </a:r>
            <a:r>
              <a:rPr lang="en-US" sz="2400" dirty="0">
                <a:solidFill>
                  <a:srgbClr val="7030A0"/>
                </a:solidFill>
                <a:latin typeface="NikoshBAN" panose="02000000000000000000" pitchFamily="2" charset="0"/>
                <a:cs typeface="NikoshBAN" panose="02000000000000000000" pitchFamily="2" charset="0"/>
              </a:rPr>
              <a:t>?</a:t>
            </a:r>
          </a:p>
          <a:p>
            <a:pPr>
              <a:lnSpc>
                <a:spcPct val="150000"/>
              </a:lnSpc>
            </a:pPr>
            <a:endParaRPr lang="en-US" sz="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3555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1000"/>
                                        <p:tgtEl>
                                          <p:spTgt spid="5">
                                            <p:txEl>
                                              <p:pRg st="1" end="1"/>
                                            </p:txEl>
                                          </p:spTgt>
                                        </p:tgtEl>
                                      </p:cBhvr>
                                    </p:animEffect>
                                    <p:anim calcmode="lin" valueType="num">
                                      <p:cBhvr>
                                        <p:cTn id="3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1000"/>
                                        <p:tgtEl>
                                          <p:spTgt spid="5">
                                            <p:txEl>
                                              <p:pRg st="4" end="4"/>
                                            </p:txEl>
                                          </p:spTgt>
                                        </p:tgtEl>
                                      </p:cBhvr>
                                    </p:animEffect>
                                    <p:anim calcmode="lin" valueType="num">
                                      <p:cBhvr>
                                        <p:cTn id="4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1000"/>
                                        <p:tgtEl>
                                          <p:spTgt spid="5">
                                            <p:txEl>
                                              <p:pRg st="5" end="5"/>
                                            </p:txEl>
                                          </p:spTgt>
                                        </p:tgtEl>
                                      </p:cBhvr>
                                    </p:animEffect>
                                    <p:anim calcmode="lin" valueType="num">
                                      <p:cBhvr>
                                        <p:cTn id="5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fade">
                                      <p:cBhvr>
                                        <p:cTn id="55" dur="1000"/>
                                        <p:tgtEl>
                                          <p:spTgt spid="5">
                                            <p:txEl>
                                              <p:pRg st="6" end="6"/>
                                            </p:txEl>
                                          </p:spTgt>
                                        </p:tgtEl>
                                      </p:cBhvr>
                                    </p:animEffect>
                                    <p:anim calcmode="lin" valueType="num">
                                      <p:cBhvr>
                                        <p:cTn id="5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1000"/>
                                        <p:tgtEl>
                                          <p:spTgt spid="5">
                                            <p:txEl>
                                              <p:pRg st="7" end="7"/>
                                            </p:txEl>
                                          </p:spTgt>
                                        </p:tgtEl>
                                      </p:cBhvr>
                                    </p:animEffect>
                                    <p:anim calcmode="lin" valueType="num">
                                      <p:cBhvr>
                                        <p:cTn id="6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8" end="8"/>
                                            </p:txEl>
                                          </p:spTgt>
                                        </p:tgtEl>
                                        <p:attrNameLst>
                                          <p:attrName>style.visibility</p:attrName>
                                        </p:attrNameLst>
                                      </p:cBhvr>
                                      <p:to>
                                        <p:strVal val="visible"/>
                                      </p:to>
                                    </p:set>
                                    <p:animEffect transition="in" filter="fade">
                                      <p:cBhvr>
                                        <p:cTn id="65" dur="1000"/>
                                        <p:tgtEl>
                                          <p:spTgt spid="5">
                                            <p:txEl>
                                              <p:pRg st="8" end="8"/>
                                            </p:txEl>
                                          </p:spTgt>
                                        </p:tgtEl>
                                      </p:cBhvr>
                                    </p:animEffect>
                                    <p:anim calcmode="lin" valueType="num">
                                      <p:cBhvr>
                                        <p:cTn id="6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Star: 7 Points 1">
            <a:extLst>
              <a:ext uri="{FF2B5EF4-FFF2-40B4-BE49-F238E27FC236}">
                <a16:creationId xmlns:a16="http://schemas.microsoft.com/office/drawing/2014/main" id="{F1857457-C8D0-6B0E-51DB-2EF0B71C3705}"/>
              </a:ext>
            </a:extLst>
          </p:cNvPr>
          <p:cNvSpPr/>
          <p:nvPr/>
        </p:nvSpPr>
        <p:spPr>
          <a:xfrm>
            <a:off x="-128039" y="0"/>
            <a:ext cx="1143000" cy="827782"/>
          </a:xfrm>
          <a:prstGeom prst="star7">
            <a:avLst/>
          </a:prstGeom>
          <a:solidFill>
            <a:schemeClr val="accent1">
              <a:lumMod val="20000"/>
              <a:lumOff val="80000"/>
            </a:schemeClr>
          </a:solidFill>
          <a:ln w="19050">
            <a:solidFill>
              <a:schemeClr val="accent5">
                <a:lumMod val="50000"/>
              </a:schemeClr>
            </a:solidFill>
          </a:ln>
        </p:spPr>
        <p:txBody>
          <a:bodyPr wrap="square">
            <a:spAutoFit/>
          </a:bodyPr>
          <a:lstStyle/>
          <a:p>
            <a:pPr algn="ctr"/>
            <a:r>
              <a:rPr lang="en-US" sz="2400" dirty="0">
                <a:solidFill>
                  <a:srgbClr val="FF0000"/>
                </a:solidFill>
                <a:latin typeface="+mj-lt"/>
                <a:cs typeface="NikoshBAN" panose="02000000000000000000" pitchFamily="2" charset="0"/>
              </a:rPr>
              <a:t>5</a:t>
            </a:r>
          </a:p>
        </p:txBody>
      </p:sp>
      <p:sp>
        <p:nvSpPr>
          <p:cNvPr id="3" name="TextBox 2">
            <a:extLst>
              <a:ext uri="{FF2B5EF4-FFF2-40B4-BE49-F238E27FC236}">
                <a16:creationId xmlns:a16="http://schemas.microsoft.com/office/drawing/2014/main" id="{010700B0-1B2A-2742-B81B-1A4486209AA7}"/>
              </a:ext>
            </a:extLst>
          </p:cNvPr>
          <p:cNvSpPr txBox="1"/>
          <p:nvPr/>
        </p:nvSpPr>
        <p:spPr>
          <a:xfrm>
            <a:off x="3733800" y="5289537"/>
            <a:ext cx="5486400" cy="1049060"/>
          </a:xfrm>
          <a:prstGeom prst="upArrowCallout">
            <a:avLst/>
          </a:prstGeom>
          <a:solidFill>
            <a:srgbClr val="00B0F0"/>
          </a:solidFill>
          <a:ln w="19050">
            <a:solidFill>
              <a:srgbClr val="FF0000"/>
            </a:solidFill>
          </a:ln>
        </p:spPr>
        <p:txBody>
          <a:bodyPr wrap="square" rtlCol="0">
            <a:spAutoFit/>
          </a:bodyPr>
          <a:lstStyle/>
          <a:p>
            <a:pPr algn="ctr">
              <a:lnSpc>
                <a:spcPct val="150000"/>
              </a:lnSpc>
            </a:pPr>
            <a:r>
              <a:rPr lang="en-US" sz="2800" dirty="0" err="1">
                <a:solidFill>
                  <a:srgbClr val="002060"/>
                </a:solidFill>
                <a:latin typeface="NikoshBAN" panose="02000000000000000000" pitchFamily="2" charset="0"/>
                <a:cs typeface="NikoshBAN" panose="02000000000000000000" pitchFamily="2" charset="0"/>
              </a:rPr>
              <a:t>সুপ্রিয়</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শিক্ষার্থীবৃন্দ</a:t>
            </a:r>
            <a:r>
              <a:rPr lang="en-US" sz="2800" dirty="0">
                <a:solidFill>
                  <a:srgbClr val="002060"/>
                </a:solidFill>
                <a:latin typeface="NikoshBAN" panose="02000000000000000000" pitchFamily="2" charset="0"/>
                <a:cs typeface="NikoshBAN" panose="02000000000000000000" pitchFamily="2" charset="0"/>
              </a:rPr>
              <a:t>, </a:t>
            </a:r>
            <a:r>
              <a:rPr lang="bn-IN" sz="2800" dirty="0">
                <a:solidFill>
                  <a:srgbClr val="002060"/>
                </a:solidFill>
                <a:latin typeface="NikoshBAN" panose="02000000000000000000" pitchFamily="2" charset="0"/>
                <a:cs typeface="NikoshBAN" panose="02000000000000000000" pitchFamily="2" charset="0"/>
              </a:rPr>
              <a:t>ওপরের ছবিগুলো কীসের</a:t>
            </a:r>
            <a:r>
              <a:rPr lang="en-US" sz="2800" dirty="0">
                <a:solidFill>
                  <a:srgbClr val="002060"/>
                </a:solidFill>
                <a:latin typeface="NikoshBAN" panose="02000000000000000000" pitchFamily="2" charset="0"/>
                <a:cs typeface="NikoshBAN" panose="02000000000000000000" pitchFamily="2" charset="0"/>
              </a:rPr>
              <a:t>?</a:t>
            </a:r>
          </a:p>
        </p:txBody>
      </p:sp>
      <p:pic>
        <p:nvPicPr>
          <p:cNvPr id="5" name="Picture 4">
            <a:extLst>
              <a:ext uri="{FF2B5EF4-FFF2-40B4-BE49-F238E27FC236}">
                <a16:creationId xmlns:a16="http://schemas.microsoft.com/office/drawing/2014/main" id="{D2A053E6-17AA-D017-9651-03404E0B6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52400"/>
            <a:ext cx="3505199" cy="2104132"/>
          </a:xfrm>
          <a:prstGeom prst="rect">
            <a:avLst/>
          </a:prstGeom>
        </p:spPr>
      </p:pic>
      <p:pic>
        <p:nvPicPr>
          <p:cNvPr id="7" name="Picture 6">
            <a:extLst>
              <a:ext uri="{FF2B5EF4-FFF2-40B4-BE49-F238E27FC236}">
                <a16:creationId xmlns:a16="http://schemas.microsoft.com/office/drawing/2014/main" id="{C58FCFA9-E0C2-CDA3-E4B3-552AD3E49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168" y="2398419"/>
            <a:ext cx="3135832" cy="2895600"/>
          </a:xfrm>
          <a:prstGeom prst="rect">
            <a:avLst/>
          </a:prstGeom>
        </p:spPr>
      </p:pic>
      <p:pic>
        <p:nvPicPr>
          <p:cNvPr id="9" name="Picture 8">
            <a:extLst>
              <a:ext uri="{FF2B5EF4-FFF2-40B4-BE49-F238E27FC236}">
                <a16:creationId xmlns:a16="http://schemas.microsoft.com/office/drawing/2014/main" id="{13C704EC-90C7-ED0E-881E-4AFD3591D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5910" y="2412330"/>
            <a:ext cx="3135832" cy="2908799"/>
          </a:xfrm>
          <a:prstGeom prst="rect">
            <a:avLst/>
          </a:prstGeom>
        </p:spPr>
      </p:pic>
      <p:pic>
        <p:nvPicPr>
          <p:cNvPr id="11" name="Picture 10">
            <a:extLst>
              <a:ext uri="{FF2B5EF4-FFF2-40B4-BE49-F238E27FC236}">
                <a16:creationId xmlns:a16="http://schemas.microsoft.com/office/drawing/2014/main" id="{A22D65A3-417B-2839-1655-811DA844B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652" y="2393937"/>
            <a:ext cx="3135832" cy="2895600"/>
          </a:xfrm>
          <a:prstGeom prst="rect">
            <a:avLst/>
          </a:prstGeom>
        </p:spPr>
      </p:pic>
      <p:sp>
        <p:nvSpPr>
          <p:cNvPr id="4" name="Rectangle 3"/>
          <p:cNvSpPr/>
          <p:nvPr/>
        </p:nvSpPr>
        <p:spPr>
          <a:xfrm>
            <a:off x="4741951" y="2667000"/>
            <a:ext cx="2939516" cy="48111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rgbClr val="0070C0"/>
                </a:solidFill>
              </a:rPr>
              <a:t>অর্থনৈতিক সমস্যা সমাধানে</a:t>
            </a:r>
            <a:endParaRPr lang="en-US" dirty="0">
              <a:solidFill>
                <a:srgbClr val="0070C0"/>
              </a:solidFill>
            </a:endParaRPr>
          </a:p>
        </p:txBody>
      </p:sp>
    </p:spTree>
    <p:extLst>
      <p:ext uri="{BB962C8B-B14F-4D97-AF65-F5344CB8AC3E}">
        <p14:creationId xmlns:p14="http://schemas.microsoft.com/office/powerpoint/2010/main" val="434520875"/>
      </p:ext>
    </p:extLst>
  </p:cSld>
  <p:clrMapOvr>
    <a:masterClrMapping/>
  </p:clrMapOvr>
  <mc:AlternateContent xmlns:mc="http://schemas.openxmlformats.org/markup-compatibility/2006" xmlns:p14="http://schemas.microsoft.com/office/powerpoint/2010/main">
    <mc:Choice Requires="p14">
      <p:transition spd="med">
        <p14:ripple/>
        <p:sndAc>
          <p:stSnd>
            <p:snd r:embed="rId2" name="camera.wav"/>
          </p:stSnd>
        </p:sndAc>
      </p:transition>
    </mc:Choice>
    <mc:Fallback xmlns="">
      <p:transition spd="med">
        <p:fade/>
        <p:sndAc>
          <p:stSnd>
            <p:snd r:embed="rId8"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7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5" name="Star: 16 Points 4">
            <a:extLst>
              <a:ext uri="{FF2B5EF4-FFF2-40B4-BE49-F238E27FC236}">
                <a16:creationId xmlns:a16="http://schemas.microsoft.com/office/drawing/2014/main" id="{AB073141-8F5B-A77F-F057-ED4483C54D99}"/>
              </a:ext>
            </a:extLst>
          </p:cNvPr>
          <p:cNvSpPr/>
          <p:nvPr/>
        </p:nvSpPr>
        <p:spPr>
          <a:xfrm>
            <a:off x="176213" y="266139"/>
            <a:ext cx="1143000" cy="863501"/>
          </a:xfrm>
          <a:prstGeom prst="star16">
            <a:avLst/>
          </a:prstGeom>
          <a:solidFill>
            <a:schemeClr val="accent1">
              <a:lumMod val="20000"/>
              <a:lumOff val="80000"/>
            </a:schemeClr>
          </a:solidFill>
          <a:ln w="19050">
            <a:solidFill>
              <a:srgbClr val="7030A0"/>
            </a:solidFill>
          </a:ln>
        </p:spPr>
        <p:txBody>
          <a:bodyPr wrap="square">
            <a:spAutoFit/>
          </a:bodyPr>
          <a:lstStyle/>
          <a:p>
            <a:pPr algn="ctr"/>
            <a:r>
              <a:rPr lang="en-US" sz="2400" dirty="0">
                <a:solidFill>
                  <a:srgbClr val="FF0000"/>
                </a:solidFill>
                <a:latin typeface="+mj-lt"/>
                <a:cs typeface="NikoshBAN" panose="02000000000000000000" pitchFamily="2" charset="0"/>
              </a:rPr>
              <a:t>6</a:t>
            </a:r>
          </a:p>
        </p:txBody>
      </p:sp>
      <p:sp>
        <p:nvSpPr>
          <p:cNvPr id="2" name="Title 1"/>
          <p:cNvSpPr txBox="1">
            <a:spLocks/>
          </p:cNvSpPr>
          <p:nvPr/>
        </p:nvSpPr>
        <p:spPr>
          <a:xfrm>
            <a:off x="2632549" y="-64936"/>
            <a:ext cx="8348134" cy="1799144"/>
          </a:xfrm>
          <a:prstGeom prst="flowChartPunched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38100">
            <a:solidFill>
              <a:srgbClr val="FFC000"/>
            </a:solidFill>
          </a:ln>
          <a:effectLst>
            <a:glow rad="63500">
              <a:schemeClr val="accent1">
                <a:satMod val="175000"/>
                <a:alpha val="40000"/>
              </a:schemeClr>
            </a:glow>
            <a:innerShdw blurRad="63500" dist="50800" dir="108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n-US" sz="3200" dirty="0" err="1">
                <a:ln>
                  <a:solidFill>
                    <a:srgbClr val="FF0000"/>
                  </a:solidFill>
                </a:ln>
                <a:solidFill>
                  <a:schemeClr val="accent5">
                    <a:lumMod val="75000"/>
                  </a:schemeClr>
                </a:solidFill>
                <a:latin typeface="NikoshBAN" pitchFamily="2" charset="0"/>
                <a:cs typeface="NikoshBAN" pitchFamily="2" charset="0"/>
              </a:rPr>
              <a:t>পাঠ</a:t>
            </a:r>
            <a:r>
              <a:rPr lang="en-US" sz="3200" dirty="0">
                <a:ln>
                  <a:solidFill>
                    <a:srgbClr val="FF0000"/>
                  </a:solidFill>
                </a:ln>
                <a:solidFill>
                  <a:schemeClr val="accent5">
                    <a:lumMod val="75000"/>
                  </a:schemeClr>
                </a:solidFill>
                <a:latin typeface="NikoshBAN" pitchFamily="2" charset="0"/>
                <a:cs typeface="NikoshBAN" pitchFamily="2" charset="0"/>
              </a:rPr>
              <a:t>- </a:t>
            </a:r>
            <a:r>
              <a:rPr lang="as-IN" sz="3200" dirty="0">
                <a:ln>
                  <a:solidFill>
                    <a:srgbClr val="FF0000"/>
                  </a:solidFill>
                </a:ln>
                <a:solidFill>
                  <a:schemeClr val="accent5">
                    <a:lumMod val="75000"/>
                  </a:schemeClr>
                </a:solidFill>
                <a:latin typeface="NikoshBAN" pitchFamily="2" charset="0"/>
                <a:cs typeface="NikoshBAN" pitchFamily="2" charset="0"/>
              </a:rPr>
              <a:t>জীবন সমস্যার সমাধানে আল-কুরআনের ভূমিকা</a:t>
            </a:r>
            <a:endParaRPr lang="en-US" sz="3200" b="1" dirty="0">
              <a:ln>
                <a:solidFill>
                  <a:srgbClr val="FF0000"/>
                </a:solidFill>
              </a:ln>
              <a:solidFill>
                <a:srgbClr val="002060"/>
              </a:solidFill>
              <a:latin typeface="NikoshBAN" pitchFamily="2" charset="0"/>
              <a:cs typeface="NikoshBAN" pitchFamily="2" charset="0"/>
            </a:endParaRPr>
          </a:p>
          <a:p>
            <a:pPr algn="ctr">
              <a:lnSpc>
                <a:spcPct val="150000"/>
              </a:lnSpc>
            </a:pPr>
            <a:endParaRPr lang="en-US" sz="3200" b="1" dirty="0">
              <a:solidFill>
                <a:schemeClr val="accent5">
                  <a:lumMod val="75000"/>
                </a:schemeClr>
              </a:solidFill>
              <a:effectLst>
                <a:glow rad="101600">
                  <a:schemeClr val="bg2">
                    <a:lumMod val="75000"/>
                    <a:alpha val="60000"/>
                  </a:schemeClr>
                </a:glow>
              </a:effectLst>
              <a:latin typeface="NikoshBAN" panose="02000000000000000000" pitchFamily="2" charset="0"/>
              <a:cs typeface="NikoshBAN" panose="02000000000000000000" pitchFamily="2" charset="0"/>
            </a:endParaRPr>
          </a:p>
        </p:txBody>
      </p:sp>
      <p:sp>
        <p:nvSpPr>
          <p:cNvPr id="6" name="Content Placeholder 2"/>
          <p:cNvSpPr>
            <a:spLocks noGrp="1"/>
          </p:cNvSpPr>
          <p:nvPr>
            <p:ph idx="1"/>
          </p:nvPr>
        </p:nvSpPr>
        <p:spPr>
          <a:xfrm>
            <a:off x="2632549" y="1447800"/>
            <a:ext cx="8348134" cy="5067861"/>
          </a:xfrm>
          <a:blipFill>
            <a:blip r:embed="rId3"/>
            <a:tile tx="0" ty="0" sx="100000" sy="100000" flip="none" algn="tl"/>
          </a:blipFill>
          <a:ln w="38100">
            <a:solidFill>
              <a:srgbClr val="002060"/>
            </a:solidFill>
          </a:ln>
          <a:effectLst>
            <a:glow rad="139700">
              <a:schemeClr val="accent1">
                <a:satMod val="175000"/>
                <a:alpha val="40000"/>
              </a:schemeClr>
            </a:glow>
          </a:effectLst>
          <a:scene3d>
            <a:camera prst="orthographicFront"/>
            <a:lightRig rig="threePt" dir="t"/>
          </a:scene3d>
          <a:sp3d>
            <a:bevelT w="139700" prst="cross"/>
          </a:sp3d>
        </p:spPr>
        <p:txBody>
          <a:bodyPr>
            <a:noAutofit/>
          </a:bodyPr>
          <a:lstStyle/>
          <a:p>
            <a:pPr algn="ctr">
              <a:buNone/>
            </a:pPr>
            <a:endParaRPr lang="en-US" sz="500" dirty="0">
              <a:ln>
                <a:solidFill>
                  <a:srgbClr val="FF0000"/>
                </a:solidFill>
              </a:ln>
              <a:solidFill>
                <a:srgbClr val="0070C0"/>
              </a:solidFill>
              <a:latin typeface="NikoshBAN" pitchFamily="2" charset="0"/>
              <a:cs typeface="NikoshBAN" pitchFamily="2" charset="0"/>
            </a:endParaRPr>
          </a:p>
          <a:p>
            <a:pPr algn="ctr">
              <a:lnSpc>
                <a:spcPct val="150000"/>
              </a:lnSpc>
            </a:pPr>
            <a:r>
              <a:rPr lang="bn-IN" sz="3200" dirty="0">
                <a:solidFill>
                  <a:srgbClr val="C00000"/>
                </a:solidFill>
                <a:latin typeface="NikoshBAN" pitchFamily="2" charset="0"/>
                <a:cs typeface="NikoshBAN" pitchFamily="2" charset="0"/>
              </a:rPr>
              <a:t>শিখনফল</a:t>
            </a:r>
            <a:endParaRPr lang="en-US" sz="3200" dirty="0">
              <a:solidFill>
                <a:srgbClr val="C00000"/>
              </a:solidFill>
              <a:latin typeface="NikoshBAN" pitchFamily="2" charset="0"/>
              <a:cs typeface="NikoshBAN" pitchFamily="2" charset="0"/>
            </a:endParaRPr>
          </a:p>
          <a:p>
            <a:pPr algn="ctr">
              <a:lnSpc>
                <a:spcPct val="150000"/>
              </a:lnSpc>
            </a:pPr>
            <a:endParaRPr lang="bn-IN" sz="800" dirty="0">
              <a:solidFill>
                <a:srgbClr val="C00000"/>
              </a:solidFill>
              <a:latin typeface="NikoshBAN" pitchFamily="2" charset="0"/>
              <a:cs typeface="NikoshBAN" pitchFamily="2" charset="0"/>
            </a:endParaRPr>
          </a:p>
          <a:p>
            <a:pPr>
              <a:buNone/>
            </a:pPr>
            <a:r>
              <a:rPr lang="bn-IN" sz="2800" dirty="0" smtClean="0">
                <a:solidFill>
                  <a:srgbClr val="7030A0"/>
                </a:solidFill>
                <a:latin typeface="NikoshBAN" pitchFamily="2" charset="0"/>
                <a:cs typeface="NikoshBAN" pitchFamily="2" charset="0"/>
              </a:rPr>
              <a:t>এ</a:t>
            </a:r>
            <a:r>
              <a:rPr lang="en-US" sz="2800" dirty="0" smtClean="0">
                <a:solidFill>
                  <a:srgbClr val="7030A0"/>
                </a:solidFill>
                <a:latin typeface="NikoshBAN" pitchFamily="2" charset="0"/>
                <a:cs typeface="NikoshBAN" pitchFamily="2" charset="0"/>
              </a:rPr>
              <a:t> </a:t>
            </a:r>
            <a:r>
              <a:rPr lang="en-US" sz="2800" dirty="0" err="1" smtClean="0">
                <a:solidFill>
                  <a:srgbClr val="7030A0"/>
                </a:solidFill>
                <a:latin typeface="NikoshBAN" pitchFamily="2" charset="0"/>
                <a:cs typeface="NikoshBAN" pitchFamily="2" charset="0"/>
              </a:rPr>
              <a:t>অধ্যায়</a:t>
            </a:r>
            <a:r>
              <a:rPr lang="bn-IN" sz="2800" dirty="0" smtClean="0">
                <a:solidFill>
                  <a:srgbClr val="7030A0"/>
                </a:solidFill>
                <a:latin typeface="NikoshBAN" pitchFamily="2" charset="0"/>
                <a:cs typeface="NikoshBAN" pitchFamily="2" charset="0"/>
              </a:rPr>
              <a:t> পাঠ শেষে শিক্ষার্থীরা জানতে পারবে</a:t>
            </a:r>
            <a:r>
              <a:rPr lang="en-US" sz="2800" dirty="0" smtClean="0">
                <a:solidFill>
                  <a:srgbClr val="7030A0"/>
                </a:solidFill>
                <a:latin typeface="NikoshBAN" pitchFamily="2" charset="0"/>
                <a:cs typeface="NikoshBAN" pitchFamily="2" charset="0"/>
              </a:rPr>
              <a:t>…</a:t>
            </a:r>
            <a:endParaRPr lang="bn-IN" sz="2800" dirty="0" smtClean="0">
              <a:solidFill>
                <a:srgbClr val="7030A0"/>
              </a:solidFill>
              <a:latin typeface="NikoshBAN" pitchFamily="2" charset="0"/>
              <a:cs typeface="NikoshBAN" pitchFamily="2" charset="0"/>
            </a:endParaRPr>
          </a:p>
          <a:p>
            <a:pPr marL="0" indent="0">
              <a:lnSpc>
                <a:spcPct val="150000"/>
              </a:lnSpc>
              <a:buClr>
                <a:srgbClr val="FFFF00"/>
              </a:buClr>
              <a:buNone/>
            </a:pPr>
            <a:r>
              <a:rPr lang="en-US" sz="2800" dirty="0" smtClean="0">
                <a:solidFill>
                  <a:srgbClr val="00B050"/>
                </a:solidFill>
                <a:latin typeface="NikoshBAN" panose="02000000000000000000" pitchFamily="2" charset="0"/>
                <a:cs typeface="NikoshBAN" panose="02000000000000000000" pitchFamily="2" charset="0"/>
              </a:rPr>
              <a:t>১. </a:t>
            </a:r>
            <a:r>
              <a:rPr lang="en-US" sz="2800" dirty="0" err="1" smtClean="0">
                <a:solidFill>
                  <a:srgbClr val="00B050"/>
                </a:solidFill>
                <a:latin typeface="NikoshBAN" panose="02000000000000000000" pitchFamily="2" charset="0"/>
                <a:cs typeface="NikoshBAN" panose="02000000000000000000" pitchFamily="2" charset="0"/>
              </a:rPr>
              <a:t>ব্যক্তি</a:t>
            </a:r>
            <a:r>
              <a:rPr lang="en-US" sz="2800" dirty="0" smtClean="0">
                <a:solidFill>
                  <a:srgbClr val="00B050"/>
                </a:solidFill>
                <a:latin typeface="NikoshBAN" panose="02000000000000000000" pitchFamily="2" charset="0"/>
                <a:cs typeface="NikoshBAN" panose="02000000000000000000" pitchFamily="2" charset="0"/>
              </a:rPr>
              <a:t> ও </a:t>
            </a:r>
            <a:r>
              <a:rPr lang="en-US" sz="2800" dirty="0" err="1" smtClean="0">
                <a:solidFill>
                  <a:srgbClr val="00B050"/>
                </a:solidFill>
                <a:latin typeface="NikoshBAN" panose="02000000000000000000" pitchFamily="2" charset="0"/>
                <a:cs typeface="NikoshBAN" panose="02000000000000000000" pitchFamily="2" charset="0"/>
              </a:rPr>
              <a:t>সমাজ</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জীবনে</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আল-কুরআন</a:t>
            </a:r>
            <a:r>
              <a:rPr lang="en-US" sz="2800" dirty="0" smtClean="0">
                <a:solidFill>
                  <a:srgbClr val="00B050"/>
                </a:solidFill>
                <a:latin typeface="NikoshBAN" panose="02000000000000000000" pitchFamily="2" charset="0"/>
                <a:cs typeface="NikoshBAN" panose="02000000000000000000" pitchFamily="2" charset="0"/>
              </a:rPr>
              <a:t>;</a:t>
            </a:r>
          </a:p>
          <a:p>
            <a:pPr marL="0" indent="0">
              <a:lnSpc>
                <a:spcPct val="150000"/>
              </a:lnSpc>
              <a:buClr>
                <a:srgbClr val="FFFF00"/>
              </a:buClr>
              <a:buNone/>
            </a:pPr>
            <a:r>
              <a:rPr lang="en-US" sz="2800" dirty="0" smtClean="0">
                <a:solidFill>
                  <a:srgbClr val="00B050"/>
                </a:solidFill>
                <a:latin typeface="NikoshBAN" panose="02000000000000000000" pitchFamily="2" charset="0"/>
                <a:cs typeface="NikoshBAN" panose="02000000000000000000" pitchFamily="2" charset="0"/>
              </a:rPr>
              <a:t>২. </a:t>
            </a:r>
            <a:r>
              <a:rPr lang="en-US" sz="2800" dirty="0" err="1" smtClean="0">
                <a:solidFill>
                  <a:srgbClr val="00B050"/>
                </a:solidFill>
                <a:latin typeface="NikoshBAN" panose="02000000000000000000" pitchFamily="2" charset="0"/>
                <a:cs typeface="NikoshBAN" panose="02000000000000000000" pitchFamily="2" charset="0"/>
              </a:rPr>
              <a:t>রাজনৈতিক</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অর্থনৈতিক</a:t>
            </a:r>
            <a:r>
              <a:rPr lang="en-US" sz="2800" dirty="0" smtClean="0">
                <a:solidFill>
                  <a:srgbClr val="00B050"/>
                </a:solidFill>
                <a:latin typeface="NikoshBAN" panose="02000000000000000000" pitchFamily="2" charset="0"/>
                <a:cs typeface="NikoshBAN" panose="02000000000000000000" pitchFamily="2" charset="0"/>
              </a:rPr>
              <a:t> ও </a:t>
            </a:r>
            <a:r>
              <a:rPr lang="en-US" sz="2800" dirty="0" err="1" smtClean="0">
                <a:solidFill>
                  <a:srgbClr val="00B050"/>
                </a:solidFill>
                <a:latin typeface="NikoshBAN" panose="02000000000000000000" pitchFamily="2" charset="0"/>
                <a:cs typeface="NikoshBAN" panose="02000000000000000000" pitchFamily="2" charset="0"/>
              </a:rPr>
              <a:t>সাংস্কৃতিক</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জীবনে</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আল-কুরআন</a:t>
            </a:r>
            <a:r>
              <a:rPr lang="en-US" sz="2800" dirty="0" smtClean="0">
                <a:solidFill>
                  <a:srgbClr val="00B050"/>
                </a:solidFill>
                <a:latin typeface="NikoshBAN" panose="02000000000000000000" pitchFamily="2" charset="0"/>
                <a:cs typeface="NikoshBAN" panose="02000000000000000000" pitchFamily="2" charset="0"/>
              </a:rPr>
              <a:t>;</a:t>
            </a:r>
          </a:p>
          <a:p>
            <a:pPr marL="0" indent="0" algn="just">
              <a:lnSpc>
                <a:spcPct val="150000"/>
              </a:lnSpc>
              <a:buClr>
                <a:srgbClr val="FFFF00"/>
              </a:buClr>
              <a:buNone/>
            </a:pPr>
            <a:r>
              <a:rPr lang="en-US" sz="2800" dirty="0" smtClean="0">
                <a:solidFill>
                  <a:srgbClr val="00B050"/>
                </a:solidFill>
                <a:latin typeface="NikoshBAN" panose="02000000000000000000" pitchFamily="2" charset="0"/>
                <a:cs typeface="NikoshBAN" panose="02000000000000000000" pitchFamily="2" charset="0"/>
              </a:rPr>
              <a:t>৩. </a:t>
            </a:r>
            <a:r>
              <a:rPr lang="en-US" sz="2800" dirty="0" err="1" smtClean="0">
                <a:solidFill>
                  <a:srgbClr val="00B050"/>
                </a:solidFill>
                <a:latin typeface="NikoshBAN" panose="02000000000000000000" pitchFamily="2" charset="0"/>
                <a:cs typeface="NikoshBAN" panose="02000000000000000000" pitchFamily="2" charset="0"/>
              </a:rPr>
              <a:t>জাতীয়</a:t>
            </a:r>
            <a:r>
              <a:rPr lang="en-US" sz="2800" dirty="0" smtClean="0">
                <a:solidFill>
                  <a:srgbClr val="00B050"/>
                </a:solidFill>
                <a:latin typeface="NikoshBAN" panose="02000000000000000000" pitchFamily="2" charset="0"/>
                <a:cs typeface="NikoshBAN" panose="02000000000000000000" pitchFamily="2" charset="0"/>
              </a:rPr>
              <a:t> ও </a:t>
            </a:r>
            <a:r>
              <a:rPr lang="en-US" sz="2800" dirty="0" err="1" smtClean="0">
                <a:solidFill>
                  <a:srgbClr val="00B050"/>
                </a:solidFill>
                <a:latin typeface="NikoshBAN" panose="02000000000000000000" pitchFamily="2" charset="0"/>
                <a:cs typeface="NikoshBAN" panose="02000000000000000000" pitchFamily="2" charset="0"/>
              </a:rPr>
              <a:t>আন্তর্জাতিক</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জীবনে</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আল-কুরআন</a:t>
            </a:r>
            <a:r>
              <a:rPr lang="en-US" sz="2800" dirty="0" smtClean="0">
                <a:solidFill>
                  <a:srgbClr val="00B050"/>
                </a:solidFill>
                <a:latin typeface="NikoshBAN" panose="02000000000000000000" pitchFamily="2" charset="0"/>
                <a:cs typeface="NikoshBAN" panose="02000000000000000000" pitchFamily="2" charset="0"/>
              </a:rPr>
              <a:t>;  </a:t>
            </a:r>
          </a:p>
          <a:p>
            <a:pPr marL="0" indent="0" algn="just">
              <a:lnSpc>
                <a:spcPct val="150000"/>
              </a:lnSpc>
              <a:buClr>
                <a:srgbClr val="FFFF00"/>
              </a:buClr>
              <a:buNone/>
            </a:pPr>
            <a:r>
              <a:rPr lang="en-US" sz="2800" dirty="0" smtClean="0">
                <a:solidFill>
                  <a:srgbClr val="00B050"/>
                </a:solidFill>
                <a:latin typeface="NikoshBAN" panose="02000000000000000000" pitchFamily="2" charset="0"/>
                <a:cs typeface="NikoshBAN" panose="02000000000000000000" pitchFamily="2" charset="0"/>
              </a:rPr>
              <a:t>৪. </a:t>
            </a:r>
            <a:r>
              <a:rPr lang="en-US" sz="2800" dirty="0" err="1" smtClean="0">
                <a:solidFill>
                  <a:srgbClr val="00B050"/>
                </a:solidFill>
                <a:latin typeface="NikoshBAN" panose="02000000000000000000" pitchFamily="2" charset="0"/>
                <a:cs typeface="NikoshBAN" panose="02000000000000000000" pitchFamily="2" charset="0"/>
              </a:rPr>
              <a:t>আদর্শ</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জীবন</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গঠনে</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আল-কুরআনের</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অবদান</a:t>
            </a:r>
            <a:r>
              <a:rPr lang="en-US" sz="2800" dirty="0" smtClean="0">
                <a:solidFill>
                  <a:srgbClr val="00B050"/>
                </a:solidFill>
                <a:latin typeface="NikoshBAN" panose="02000000000000000000" pitchFamily="2" charset="0"/>
                <a:cs typeface="NikoshBAN" panose="02000000000000000000" pitchFamily="2" charset="0"/>
              </a:rPr>
              <a:t>।</a:t>
            </a:r>
          </a:p>
          <a:p>
            <a:pPr marL="0" indent="0" algn="just">
              <a:lnSpc>
                <a:spcPct val="150000"/>
              </a:lnSpc>
              <a:buClr>
                <a:srgbClr val="FFFF00"/>
              </a:buClr>
              <a:buNone/>
            </a:pPr>
            <a:endParaRPr lang="en-US" sz="800" dirty="0">
              <a:solidFill>
                <a:srgbClr val="00B050"/>
              </a:solidFill>
              <a:latin typeface="NikoshBAN" panose="02000000000000000000" pitchFamily="2" charset="0"/>
              <a:cs typeface="NikoshBAN" panose="02000000000000000000" pitchFamily="2" charset="0"/>
            </a:endParaRPr>
          </a:p>
        </p:txBody>
      </p:sp>
      <p:sp>
        <p:nvSpPr>
          <p:cNvPr id="3" name="Flowchart: Alternate Process 2"/>
          <p:cNvSpPr/>
          <p:nvPr/>
        </p:nvSpPr>
        <p:spPr>
          <a:xfrm>
            <a:off x="11734800" y="599090"/>
            <a:ext cx="45719" cy="9879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20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2000"/>
                                        <p:tgtEl>
                                          <p:spTgt spid="6">
                                            <p:txEl>
                                              <p:pRg st="3" end="3"/>
                                            </p:txEl>
                                          </p:spTgt>
                                        </p:tgtEl>
                                      </p:cBhvr>
                                    </p:animEffect>
                                    <p:anim calcmode="lin" valueType="num">
                                      <p:cBhvr>
                                        <p:cTn id="22"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2000" fill="hold"/>
                                        <p:tgtEl>
                                          <p:spTgt spid="6">
                                            <p:txEl>
                                              <p:pRg st="3" end="3"/>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200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2000"/>
                                        <p:tgtEl>
                                          <p:spTgt spid="6">
                                            <p:txEl>
                                              <p:pRg st="4" end="4"/>
                                            </p:txEl>
                                          </p:spTgt>
                                        </p:tgtEl>
                                      </p:cBhvr>
                                    </p:animEffect>
                                    <p:anim calcmode="lin" valueType="num">
                                      <p:cBhvr>
                                        <p:cTn id="27"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2000" fill="hold"/>
                                        <p:tgtEl>
                                          <p:spTgt spid="6">
                                            <p:txEl>
                                              <p:pRg st="4" end="4"/>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20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2000"/>
                                        <p:tgtEl>
                                          <p:spTgt spid="6">
                                            <p:txEl>
                                              <p:pRg st="5" end="5"/>
                                            </p:txEl>
                                          </p:spTgt>
                                        </p:tgtEl>
                                      </p:cBhvr>
                                    </p:animEffect>
                                    <p:anim calcmode="lin" valueType="num">
                                      <p:cBhvr>
                                        <p:cTn id="32"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2000" fill="hold"/>
                                        <p:tgtEl>
                                          <p:spTgt spid="6">
                                            <p:txEl>
                                              <p:pRg st="5" end="5"/>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200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2000"/>
                                        <p:tgtEl>
                                          <p:spTgt spid="6">
                                            <p:txEl>
                                              <p:pRg st="6" end="6"/>
                                            </p:txEl>
                                          </p:spTgt>
                                        </p:tgtEl>
                                      </p:cBhvr>
                                    </p:animEffect>
                                    <p:anim calcmode="lin" valueType="num">
                                      <p:cBhvr>
                                        <p:cTn id="37"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8" dur="2000" fill="hold"/>
                                        <p:tgtEl>
                                          <p:spTgt spid="6">
                                            <p:txEl>
                                              <p:pRg st="6" end="6"/>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200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2000"/>
                                        <p:tgtEl>
                                          <p:spTgt spid="6">
                                            <p:txEl>
                                              <p:pRg st="7" end="7"/>
                                            </p:txEl>
                                          </p:spTgt>
                                        </p:tgtEl>
                                      </p:cBhvr>
                                    </p:animEffect>
                                    <p:anim calcmode="lin" valueType="num">
                                      <p:cBhvr>
                                        <p:cTn id="42"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3" dur="2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D1207D-6529-A4AF-C456-999D34A7918A}"/>
              </a:ext>
            </a:extLst>
          </p:cNvPr>
          <p:cNvSpPr txBox="1"/>
          <p:nvPr/>
        </p:nvSpPr>
        <p:spPr>
          <a:xfrm>
            <a:off x="582742" y="3886200"/>
            <a:ext cx="45719" cy="369332"/>
          </a:xfrm>
          <a:prstGeom prst="rect">
            <a:avLst/>
          </a:prstGeom>
          <a:noFill/>
        </p:spPr>
        <p:txBody>
          <a:bodyPr wrap="square" rtlCol="0">
            <a:spAutoFit/>
          </a:bodyPr>
          <a:lstStyle/>
          <a:p>
            <a:endParaRPr lang="en-US" dirty="0"/>
          </a:p>
        </p:txBody>
      </p:sp>
      <p:sp>
        <p:nvSpPr>
          <p:cNvPr id="3" name="Star: 24 Points 2">
            <a:extLst>
              <a:ext uri="{FF2B5EF4-FFF2-40B4-BE49-F238E27FC236}">
                <a16:creationId xmlns:a16="http://schemas.microsoft.com/office/drawing/2014/main" id="{DA128AB7-AE99-9B28-4AAB-B5326881633F}"/>
              </a:ext>
            </a:extLst>
          </p:cNvPr>
          <p:cNvSpPr/>
          <p:nvPr/>
        </p:nvSpPr>
        <p:spPr>
          <a:xfrm>
            <a:off x="0" y="0"/>
            <a:ext cx="1143000" cy="863501"/>
          </a:xfrm>
          <a:prstGeom prst="star24">
            <a:avLst/>
          </a:prstGeom>
          <a:solidFill>
            <a:schemeClr val="accent1">
              <a:lumMod val="20000"/>
              <a:lumOff val="80000"/>
            </a:schemeClr>
          </a:solidFill>
          <a:ln w="19050">
            <a:solidFill>
              <a:srgbClr val="00B0F0"/>
            </a:solidFill>
          </a:ln>
        </p:spPr>
        <p:txBody>
          <a:bodyPr wrap="square">
            <a:spAutoFit/>
          </a:bodyPr>
          <a:lstStyle/>
          <a:p>
            <a:pPr algn="ctr"/>
            <a:r>
              <a:rPr lang="en-US" sz="2400" dirty="0">
                <a:solidFill>
                  <a:srgbClr val="FF0000"/>
                </a:solidFill>
                <a:latin typeface="+mj-lt"/>
                <a:cs typeface="NikoshBAN" panose="02000000000000000000" pitchFamily="2" charset="0"/>
              </a:rPr>
              <a:t>7</a:t>
            </a:r>
          </a:p>
        </p:txBody>
      </p:sp>
      <p:sp>
        <p:nvSpPr>
          <p:cNvPr id="2" name="Title 1">
            <a:extLst>
              <a:ext uri="{FF2B5EF4-FFF2-40B4-BE49-F238E27FC236}">
                <a16:creationId xmlns:a16="http://schemas.microsoft.com/office/drawing/2014/main" id="{5DAF676D-8EC0-BF38-D7DE-6AA8ABA5563C}"/>
              </a:ext>
            </a:extLst>
          </p:cNvPr>
          <p:cNvSpPr txBox="1">
            <a:spLocks/>
          </p:cNvSpPr>
          <p:nvPr/>
        </p:nvSpPr>
        <p:spPr>
          <a:xfrm>
            <a:off x="3200400" y="69519"/>
            <a:ext cx="6705600" cy="5400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38100">
            <a:solidFill>
              <a:srgbClr val="FFC000"/>
            </a:solidFill>
          </a:ln>
          <a:effectLst>
            <a:glow rad="63500">
              <a:schemeClr val="accent1">
                <a:satMod val="175000"/>
                <a:alpha val="40000"/>
              </a:schemeClr>
            </a:glow>
            <a:innerShdw blurRad="63500" dist="50800" dir="108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s-IN" sz="3200" dirty="0">
                <a:ln>
                  <a:solidFill>
                    <a:srgbClr val="FF0000"/>
                  </a:solidFill>
                </a:ln>
                <a:solidFill>
                  <a:schemeClr val="accent5">
                    <a:lumMod val="75000"/>
                  </a:schemeClr>
                </a:solidFill>
                <a:latin typeface="NikoshBAN" pitchFamily="2" charset="0"/>
                <a:cs typeface="NikoshBAN" pitchFamily="2" charset="0"/>
              </a:rPr>
              <a:t>জীবন সমস্যার সমাধানে আল-কুরআন</a:t>
            </a:r>
            <a:endParaRPr lang="en-US" sz="3200" b="1" dirty="0">
              <a:ln>
                <a:solidFill>
                  <a:srgbClr val="FF0000"/>
                </a:solidFill>
              </a:ln>
              <a:solidFill>
                <a:srgbClr val="002060"/>
              </a:solidFill>
              <a:latin typeface="NikoshBAN" pitchFamily="2" charset="0"/>
              <a:cs typeface="NikoshBAN" pitchFamily="2" charset="0"/>
            </a:endParaRPr>
          </a:p>
          <a:p>
            <a:pPr algn="ctr">
              <a:lnSpc>
                <a:spcPct val="150000"/>
              </a:lnSpc>
            </a:pPr>
            <a:endParaRPr lang="en-US" sz="3200" b="1" dirty="0">
              <a:solidFill>
                <a:schemeClr val="accent5">
                  <a:lumMod val="75000"/>
                </a:schemeClr>
              </a:solidFill>
              <a:effectLst>
                <a:glow rad="101600">
                  <a:schemeClr val="bg2">
                    <a:lumMod val="75000"/>
                    <a:alpha val="60000"/>
                  </a:schemeClr>
                </a:glo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F88322DD-F12A-BA9E-14CF-5F361A224E35}"/>
              </a:ext>
            </a:extLst>
          </p:cNvPr>
          <p:cNvSpPr txBox="1"/>
          <p:nvPr/>
        </p:nvSpPr>
        <p:spPr>
          <a:xfrm>
            <a:off x="571500" y="609600"/>
            <a:ext cx="11411138" cy="6093976"/>
          </a:xfrm>
          <a:prstGeom prst="rect">
            <a:avLst/>
          </a:prstGeom>
          <a:solidFill>
            <a:schemeClr val="accent3">
              <a:lumMod val="20000"/>
              <a:lumOff val="80000"/>
            </a:schemeClr>
          </a:solidFill>
          <a:ln w="38100">
            <a:solidFill>
              <a:srgbClr val="002060"/>
            </a:solidFill>
          </a:ln>
        </p:spPr>
        <p:txBody>
          <a:bodyPr wrap="square" rtlCol="0">
            <a:spAutoFit/>
          </a:bodyPr>
          <a:lstStyle/>
          <a:p>
            <a:pPr algn="just">
              <a:lnSpc>
                <a:spcPct val="150000"/>
              </a:lnSpc>
              <a:buClr>
                <a:srgbClr val="FFFF00"/>
              </a:buClr>
            </a:pPr>
            <a:r>
              <a:rPr lang="as-IN" sz="2400" dirty="0">
                <a:solidFill>
                  <a:srgbClr val="7030A0"/>
                </a:solidFill>
                <a:latin typeface="NikoshBAN" panose="02000000000000000000" pitchFamily="2" charset="0"/>
                <a:cs typeface="NikoshBAN" panose="02000000000000000000" pitchFamily="2" charset="0"/>
              </a:rPr>
              <a:t>জীবন সমস্যার সমাধানে আল-কুরআনের ভূমিকা অপরিসীম।</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আল</a:t>
            </a:r>
            <a:r>
              <a:rPr lang="en-US" sz="2400" dirty="0">
                <a:solidFill>
                  <a:srgbClr val="7030A0"/>
                </a:solidFill>
                <a:latin typeface="NikoshBAN" panose="02000000000000000000" pitchFamily="2" charset="0"/>
                <a:cs typeface="NikoshBAN" panose="02000000000000000000" pitchFamily="2" charset="0"/>
              </a:rPr>
              <a:t>-</a:t>
            </a:r>
            <a:r>
              <a:rPr lang="as-IN" sz="2400" dirty="0">
                <a:solidFill>
                  <a:srgbClr val="7030A0"/>
                </a:solidFill>
                <a:latin typeface="NikoshBAN" panose="02000000000000000000" pitchFamily="2" charset="0"/>
                <a:cs typeface="NikoshBAN" panose="02000000000000000000" pitchFamily="2" charset="0"/>
              </a:rPr>
              <a:t>কুরআ</a:t>
            </a:r>
            <a:r>
              <a:rPr lang="en-US" sz="2400" dirty="0">
                <a:solidFill>
                  <a:srgbClr val="7030A0"/>
                </a:solidFill>
                <a:latin typeface="NikoshBAN" panose="02000000000000000000" pitchFamily="2" charset="0"/>
                <a:cs typeface="NikoshBAN" panose="02000000000000000000" pitchFamily="2" charset="0"/>
              </a:rPr>
              <a:t>ন</a:t>
            </a:r>
            <a:r>
              <a:rPr lang="as-IN" sz="2400" dirty="0">
                <a:solidFill>
                  <a:srgbClr val="7030A0"/>
                </a:solidFill>
                <a:latin typeface="NikoshBAN" panose="02000000000000000000" pitchFamily="2" charset="0"/>
                <a:cs typeface="NikoshBAN" panose="02000000000000000000" pitchFamily="2" charset="0"/>
              </a:rPr>
              <a:t> হ</a:t>
            </a:r>
            <a:r>
              <a:rPr lang="en-US" sz="2400" dirty="0" err="1">
                <a:solidFill>
                  <a:srgbClr val="7030A0"/>
                </a:solidFill>
                <a:latin typeface="NikoshBAN" panose="02000000000000000000" pitchFamily="2" charset="0"/>
                <a:cs typeface="NikoshBAN" panose="02000000000000000000" pitchFamily="2" charset="0"/>
              </a:rPr>
              <a:t>লো</a:t>
            </a:r>
            <a:r>
              <a:rPr lang="en-US" sz="2400" dirty="0">
                <a:solidFill>
                  <a:srgbClr val="7030A0"/>
                </a:solidFill>
                <a:latin typeface="NikoshBAN" panose="02000000000000000000" pitchFamily="2" charset="0"/>
                <a:cs typeface="NikoshBAN" panose="02000000000000000000" pitchFamily="2" charset="0"/>
              </a:rPr>
              <a:t>,</a:t>
            </a:r>
            <a:r>
              <a:rPr lang="as-IN" sz="2400" dirty="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মানবজীবনের স</a:t>
            </a:r>
            <a:r>
              <a:rPr lang="en-US" sz="2400" dirty="0" smtClean="0">
                <a:solidFill>
                  <a:srgbClr val="7030A0"/>
                </a:solidFill>
                <a:latin typeface="NikoshBAN" panose="02000000000000000000" pitchFamily="2" charset="0"/>
                <a:cs typeface="NikoshBAN" panose="02000000000000000000" pitchFamily="2" charset="0"/>
              </a:rPr>
              <a:t>ব</a:t>
            </a:r>
            <a:r>
              <a:rPr lang="as-IN" sz="2400" dirty="0" smtClean="0">
                <a:solidFill>
                  <a:srgbClr val="7030A0"/>
                </a:solidFill>
                <a:latin typeface="NikoshBAN" panose="02000000000000000000" pitchFamily="2" charset="0"/>
                <a:cs typeface="NikoshBAN" panose="02000000000000000000" pitchFamily="2" charset="0"/>
              </a:rPr>
              <a:t>দিক </a:t>
            </a:r>
            <a:r>
              <a:rPr lang="as-IN" sz="2400" dirty="0">
                <a:solidFill>
                  <a:srgbClr val="7030A0"/>
                </a:solidFill>
                <a:latin typeface="NikoshBAN" panose="02000000000000000000" pitchFamily="2" charset="0"/>
                <a:cs typeface="NikoshBAN" panose="02000000000000000000" pitchFamily="2" charset="0"/>
              </a:rPr>
              <a:t>ও বিভাগের সুস্পষ্ট পথনির্দেশক।</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জীবনে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চলার</a:t>
            </a:r>
            <a:r>
              <a:rPr lang="as-IN" sz="2400" dirty="0">
                <a:solidFill>
                  <a:srgbClr val="7030A0"/>
                </a:solidFill>
                <a:latin typeface="NikoshBAN" panose="02000000000000000000" pitchFamily="2" charset="0"/>
                <a:cs typeface="NikoshBAN" panose="02000000000000000000" pitchFamily="2" charset="0"/>
              </a:rPr>
              <a:t> পথে অন্তহীন সমস্যা থেকে মুক্তি লাভের অমোঘ হাতিয়ার আল্লাহর দেওয়া জীবনবিধান এই মহিমান্বিত কুরআন। মানুষের জন্ম থেকে মৃত্যু পর্যন্ত জীবনের সর্বক্ষেত্রে কুরআন এক সুমহান আদর্শ পেশ করেছে, যা অনুসরণ করলে সর্বপ্রকার অন্তরায় ও প্রতিবন্ধকতা পেছন</a:t>
            </a:r>
            <a:r>
              <a:rPr lang="en-US" sz="2400" dirty="0">
                <a:solidFill>
                  <a:srgbClr val="7030A0"/>
                </a:solidFill>
                <a:latin typeface="NikoshBAN" panose="02000000000000000000" pitchFamily="2" charset="0"/>
                <a:cs typeface="NikoshBAN" panose="02000000000000000000" pitchFamily="2" charset="0"/>
              </a:rPr>
              <a:t> </a:t>
            </a:r>
            <a:r>
              <a:rPr lang="en-US" sz="2400" dirty="0" err="1">
                <a:solidFill>
                  <a:srgbClr val="7030A0"/>
                </a:solidFill>
                <a:latin typeface="NikoshBAN" panose="02000000000000000000" pitchFamily="2" charset="0"/>
                <a:cs typeface="NikoshBAN" panose="02000000000000000000" pitchFamily="2" charset="0"/>
              </a:rPr>
              <a:t>দিকে</a:t>
            </a:r>
            <a:r>
              <a:rPr lang="as-IN" sz="2400" dirty="0">
                <a:solidFill>
                  <a:srgbClr val="7030A0"/>
                </a:solidFill>
                <a:latin typeface="NikoshBAN" panose="02000000000000000000" pitchFamily="2" charset="0"/>
                <a:cs typeface="NikoshBAN" panose="02000000000000000000" pitchFamily="2" charset="0"/>
              </a:rPr>
              <a:t> দিয়ে পালিয়ে যায়। </a:t>
            </a:r>
            <a:r>
              <a:rPr lang="as-IN" sz="2400" dirty="0">
                <a:solidFill>
                  <a:srgbClr val="002060"/>
                </a:solidFill>
                <a:latin typeface="NikoshBAN" panose="02000000000000000000" pitchFamily="2" charset="0"/>
                <a:cs typeface="NikoshBAN" panose="02000000000000000000" pitchFamily="2" charset="0"/>
              </a:rPr>
              <a:t>মানুষের </a:t>
            </a:r>
            <a:r>
              <a:rPr lang="en-US" sz="2800" b="1" dirty="0" smtClean="0">
                <a:solidFill>
                  <a:srgbClr val="002060"/>
                </a:solidFill>
                <a:latin typeface="NikoshBAN" panose="02000000000000000000" pitchFamily="2" charset="0"/>
                <a:cs typeface="NikoshBAN" panose="02000000000000000000" pitchFamily="2" charset="0"/>
              </a:rPr>
              <a:t>(১) </a:t>
            </a:r>
            <a:r>
              <a:rPr lang="as-IN" sz="2800" b="1" dirty="0" smtClean="0">
                <a:solidFill>
                  <a:srgbClr val="002060"/>
                </a:solidFill>
                <a:latin typeface="NikoshBAN" panose="02000000000000000000" pitchFamily="2" charset="0"/>
                <a:cs typeface="NikoshBAN" panose="02000000000000000000" pitchFamily="2" charset="0"/>
              </a:rPr>
              <a:t>ব্যক্তিগত জীবন থেকে শুর করে</a:t>
            </a:r>
            <a:r>
              <a:rPr lang="en-US" sz="2800" b="1" dirty="0" smtClean="0">
                <a:solidFill>
                  <a:srgbClr val="002060"/>
                </a:solidFill>
                <a:latin typeface="NikoshBAN" panose="02000000000000000000" pitchFamily="2" charset="0"/>
                <a:cs typeface="NikoshBAN" panose="02000000000000000000" pitchFamily="2" charset="0"/>
              </a:rPr>
              <a:t> (২)</a:t>
            </a:r>
            <a:r>
              <a:rPr lang="as-IN" sz="2800" b="1" dirty="0" smtClean="0">
                <a:solidFill>
                  <a:srgbClr val="002060"/>
                </a:solidFill>
                <a:latin typeface="NikoshBAN" panose="02000000000000000000" pitchFamily="2" charset="0"/>
                <a:cs typeface="NikoshBAN" panose="02000000000000000000" pitchFamily="2" charset="0"/>
              </a:rPr>
              <a:t> পারিবারিক,</a:t>
            </a:r>
            <a:r>
              <a:rPr lang="en-US" sz="2800" b="1" dirty="0" smtClean="0">
                <a:solidFill>
                  <a:srgbClr val="002060"/>
                </a:solidFill>
                <a:latin typeface="NikoshBAN" panose="02000000000000000000" pitchFamily="2" charset="0"/>
                <a:cs typeface="NikoshBAN" panose="02000000000000000000" pitchFamily="2" charset="0"/>
              </a:rPr>
              <a:t> (৩)</a:t>
            </a:r>
            <a:r>
              <a:rPr lang="as-IN" sz="2800" b="1" dirty="0" smtClean="0">
                <a:solidFill>
                  <a:srgbClr val="002060"/>
                </a:solidFill>
                <a:latin typeface="NikoshBAN" panose="02000000000000000000" pitchFamily="2" charset="0"/>
                <a:cs typeface="NikoshBAN" panose="02000000000000000000" pitchFamily="2" charset="0"/>
              </a:rPr>
              <a:t> সামাজিক,</a:t>
            </a:r>
            <a:r>
              <a:rPr lang="en-US" sz="2800" b="1" dirty="0" smtClean="0">
                <a:solidFill>
                  <a:srgbClr val="002060"/>
                </a:solidFill>
                <a:latin typeface="NikoshBAN" panose="02000000000000000000" pitchFamily="2" charset="0"/>
                <a:cs typeface="NikoshBAN" panose="02000000000000000000" pitchFamily="2" charset="0"/>
              </a:rPr>
              <a:t> (৪)</a:t>
            </a:r>
            <a:r>
              <a:rPr lang="as-IN" sz="2800" b="1" dirty="0" smtClean="0">
                <a:solidFill>
                  <a:srgbClr val="002060"/>
                </a:solidFill>
                <a:latin typeface="NikoshBAN" panose="02000000000000000000" pitchFamily="2" charset="0"/>
                <a:cs typeface="NikoshBAN" panose="02000000000000000000" pitchFamily="2" charset="0"/>
              </a:rPr>
              <a:t> রাজনৈতিক,</a:t>
            </a:r>
            <a:r>
              <a:rPr lang="en-US" sz="2800" b="1" dirty="0" smtClean="0">
                <a:solidFill>
                  <a:srgbClr val="002060"/>
                </a:solidFill>
                <a:latin typeface="NikoshBAN" panose="02000000000000000000" pitchFamily="2" charset="0"/>
                <a:cs typeface="NikoshBAN" panose="02000000000000000000" pitchFamily="2" charset="0"/>
              </a:rPr>
              <a:t> (৫)</a:t>
            </a:r>
            <a:r>
              <a:rPr lang="as-IN" sz="2800" b="1" dirty="0" smtClean="0">
                <a:solidFill>
                  <a:srgbClr val="002060"/>
                </a:solidFill>
                <a:latin typeface="NikoshBAN" panose="02000000000000000000" pitchFamily="2" charset="0"/>
                <a:cs typeface="NikoshBAN" panose="02000000000000000000" pitchFamily="2" charset="0"/>
              </a:rPr>
              <a:t> অর্থনৈতিক, </a:t>
            </a:r>
            <a:r>
              <a:rPr lang="en-US" sz="2800" b="1" dirty="0" smtClean="0">
                <a:solidFill>
                  <a:srgbClr val="002060"/>
                </a:solidFill>
                <a:latin typeface="NikoshBAN" panose="02000000000000000000" pitchFamily="2" charset="0"/>
                <a:cs typeface="NikoshBAN" panose="02000000000000000000" pitchFamily="2" charset="0"/>
              </a:rPr>
              <a:t>(৬) </a:t>
            </a:r>
            <a:r>
              <a:rPr lang="as-IN" sz="2800" b="1" dirty="0" smtClean="0">
                <a:solidFill>
                  <a:srgbClr val="002060"/>
                </a:solidFill>
                <a:latin typeface="NikoshBAN" panose="02000000000000000000" pitchFamily="2" charset="0"/>
                <a:cs typeface="NikoshBAN" panose="02000000000000000000" pitchFamily="2" charset="0"/>
              </a:rPr>
              <a:t>সাংস্কৃতিক,</a:t>
            </a:r>
            <a:r>
              <a:rPr lang="en-US" sz="2800" b="1" dirty="0" smtClean="0">
                <a:solidFill>
                  <a:srgbClr val="002060"/>
                </a:solidFill>
                <a:latin typeface="NikoshBAN" panose="02000000000000000000" pitchFamily="2" charset="0"/>
                <a:cs typeface="NikoshBAN" panose="02000000000000000000" pitchFamily="2" charset="0"/>
              </a:rPr>
              <a:t> (৭)</a:t>
            </a:r>
            <a:r>
              <a:rPr lang="as-IN" sz="2800" b="1" dirty="0" smtClean="0">
                <a:solidFill>
                  <a:srgbClr val="002060"/>
                </a:solidFill>
                <a:latin typeface="NikoshBAN" panose="02000000000000000000" pitchFamily="2" charset="0"/>
                <a:cs typeface="NikoshBAN" panose="02000000000000000000" pitchFamily="2" charset="0"/>
              </a:rPr>
              <a:t> জাতীয় ও </a:t>
            </a:r>
            <a:r>
              <a:rPr lang="en-US" sz="2800" b="1" dirty="0" smtClean="0">
                <a:solidFill>
                  <a:srgbClr val="002060"/>
                </a:solidFill>
                <a:latin typeface="NikoshBAN" panose="02000000000000000000" pitchFamily="2" charset="0"/>
                <a:cs typeface="NikoshBAN" panose="02000000000000000000" pitchFamily="2" charset="0"/>
              </a:rPr>
              <a:t>(৮) </a:t>
            </a:r>
            <a:r>
              <a:rPr lang="as-IN" sz="2800" b="1" dirty="0" smtClean="0">
                <a:solidFill>
                  <a:srgbClr val="002060"/>
                </a:solidFill>
                <a:latin typeface="NikoshBAN" panose="02000000000000000000" pitchFamily="2" charset="0"/>
                <a:cs typeface="NikoshBAN" panose="02000000000000000000" pitchFamily="2" charset="0"/>
              </a:rPr>
              <a:t>আন্তর্জাতিক জীবন </a:t>
            </a:r>
            <a:r>
              <a:rPr lang="as-IN" sz="2400" dirty="0" smtClean="0">
                <a:solidFill>
                  <a:srgbClr val="002060"/>
                </a:solidFill>
                <a:latin typeface="NikoshBAN" panose="02000000000000000000" pitchFamily="2" charset="0"/>
                <a:cs typeface="NikoshBAN" panose="02000000000000000000" pitchFamily="2" charset="0"/>
              </a:rPr>
              <a:t>পর্যন্ত </a:t>
            </a:r>
            <a:r>
              <a:rPr lang="as-IN" sz="2400" dirty="0" smtClean="0">
                <a:solidFill>
                  <a:srgbClr val="0070C0"/>
                </a:solidFill>
                <a:latin typeface="NikoshBAN" panose="02000000000000000000" pitchFamily="2" charset="0"/>
                <a:cs typeface="NikoshBAN" panose="02000000000000000000" pitchFamily="2" charset="0"/>
              </a:rPr>
              <a:t>স</a:t>
            </a:r>
            <a:r>
              <a:rPr lang="en-US" sz="2400" dirty="0" smtClean="0">
                <a:solidFill>
                  <a:srgbClr val="0070C0"/>
                </a:solidFill>
                <a:latin typeface="NikoshBAN" panose="02000000000000000000" pitchFamily="2" charset="0"/>
                <a:cs typeface="NikoshBAN" panose="02000000000000000000" pitchFamily="2" charset="0"/>
              </a:rPr>
              <a:t>ব</a:t>
            </a:r>
            <a:r>
              <a:rPr lang="as-IN" sz="2400" dirty="0" smtClean="0">
                <a:solidFill>
                  <a:srgbClr val="0070C0"/>
                </a:solidFill>
                <a:latin typeface="NikoshBAN" panose="02000000000000000000" pitchFamily="2" charset="0"/>
                <a:cs typeface="NikoshBAN" panose="02000000000000000000" pitchFamily="2" charset="0"/>
              </a:rPr>
              <a:t>স্তরের </a:t>
            </a:r>
            <a:r>
              <a:rPr lang="as-IN" sz="2400" dirty="0">
                <a:solidFill>
                  <a:srgbClr val="0070C0"/>
                </a:solidFill>
                <a:latin typeface="NikoshBAN" panose="02000000000000000000" pitchFamily="2" charset="0"/>
                <a:cs typeface="NikoshBAN" panose="02000000000000000000" pitchFamily="2" charset="0"/>
              </a:rPr>
              <a:t>যাবতীয় সমস্যা ও সঙ্কটে</a:t>
            </a:r>
            <a:r>
              <a:rPr lang="en-US" sz="2400" dirty="0">
                <a:solidFill>
                  <a:srgbClr val="0070C0"/>
                </a:solidFill>
                <a:latin typeface="NikoshBAN" panose="02000000000000000000" pitchFamily="2" charset="0"/>
                <a:cs typeface="NikoshBAN" panose="02000000000000000000" pitchFamily="2" charset="0"/>
              </a:rPr>
              <a:t>র</a:t>
            </a:r>
            <a:r>
              <a:rPr lang="as-IN" sz="2400" dirty="0">
                <a:solidFill>
                  <a:srgbClr val="0070C0"/>
                </a:solidFill>
                <a:latin typeface="NikoshBAN" panose="02000000000000000000" pitchFamily="2" charset="0"/>
                <a:cs typeface="NikoshBAN" panose="02000000000000000000" pitchFamily="2" charset="0"/>
              </a:rPr>
              <a:t> নির্ভুল সমাধান রয়েছে </a:t>
            </a:r>
            <a:r>
              <a:rPr lang="en-US" sz="2400" dirty="0" err="1" smtClean="0">
                <a:solidFill>
                  <a:srgbClr val="0070C0"/>
                </a:solidFill>
                <a:latin typeface="NikoshBAN" panose="02000000000000000000" pitchFamily="2" charset="0"/>
                <a:cs typeface="NikoshBAN" panose="02000000000000000000" pitchFamily="2" charset="0"/>
              </a:rPr>
              <a:t>আল</a:t>
            </a:r>
            <a:r>
              <a:rPr lang="en-US" sz="2400" dirty="0" smtClean="0">
                <a:solidFill>
                  <a:srgbClr val="0070C0"/>
                </a:solidFill>
                <a:latin typeface="NikoshBAN" panose="02000000000000000000" pitchFamily="2" charset="0"/>
                <a:cs typeface="NikoshBAN" panose="02000000000000000000" pitchFamily="2" charset="0"/>
              </a:rPr>
              <a:t>-</a:t>
            </a:r>
            <a:r>
              <a:rPr lang="as-IN" sz="2400" dirty="0" smtClean="0">
                <a:solidFill>
                  <a:srgbClr val="0070C0"/>
                </a:solidFill>
                <a:latin typeface="NikoshBAN" panose="02000000000000000000" pitchFamily="2" charset="0"/>
                <a:cs typeface="NikoshBAN" panose="02000000000000000000" pitchFamily="2" charset="0"/>
              </a:rPr>
              <a:t>কুরআনের </a:t>
            </a:r>
            <a:r>
              <a:rPr lang="as-IN" sz="2400" dirty="0">
                <a:solidFill>
                  <a:srgbClr val="0070C0"/>
                </a:solidFill>
                <a:latin typeface="NikoshBAN" panose="02000000000000000000" pitchFamily="2" charset="0"/>
                <a:cs typeface="NikoshBAN" panose="02000000000000000000" pitchFamily="2" charset="0"/>
              </a:rPr>
              <a:t>পরতে পরতে। আল্লাহ তায়ালা কুরআনে ইরশাদ করেন</a:t>
            </a:r>
            <a:r>
              <a:rPr lang="en-US" sz="2400" dirty="0">
                <a:solidFill>
                  <a:srgbClr val="0070C0"/>
                </a:solidFill>
                <a:latin typeface="NikoshBAN" panose="02000000000000000000" pitchFamily="2" charset="0"/>
                <a:cs typeface="NikoshBAN" panose="02000000000000000000" pitchFamily="2" charset="0"/>
              </a:rPr>
              <a:t> :                       </a:t>
            </a:r>
            <a:r>
              <a:rPr lang="en-US" sz="2800" dirty="0">
                <a:solidFill>
                  <a:srgbClr val="0070C0"/>
                </a:solidFill>
                <a:latin typeface="Traditional Arabic" panose="02020603050405020304" pitchFamily="18" charset="-78"/>
                <a:cs typeface="Traditional Arabic" panose="02020603050405020304" pitchFamily="18" charset="-78"/>
              </a:rPr>
              <a:t> </a:t>
            </a:r>
            <a:r>
              <a:rPr lang="ar-SA" sz="2800" dirty="0">
                <a:solidFill>
                  <a:srgbClr val="0070C0"/>
                </a:solidFill>
                <a:latin typeface="Traditional Arabic" panose="02020603050405020304" pitchFamily="18" charset="-78"/>
                <a:cs typeface="Traditional Arabic" panose="02020603050405020304" pitchFamily="18" charset="-78"/>
              </a:rPr>
              <a:t>اِنَّ هٰذَا الۡقُرۡاٰنَ یَهۡدِیۡ لِلَّتِیۡ هِیَ اَقۡوَمُ</a:t>
            </a:r>
            <a:r>
              <a:rPr lang="en-US" sz="2400" dirty="0">
                <a:solidFill>
                  <a:srgbClr val="0070C0"/>
                </a:solidFill>
              </a:rPr>
              <a:t>   </a:t>
            </a:r>
            <a:endParaRPr lang="en-US" sz="2800" dirty="0">
              <a:solidFill>
                <a:srgbClr val="0070C0"/>
              </a:solidFill>
              <a:latin typeface="NikoshBAN" panose="02000000000000000000" pitchFamily="2" charset="0"/>
              <a:cs typeface="NikoshBAN" panose="02000000000000000000" pitchFamily="2" charset="0"/>
            </a:endParaRPr>
          </a:p>
          <a:p>
            <a:pPr algn="ctr">
              <a:lnSpc>
                <a:spcPct val="150000"/>
              </a:lnSpc>
              <a:buClr>
                <a:srgbClr val="FFFF00"/>
              </a:buClr>
            </a:pPr>
            <a:r>
              <a:rPr lang="as-IN" sz="2400" dirty="0">
                <a:solidFill>
                  <a:srgbClr val="0070C0"/>
                </a:solidFill>
                <a:latin typeface="NikoshBAN" panose="02000000000000000000" pitchFamily="2" charset="0"/>
                <a:cs typeface="NikoshBAN" panose="02000000000000000000" pitchFamily="2" charset="0"/>
              </a:rPr>
              <a:t>নিশ্চয়ই এই কুরআন কেবল সেই পথেরই সন্ধান দেয়, যা সুদৃঢ়, সর্বোৎকৃষ্ট। </a:t>
            </a:r>
            <a:r>
              <a:rPr lang="as-IN" sz="2400" dirty="0">
                <a:solidFill>
                  <a:srgbClr val="FF0000"/>
                </a:solidFill>
                <a:latin typeface="NikoshBAN" panose="02000000000000000000" pitchFamily="2" charset="0"/>
                <a:cs typeface="NikoshBAN" panose="02000000000000000000" pitchFamily="2" charset="0"/>
              </a:rPr>
              <a:t>(</a:t>
            </a:r>
            <a:r>
              <a:rPr lang="en-US" sz="2400" dirty="0" err="1">
                <a:solidFill>
                  <a:srgbClr val="FF0000"/>
                </a:solidFill>
                <a:latin typeface="NikoshBAN" panose="02000000000000000000" pitchFamily="2" charset="0"/>
                <a:cs typeface="NikoshBAN" panose="02000000000000000000" pitchFamily="2" charset="0"/>
              </a:rPr>
              <a:t>সু</a:t>
            </a:r>
            <a:r>
              <a:rPr lang="as-IN" sz="2400" dirty="0">
                <a:solidFill>
                  <a:srgbClr val="FF0000"/>
                </a:solidFill>
                <a:latin typeface="NikoshBAN" panose="02000000000000000000" pitchFamily="2" charset="0"/>
                <a:cs typeface="NikoshBAN" panose="02000000000000000000" pitchFamily="2" charset="0"/>
              </a:rPr>
              <a:t>রা বনী ইসরাঈল</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৯</a:t>
            </a:r>
            <a:r>
              <a:rPr lang="en-US" sz="2400" dirty="0">
                <a:solidFill>
                  <a:srgbClr val="FF0000"/>
                </a:solidFill>
                <a:latin typeface="NikoshBAN" panose="02000000000000000000" pitchFamily="2" charset="0"/>
                <a:cs typeface="NikoshBAN" panose="02000000000000000000" pitchFamily="2" charset="0"/>
              </a:rPr>
              <a:t>)</a:t>
            </a:r>
          </a:p>
          <a:p>
            <a:pPr algn="just">
              <a:lnSpc>
                <a:spcPct val="150000"/>
              </a:lnSpc>
              <a:buClr>
                <a:srgbClr val="FFFF00"/>
              </a:buClr>
            </a:pPr>
            <a:r>
              <a:rPr lang="en-US" sz="2400" dirty="0" err="1">
                <a:solidFill>
                  <a:srgbClr val="00B0F0"/>
                </a:solidFill>
                <a:latin typeface="NikoshBAN" panose="02000000000000000000" pitchFamily="2" charset="0"/>
                <a:cs typeface="NikoshBAN" panose="02000000000000000000" pitchFamily="2" charset="0"/>
              </a:rPr>
              <a:t>মহান</a:t>
            </a:r>
            <a:r>
              <a:rPr lang="en-US" sz="2400" dirty="0">
                <a:solidFill>
                  <a:srgbClr val="00B0F0"/>
                </a:solidFill>
                <a:latin typeface="NikoshBAN" panose="02000000000000000000" pitchFamily="2" charset="0"/>
                <a:cs typeface="NikoshBAN" panose="02000000000000000000" pitchFamily="2" charset="0"/>
              </a:rPr>
              <a:t> </a:t>
            </a:r>
            <a:r>
              <a:rPr lang="as-IN" sz="2400" dirty="0">
                <a:solidFill>
                  <a:srgbClr val="00B0F0"/>
                </a:solidFill>
                <a:latin typeface="NikoshBAN" panose="02000000000000000000" pitchFamily="2" charset="0"/>
                <a:cs typeface="NikoshBAN" panose="02000000000000000000" pitchFamily="2" charset="0"/>
              </a:rPr>
              <a:t>আল্লাহ আরও ইরশাদ করেন</a:t>
            </a:r>
            <a:r>
              <a:rPr lang="en-US" sz="2400" dirty="0">
                <a:solidFill>
                  <a:srgbClr val="00B0F0"/>
                </a:solidFill>
                <a:latin typeface="NikoshBAN" panose="02000000000000000000" pitchFamily="2" charset="0"/>
                <a:cs typeface="NikoshBAN" panose="02000000000000000000" pitchFamily="2" charset="0"/>
              </a:rPr>
              <a:t> </a:t>
            </a:r>
            <a:r>
              <a:rPr lang="en-US" sz="2800" dirty="0">
                <a:solidFill>
                  <a:srgbClr val="00B0F0"/>
                </a:solidFill>
                <a:latin typeface="NikoshBAN" panose="02000000000000000000" pitchFamily="2" charset="0"/>
                <a:cs typeface="NikoshBAN" panose="02000000000000000000" pitchFamily="2" charset="0"/>
              </a:rPr>
              <a:t>:        </a:t>
            </a:r>
            <a:r>
              <a:rPr lang="en-US" sz="2800" dirty="0">
                <a:solidFill>
                  <a:srgbClr val="00B0F0"/>
                </a:solidFill>
                <a:latin typeface="Traditional Arabic" panose="02020603050405020304" pitchFamily="18" charset="-78"/>
                <a:cs typeface="Traditional Arabic" panose="02020603050405020304" pitchFamily="18" charset="-78"/>
              </a:rPr>
              <a:t> </a:t>
            </a:r>
            <a:r>
              <a:rPr lang="ar-SA" sz="2800" dirty="0">
                <a:latin typeface="Traditional Arabic" panose="02020603050405020304" pitchFamily="18" charset="-78"/>
                <a:cs typeface="Traditional Arabic" panose="02020603050405020304" pitchFamily="18" charset="-78"/>
              </a:rPr>
              <a:t>هُدًی لِّلنَّاسِ وَ بَیِّنٰتٍ مِّنَ الۡهُدٰی وَ الۡفُرۡقَانِ ۚ</a:t>
            </a:r>
            <a:r>
              <a:rPr lang="en-US" sz="2800" dirty="0">
                <a:solidFill>
                  <a:srgbClr val="00B0F0"/>
                </a:solidFill>
                <a:latin typeface="NikoshBAN" panose="02000000000000000000" pitchFamily="2" charset="0"/>
                <a:cs typeface="NikoshBAN" panose="02000000000000000000" pitchFamily="2" charset="0"/>
              </a:rPr>
              <a:t>               </a:t>
            </a:r>
            <a:r>
              <a:rPr lang="as-IN" sz="2800" dirty="0">
                <a:solidFill>
                  <a:srgbClr val="00B0F0"/>
                </a:solidFill>
                <a:latin typeface="NikoshBAN" panose="02000000000000000000" pitchFamily="2" charset="0"/>
                <a:cs typeface="NikoshBAN" panose="02000000000000000000" pitchFamily="2" charset="0"/>
              </a:rPr>
              <a:t> </a:t>
            </a:r>
            <a:endParaRPr lang="en-US" sz="2800" dirty="0">
              <a:solidFill>
                <a:srgbClr val="00B0F0"/>
              </a:solidFill>
              <a:latin typeface="NikoshBAN" panose="02000000000000000000" pitchFamily="2" charset="0"/>
              <a:cs typeface="NikoshBAN" panose="02000000000000000000" pitchFamily="2" charset="0"/>
            </a:endParaRPr>
          </a:p>
          <a:p>
            <a:pPr algn="ctr">
              <a:lnSpc>
                <a:spcPct val="150000"/>
              </a:lnSpc>
              <a:buClr>
                <a:srgbClr val="FFFF00"/>
              </a:buClr>
            </a:pPr>
            <a:r>
              <a:rPr lang="as-IN" sz="2400" dirty="0">
                <a:solidFill>
                  <a:srgbClr val="00B0F0"/>
                </a:solidFill>
                <a:latin typeface="NikoshBAN" panose="02000000000000000000" pitchFamily="2" charset="0"/>
                <a:cs typeface="NikoshBAN" panose="02000000000000000000" pitchFamily="2" charset="0"/>
              </a:rPr>
              <a:t>কুরআন মানবজাতির পথনির্দেশ এবং সৎপথের </a:t>
            </a:r>
            <a:r>
              <a:rPr lang="en-US" sz="2400" dirty="0" err="1">
                <a:solidFill>
                  <a:srgbClr val="00B0F0"/>
                </a:solidFill>
                <a:latin typeface="NikoshBAN" panose="02000000000000000000" pitchFamily="2" charset="0"/>
                <a:cs typeface="NikoshBAN" panose="02000000000000000000" pitchFamily="2" charset="0"/>
              </a:rPr>
              <a:t>সু</a:t>
            </a:r>
            <a:r>
              <a:rPr lang="as-IN" sz="2400" dirty="0">
                <a:solidFill>
                  <a:srgbClr val="00B0F0"/>
                </a:solidFill>
                <a:latin typeface="NikoshBAN" panose="02000000000000000000" pitchFamily="2" charset="0"/>
                <a:cs typeface="NikoshBAN" panose="02000000000000000000" pitchFamily="2" charset="0"/>
              </a:rPr>
              <a:t>স্পষ্ট নীতিমালা আর সত্য</a:t>
            </a:r>
            <a:r>
              <a:rPr lang="en-US" sz="2400" dirty="0">
                <a:solidFill>
                  <a:srgbClr val="00B0F0"/>
                </a:solidFill>
                <a:latin typeface="NikoshBAN" panose="02000000000000000000" pitchFamily="2" charset="0"/>
                <a:cs typeface="NikoshBAN" panose="02000000000000000000" pitchFamily="2" charset="0"/>
              </a:rPr>
              <a:t>-</a:t>
            </a:r>
            <a:r>
              <a:rPr lang="en-US" sz="2400" dirty="0" err="1">
                <a:solidFill>
                  <a:srgbClr val="00B0F0"/>
                </a:solidFill>
                <a:latin typeface="NikoshBAN" panose="02000000000000000000" pitchFamily="2" charset="0"/>
                <a:cs typeface="NikoshBAN" panose="02000000000000000000" pitchFamily="2" charset="0"/>
              </a:rPr>
              <a:t>মিথ্যা</a:t>
            </a:r>
            <a:r>
              <a:rPr lang="as-IN" sz="2400" dirty="0">
                <a:solidFill>
                  <a:srgbClr val="00B0F0"/>
                </a:solidFill>
                <a:latin typeface="NikoshBAN" panose="02000000000000000000" pitchFamily="2" charset="0"/>
                <a:cs typeface="NikoshBAN" panose="02000000000000000000" pitchFamily="2" charset="0"/>
              </a:rPr>
              <a:t>র পার্থক্যকারী।” </a:t>
            </a:r>
            <a:r>
              <a:rPr lang="as-IN" sz="2400" dirty="0">
                <a:solidFill>
                  <a:srgbClr val="FF0000"/>
                </a:solidFill>
                <a:latin typeface="NikoshBAN" panose="02000000000000000000" pitchFamily="2" charset="0"/>
                <a:cs typeface="NikoshBAN" panose="02000000000000000000" pitchFamily="2" charset="0"/>
              </a:rPr>
              <a:t>(</a:t>
            </a:r>
            <a:r>
              <a:rPr lang="en-US" sz="2400" dirty="0" err="1">
                <a:solidFill>
                  <a:srgbClr val="FF0000"/>
                </a:solidFill>
                <a:latin typeface="NikoshBAN" panose="02000000000000000000" pitchFamily="2" charset="0"/>
                <a:cs typeface="NikoshBAN" panose="02000000000000000000" pitchFamily="2" charset="0"/>
              </a:rPr>
              <a:t>সু</a:t>
            </a:r>
            <a:r>
              <a:rPr lang="as-IN" sz="2400" dirty="0">
                <a:solidFill>
                  <a:srgbClr val="FF0000"/>
                </a:solidFill>
                <a:latin typeface="NikoshBAN" panose="02000000000000000000" pitchFamily="2" charset="0"/>
                <a:cs typeface="NikoshBAN" panose="02000000000000000000" pitchFamily="2" charset="0"/>
              </a:rPr>
              <a:t>রা বাকারা</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১৮৫</a:t>
            </a:r>
            <a:r>
              <a:rPr lang="en-US" sz="2400" dirty="0">
                <a:solidFill>
                  <a:srgbClr val="FF0000"/>
                </a:solidFill>
                <a:latin typeface="NikoshBAN" panose="02000000000000000000" pitchFamily="2" charset="0"/>
                <a:cs typeface="NikoshBAN" panose="02000000000000000000" pitchFamily="2" charset="0"/>
              </a:rPr>
              <a:t>)</a:t>
            </a:r>
          </a:p>
        </p:txBody>
      </p:sp>
    </p:spTree>
  </p:cSld>
  <p:clrMapOvr>
    <a:masterClrMapping/>
  </p:clrMapOvr>
  <mc:AlternateContent xmlns:mc="http://schemas.openxmlformats.org/markup-compatibility/2006" xmlns:p14="http://schemas.microsoft.com/office/powerpoint/2010/main">
    <mc:Choice Requires="p14">
      <p:transition spd="slow" p14:dur="1200">
        <p:dissolve/>
        <p:sndAc>
          <p:stSnd>
            <p:snd r:embed="rId2" name="applause.wav"/>
          </p:stSnd>
        </p:sndAc>
      </p:transition>
    </mc:Choice>
    <mc:Fallback xmlns="">
      <p:transition spd="slow">
        <p:dissolv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Effect transition="in" filter="fade">
                                      <p:cBhvr>
                                        <p:cTn id="9" dur="1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5" name="Star: 24 Points 4">
            <a:extLst>
              <a:ext uri="{FF2B5EF4-FFF2-40B4-BE49-F238E27FC236}">
                <a16:creationId xmlns:a16="http://schemas.microsoft.com/office/drawing/2014/main" id="{30E53C8F-4067-30C5-3371-4147372302B6}"/>
              </a:ext>
            </a:extLst>
          </p:cNvPr>
          <p:cNvSpPr/>
          <p:nvPr/>
        </p:nvSpPr>
        <p:spPr>
          <a:xfrm>
            <a:off x="0" y="0"/>
            <a:ext cx="1143000" cy="863501"/>
          </a:xfrm>
          <a:prstGeom prst="star24">
            <a:avLst/>
          </a:prstGeom>
          <a:solidFill>
            <a:schemeClr val="accent1">
              <a:lumMod val="20000"/>
              <a:lumOff val="80000"/>
            </a:schemeClr>
          </a:solidFill>
          <a:ln w="19050">
            <a:solidFill>
              <a:srgbClr val="00B0F0"/>
            </a:solidFill>
          </a:ln>
        </p:spPr>
        <p:txBody>
          <a:bodyPr wrap="square">
            <a:spAutoFit/>
          </a:bodyPr>
          <a:lstStyle/>
          <a:p>
            <a:pPr algn="ctr"/>
            <a:r>
              <a:rPr lang="en-US" sz="2400" dirty="0">
                <a:solidFill>
                  <a:srgbClr val="FF0000"/>
                </a:solidFill>
                <a:latin typeface="+mj-lt"/>
                <a:cs typeface="NikoshBAN" panose="02000000000000000000" pitchFamily="2" charset="0"/>
              </a:rPr>
              <a:t>8</a:t>
            </a:r>
          </a:p>
        </p:txBody>
      </p:sp>
      <p:sp>
        <p:nvSpPr>
          <p:cNvPr id="8" name="TextBox 7">
            <a:extLst>
              <a:ext uri="{FF2B5EF4-FFF2-40B4-BE49-F238E27FC236}">
                <a16:creationId xmlns:a16="http://schemas.microsoft.com/office/drawing/2014/main" id="{BF87C3BE-61D2-B9C8-CB49-CE8EC72A6F5A}"/>
              </a:ext>
            </a:extLst>
          </p:cNvPr>
          <p:cNvSpPr txBox="1"/>
          <p:nvPr/>
        </p:nvSpPr>
        <p:spPr>
          <a:xfrm>
            <a:off x="2133600" y="81453"/>
            <a:ext cx="8686800" cy="1331134"/>
          </a:xfrm>
          <a:prstGeom prst="rect">
            <a:avLst/>
          </a:prstGeom>
          <a:solidFill>
            <a:schemeClr val="accent2">
              <a:lumMod val="20000"/>
              <a:lumOff val="80000"/>
            </a:schemeClr>
          </a:solidFill>
          <a:ln w="38100">
            <a:solidFill>
              <a:srgbClr val="002060"/>
            </a:solidFill>
          </a:ln>
        </p:spPr>
        <p:txBody>
          <a:bodyPr wrap="square" rtlCol="0">
            <a:spAutoFit/>
          </a:bodyPr>
          <a:lstStyle/>
          <a:p>
            <a:pPr marL="0" indent="0" algn="just">
              <a:lnSpc>
                <a:spcPct val="150000"/>
              </a:lnSpc>
              <a:buClr>
                <a:srgbClr val="FFFF00"/>
              </a:buClr>
              <a:buNone/>
            </a:pPr>
            <a:r>
              <a:rPr lang="en-US" sz="2800" dirty="0" err="1" smtClean="0">
                <a:solidFill>
                  <a:schemeClr val="accent5">
                    <a:lumMod val="75000"/>
                  </a:schemeClr>
                </a:solidFill>
                <a:latin typeface="NikoshBAN" panose="02000000000000000000" pitchFamily="2" charset="0"/>
                <a:cs typeface="NikoshBAN" panose="02000000000000000000" pitchFamily="2" charset="0"/>
              </a:rPr>
              <a:t>পূর্বোক্ত</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স্লাইডে</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বর্ণিত</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সমস্যাবলি</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এবং</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কুরআনের</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আলোকে</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তার</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সমাধানসমূহ</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আজকের</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কনটেন্টের</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নিম্নোক্ত</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স্লাইডসমূহে</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ঊপস্থাপন</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করা</a:t>
            </a:r>
            <a:r>
              <a:rPr lang="en-US" sz="2800" dirty="0" smtClean="0">
                <a:solidFill>
                  <a:schemeClr val="accent5">
                    <a:lumMod val="75000"/>
                  </a:schemeClr>
                </a:solidFill>
                <a:latin typeface="NikoshBAN" panose="02000000000000000000" pitchFamily="2" charset="0"/>
                <a:cs typeface="NikoshBAN" panose="02000000000000000000" pitchFamily="2" charset="0"/>
              </a:rPr>
              <a:t> </a:t>
            </a:r>
            <a:r>
              <a:rPr lang="en-US" sz="2800" dirty="0" err="1" smtClean="0">
                <a:solidFill>
                  <a:schemeClr val="accent5">
                    <a:lumMod val="75000"/>
                  </a:schemeClr>
                </a:solidFill>
                <a:latin typeface="NikoshBAN" panose="02000000000000000000" pitchFamily="2" charset="0"/>
                <a:cs typeface="NikoshBAN" panose="02000000000000000000" pitchFamily="2" charset="0"/>
              </a:rPr>
              <a:t>হলো</a:t>
            </a:r>
            <a:r>
              <a:rPr lang="en-US" sz="2800" dirty="0" smtClean="0">
                <a:solidFill>
                  <a:schemeClr val="accent5">
                    <a:lumMod val="75000"/>
                  </a:schemeClr>
                </a:solidFill>
                <a:latin typeface="NikoshBAN" panose="02000000000000000000" pitchFamily="2" charset="0"/>
                <a:cs typeface="NikoshBAN" panose="02000000000000000000" pitchFamily="2" charset="0"/>
              </a:rPr>
              <a:t> :    </a:t>
            </a:r>
            <a:endParaRPr lang="en-US" sz="2800" dirty="0">
              <a:solidFill>
                <a:schemeClr val="accent5">
                  <a:lumMod val="75000"/>
                </a:schemeClr>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5E2A5C69-2CB8-635C-8BD5-C80922AD452E}"/>
              </a:ext>
            </a:extLst>
          </p:cNvPr>
          <p:cNvSpPr txBox="1"/>
          <p:nvPr/>
        </p:nvSpPr>
        <p:spPr>
          <a:xfrm>
            <a:off x="762000" y="1400195"/>
            <a:ext cx="11430000" cy="5401479"/>
          </a:xfrm>
          <a:prstGeom prst="rect">
            <a:avLst/>
          </a:prstGeom>
          <a:solidFill>
            <a:schemeClr val="accent3">
              <a:lumMod val="20000"/>
              <a:lumOff val="80000"/>
            </a:schemeClr>
          </a:solidFill>
          <a:ln w="38100">
            <a:solidFill>
              <a:schemeClr val="accent4">
                <a:lumMod val="50000"/>
              </a:schemeClr>
            </a:solidFill>
          </a:ln>
        </p:spPr>
        <p:txBody>
          <a:bodyPr wrap="square" rtlCol="0">
            <a:spAutoFit/>
          </a:bodyPr>
          <a:lstStyle/>
          <a:p>
            <a:pPr marL="457200" indent="-457200" algn="ctr">
              <a:lnSpc>
                <a:spcPct val="150000"/>
              </a:lnSpc>
              <a:buAutoNum type="arabicPeriod"/>
            </a:pPr>
            <a:r>
              <a:rPr lang="as-IN" sz="3200" b="1" u="sng" dirty="0">
                <a:solidFill>
                  <a:srgbClr val="C00000"/>
                </a:solidFill>
                <a:latin typeface="NikoshBAN" panose="02000000000000000000" pitchFamily="2" charset="0"/>
                <a:cs typeface="NikoshBAN" panose="02000000000000000000" pitchFamily="2" charset="0"/>
              </a:rPr>
              <a:t>ব্যক্তিগত </a:t>
            </a:r>
            <a:r>
              <a:rPr lang="en-US" sz="3200" b="1" u="sng" dirty="0">
                <a:solidFill>
                  <a:srgbClr val="C00000"/>
                </a:solidFill>
                <a:latin typeface="NikoshBAN" panose="02000000000000000000" pitchFamily="2" charset="0"/>
                <a:cs typeface="NikoshBAN" panose="02000000000000000000" pitchFamily="2" charset="0"/>
              </a:rPr>
              <a:t> </a:t>
            </a:r>
            <a:r>
              <a:rPr lang="en-US" sz="3200" b="1" u="sng" dirty="0" err="1">
                <a:solidFill>
                  <a:srgbClr val="C00000"/>
                </a:solidFill>
                <a:latin typeface="NikoshBAN" panose="02000000000000000000" pitchFamily="2" charset="0"/>
                <a:cs typeface="NikoshBAN" panose="02000000000000000000" pitchFamily="2" charset="0"/>
              </a:rPr>
              <a:t>জীবন</a:t>
            </a:r>
            <a:endParaRPr lang="en-US" sz="3200" b="1" u="sng" dirty="0">
              <a:solidFill>
                <a:srgbClr val="C00000"/>
              </a:solidFill>
              <a:latin typeface="NikoshBAN" panose="02000000000000000000" pitchFamily="2" charset="0"/>
              <a:cs typeface="NikoshBAN" panose="02000000000000000000" pitchFamily="2" charset="0"/>
            </a:endParaRPr>
          </a:p>
          <a:p>
            <a:pPr algn="just">
              <a:lnSpc>
                <a:spcPct val="150000"/>
              </a:lnSpc>
            </a:pPr>
            <a:r>
              <a:rPr lang="as-IN" sz="2400" dirty="0">
                <a:latin typeface="NikoshBAN" panose="02000000000000000000" pitchFamily="2" charset="0"/>
                <a:cs typeface="NikoshBAN" panose="02000000000000000000" pitchFamily="2" charset="0"/>
              </a:rPr>
              <a:t>মানুষের ব্যক্তিজীবনের প্রধান সমস্যা হচ্ছে</a:t>
            </a:r>
            <a:r>
              <a:rPr lang="en-US" sz="2400" dirty="0">
                <a:latin typeface="NikoshBAN" panose="02000000000000000000" pitchFamily="2" charset="0"/>
                <a:cs typeface="NikoshBAN" panose="02000000000000000000" pitchFamily="2" charset="0"/>
              </a:rPr>
              <a:t> : </a:t>
            </a:r>
            <a:r>
              <a:rPr lang="as-IN" sz="2400" dirty="0">
                <a:latin typeface="NikoshBAN" panose="02000000000000000000" pitchFamily="2" charset="0"/>
                <a:cs typeface="NikoshBAN" panose="02000000000000000000" pitchFamily="2" charset="0"/>
              </a:rPr>
              <a:t>দেহ</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মনের অসামঞ্জস্য ও চারিত্রিক</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অধঃপতন। এক্ষেত্রে </a:t>
            </a:r>
            <a:r>
              <a:rPr lang="as-IN" sz="2400" dirty="0" smtClean="0">
                <a:latin typeface="NikoshBAN" panose="02000000000000000000" pitchFamily="2" charset="0"/>
                <a:cs typeface="NikoshBAN" panose="02000000000000000000" pitchFamily="2" charset="0"/>
              </a:rPr>
              <a:t>কুরআনের</a:t>
            </a:r>
            <a:r>
              <a:rPr lang="bn-IN" sz="2400" dirty="0" smtClean="0">
                <a:latin typeface="NikoshBAN" panose="02000000000000000000" pitchFamily="2" charset="0"/>
                <a:cs typeface="NikoshBAN" panose="02000000000000000000" pitchFamily="2" charset="0"/>
              </a:rPr>
              <a:t> সমাধান বা</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নীতি </a:t>
            </a:r>
            <a:r>
              <a:rPr lang="as-IN" sz="2400" dirty="0" smtClean="0">
                <a:latin typeface="NikoshBAN" panose="02000000000000000000" pitchFamily="2" charset="0"/>
                <a:cs typeface="NikoshBAN" panose="02000000000000000000" pitchFamily="2" charset="0"/>
              </a:rPr>
              <a:t>হ</a:t>
            </a:r>
            <a:r>
              <a:rPr lang="bn-IN" sz="2400" dirty="0" smtClean="0">
                <a:latin typeface="NikoshBAN" panose="02000000000000000000" pitchFamily="2" charset="0"/>
                <a:cs typeface="NikoshBAN" panose="02000000000000000000" pitchFamily="2" charset="0"/>
              </a:rPr>
              <a:t>লো :</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তাওহীদ, রিসালাত ও আখিরাত প্রভৃতি বিষয়ের প্রতি অন্তরে বিশ্বাস করা, মুখে স্বীকার করা ও কার্যে পরিণত করা। এই তিনটি কাজ করার মাধ্যমে মানুষের দেহ-মনে সামঞ্জস্য আসে। সে আল্লাহর অভিমুখী হয়। আল্লাহর আনুগত্যের মধ্যদিয়ে তার মন-মানসিকতা প্রশান্তি লাভ করে। আল্লাহ </a:t>
            </a:r>
            <a:r>
              <a:rPr lang="as-IN" sz="2400" dirty="0" smtClean="0">
                <a:latin typeface="NikoshBAN" panose="02000000000000000000" pitchFamily="2" charset="0"/>
                <a:cs typeface="NikoshBAN" panose="02000000000000000000" pitchFamily="2" charset="0"/>
              </a:rPr>
              <a:t>বলেন</a:t>
            </a:r>
            <a:r>
              <a:rPr lang="ar-SA" sz="2400" dirty="0" smtClean="0">
                <a:latin typeface="NikoshBAN" panose="02000000000000000000" pitchFamily="2" charset="0"/>
                <a:cs typeface="Traditional Arabic" panose="02020603050405020304" pitchFamily="18" charset="-78"/>
              </a:rPr>
              <a:t>.</a:t>
            </a:r>
            <a:r>
              <a:rPr lang="en-US" sz="2400" dirty="0" smtClean="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ar-SA" sz="2800" dirty="0">
                <a:latin typeface="Traditional Arabic" panose="02020603050405020304" pitchFamily="18" charset="-78"/>
                <a:cs typeface="Traditional Arabic" panose="02020603050405020304" pitchFamily="18" charset="-78"/>
              </a:rPr>
              <a:t>أَلَا بِذِكْرِ اللَّهِ تَطْمَئِنُّ الْقُلُوبُ</a:t>
            </a:r>
            <a:r>
              <a:rPr lang="en-US" sz="2800" dirty="0">
                <a:latin typeface="Traditional Arabic" panose="02020603050405020304" pitchFamily="18" charset="-78"/>
                <a:cs typeface="Traditional Arabic" panose="02020603050405020304" pitchFamily="18" charset="-78"/>
              </a:rPr>
              <a:t> </a:t>
            </a:r>
          </a:p>
          <a:p>
            <a:pPr algn="ctr">
              <a:lnSpc>
                <a:spcPct val="150000"/>
              </a:lnSpc>
            </a:pPr>
            <a:r>
              <a:rPr lang="en-US" sz="2400" dirty="0">
                <a:latin typeface="NikoshBAN" panose="02000000000000000000" pitchFamily="2" charset="0"/>
                <a:cs typeface="Traditional Arabic" panose="02020603050405020304" pitchFamily="18" charset="-78"/>
              </a:rPr>
              <a:t>“</a:t>
            </a:r>
            <a:r>
              <a:rPr lang="as-IN" sz="2400" dirty="0">
                <a:latin typeface="NikoshBAN" panose="02000000000000000000" pitchFamily="2" charset="0"/>
                <a:cs typeface="NikoshBAN" panose="02000000000000000000" pitchFamily="2" charset="0"/>
              </a:rPr>
              <a:t>সাবধান। আল্লাহর </a:t>
            </a:r>
            <a:r>
              <a:rPr lang="en-US" sz="2400" dirty="0" err="1">
                <a:latin typeface="NikoshBAN" panose="02000000000000000000" pitchFamily="2" charset="0"/>
                <a:cs typeface="NikoshBAN" panose="02000000000000000000" pitchFamily="2" charset="0"/>
              </a:rPr>
              <a:t>স্ম</a:t>
            </a:r>
            <a:r>
              <a:rPr lang="as-IN" sz="2400" dirty="0">
                <a:latin typeface="NikoshBAN" panose="02000000000000000000" pitchFamily="2" charset="0"/>
                <a:cs typeface="NikoshBAN" panose="02000000000000000000" pitchFamily="2" charset="0"/>
              </a:rPr>
              <a:t>রণ দ্বারা মানবাত্মার প্রশান্তি আসে।" </a:t>
            </a:r>
            <a:r>
              <a:rPr lang="as-IN" sz="2400" dirty="0">
                <a:solidFill>
                  <a:srgbClr val="FF0000"/>
                </a:solidFill>
                <a:latin typeface="NikoshBAN" panose="02000000000000000000" pitchFamily="2" charset="0"/>
                <a:cs typeface="NikoshBAN" panose="02000000000000000000" pitchFamily="2" charset="0"/>
              </a:rPr>
              <a:t>(সূরা রা’আস</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২৮)</a:t>
            </a:r>
            <a:r>
              <a:rPr lang="en-US" sz="2400" dirty="0">
                <a:solidFill>
                  <a:srgbClr val="FF0000"/>
                </a:solidFill>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pPr algn="ctr">
              <a:lnSpc>
                <a:spcPct val="150000"/>
              </a:lnSpc>
            </a:pPr>
            <a:r>
              <a:rPr lang="as-IN" sz="2400" dirty="0">
                <a:solidFill>
                  <a:srgbClr val="00B050"/>
                </a:solidFill>
                <a:latin typeface="NikoshBAN" panose="02000000000000000000" pitchFamily="2" charset="0"/>
                <a:cs typeface="NikoshBAN" panose="02000000000000000000" pitchFamily="2" charset="0"/>
              </a:rPr>
              <a:t>আল্লাহ</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আরও</a:t>
            </a:r>
            <a:r>
              <a:rPr lang="as-IN" sz="2400" dirty="0">
                <a:solidFill>
                  <a:srgbClr val="00B050"/>
                </a:solidFill>
                <a:latin typeface="NikoshBAN" panose="02000000000000000000" pitchFamily="2" charset="0"/>
                <a:cs typeface="NikoshBAN" panose="02000000000000000000" pitchFamily="2" charset="0"/>
              </a:rPr>
              <a:t> বলেন</a:t>
            </a:r>
            <a:r>
              <a:rPr lang="en-US" sz="2400" dirty="0">
                <a:solidFill>
                  <a:srgbClr val="00B050"/>
                </a:solidFill>
                <a:latin typeface="NikoshBAN" panose="02000000000000000000" pitchFamily="2" charset="0"/>
                <a:cs typeface="NikoshBAN" panose="02000000000000000000" pitchFamily="2" charset="0"/>
              </a:rPr>
              <a:t> : </a:t>
            </a:r>
            <a:r>
              <a:rPr lang="ar-SA" sz="2800" dirty="0">
                <a:solidFill>
                  <a:srgbClr val="00B050"/>
                </a:solidFill>
                <a:latin typeface="Traditional Arabic" panose="02020603050405020304" pitchFamily="18" charset="-78"/>
                <a:cs typeface="Traditional Arabic" panose="02020603050405020304" pitchFamily="18" charset="-78"/>
              </a:rPr>
              <a:t>مَنِ اهۡتَدٰی فَاِنَّمَا یَهۡتَدِیۡ لِنَفۡسِهٖ ۚ </a:t>
            </a:r>
            <a:r>
              <a:rPr lang="ar-SA" sz="2800" dirty="0" smtClean="0">
                <a:solidFill>
                  <a:srgbClr val="00B050"/>
                </a:solidFill>
                <a:latin typeface="Traditional Arabic" panose="02020603050405020304" pitchFamily="18" charset="-78"/>
                <a:cs typeface="Traditional Arabic" panose="02020603050405020304" pitchFamily="18" charset="-78"/>
              </a:rPr>
              <a:t>وَمَنۡ </a:t>
            </a:r>
            <a:r>
              <a:rPr lang="ar-SA" sz="2800" dirty="0">
                <a:solidFill>
                  <a:srgbClr val="00B050"/>
                </a:solidFill>
                <a:latin typeface="Traditional Arabic" panose="02020603050405020304" pitchFamily="18" charset="-78"/>
                <a:cs typeface="Traditional Arabic" panose="02020603050405020304" pitchFamily="18" charset="-78"/>
              </a:rPr>
              <a:t>ضَلَّ فَاِنَّمَا یَضِلُّ عَلَیۡهَا ؕ وَ لَا تَزِرُ وَازِرَۃٌ وِّزۡرَ اُخۡرٰی ؕ </a:t>
            </a:r>
            <a:endParaRPr lang="en-US" sz="2400" dirty="0">
              <a:solidFill>
                <a:srgbClr val="00B050"/>
              </a:solidFill>
              <a:latin typeface="Traditional Arabic" panose="02020603050405020304" pitchFamily="18" charset="-78"/>
              <a:cs typeface="Traditional Arabic" panose="02020603050405020304" pitchFamily="18" charset="-78"/>
            </a:endParaRPr>
          </a:p>
          <a:p>
            <a:pPr algn="ctr">
              <a:lnSpc>
                <a:spcPct val="150000"/>
              </a:lnSpc>
            </a:pPr>
            <a:r>
              <a:rPr lang="as-IN" sz="2400" dirty="0">
                <a:solidFill>
                  <a:srgbClr val="00B050"/>
                </a:solidFill>
                <a:latin typeface="NikoshBAN" panose="02000000000000000000" pitchFamily="2" charset="0"/>
                <a:cs typeface="NikoshBAN" panose="02000000000000000000" pitchFamily="2" charset="0"/>
              </a:rPr>
              <a:t>"যে হিদায়েতের পথে চলবে</a:t>
            </a:r>
            <a:r>
              <a:rPr lang="en-US" sz="2400" dirty="0">
                <a:solidFill>
                  <a:srgbClr val="00B050"/>
                </a:solidFill>
                <a:latin typeface="NikoshBAN" panose="02000000000000000000" pitchFamily="2" charset="0"/>
                <a:cs typeface="NikoshBAN" panose="02000000000000000000" pitchFamily="2" charset="0"/>
              </a:rPr>
              <a:t>,</a:t>
            </a:r>
            <a:r>
              <a:rPr lang="as-IN" sz="2400" dirty="0">
                <a:solidFill>
                  <a:srgbClr val="00B050"/>
                </a:solidFill>
                <a:latin typeface="NikoshBAN" panose="02000000000000000000" pitchFamily="2" charset="0"/>
                <a:cs typeface="NikoshBAN" panose="02000000000000000000" pitchFamily="2" charset="0"/>
              </a:rPr>
              <a:t> তা হবে তার নিজের জন্য কল্যাণকর। আর যে ভ্রান্ত পথে চলবে, তার গোমরাহির জন্য সে নিজেই দায়ী। কোনো বোঝা বহনকারী অন্যের বোঝা বহন করবে না।" </a:t>
            </a:r>
            <a:r>
              <a:rPr lang="as-IN" sz="2400" dirty="0">
                <a:solidFill>
                  <a:srgbClr val="FF0000"/>
                </a:solidFill>
                <a:latin typeface="NikoshBAN" panose="02000000000000000000" pitchFamily="2" charset="0"/>
                <a:cs typeface="NikoshBAN" panose="02000000000000000000" pitchFamily="2" charset="0"/>
              </a:rPr>
              <a:t>(সুরা ইসরা</a:t>
            </a:r>
            <a:r>
              <a:rPr lang="en-US" sz="2400" dirty="0">
                <a:solidFill>
                  <a:srgbClr val="FF0000"/>
                </a:solidFill>
                <a:latin typeface="NikoshBAN" panose="02000000000000000000" pitchFamily="2" charset="0"/>
                <a:cs typeface="NikoshBAN" panose="02000000000000000000" pitchFamily="2" charset="0"/>
              </a:rPr>
              <a:t> </a:t>
            </a:r>
            <a:r>
              <a:rPr lang="as-IN" sz="2400" dirty="0">
                <a:solidFill>
                  <a:srgbClr val="FF0000"/>
                </a:solidFill>
                <a:latin typeface="NikoshBAN" panose="02000000000000000000" pitchFamily="2" charset="0"/>
                <a:cs typeface="NikoshBAN" panose="02000000000000000000" pitchFamily="2" charset="0"/>
              </a:rPr>
              <a:t>: ১৫)</a:t>
            </a:r>
            <a:endParaRPr lang="ar-SA" sz="2400" dirty="0">
              <a:solidFill>
                <a:srgbClr val="FF0000"/>
              </a:solidFill>
              <a:latin typeface="NikoshBAN" panose="02000000000000000000" pitchFamily="2" charset="0"/>
              <a:cs typeface="Traditional Arabic" panose="02020603050405020304" pitchFamily="18" charset="-78"/>
            </a:endParaRPr>
          </a:p>
        </p:txBody>
      </p:sp>
    </p:spTree>
    <p:extLst>
      <p:ext uri="{BB962C8B-B14F-4D97-AF65-F5344CB8AC3E}">
        <p14:creationId xmlns:p14="http://schemas.microsoft.com/office/powerpoint/2010/main" val="233545703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3" name="cashreg.wav"/>
          </p:stSnd>
        </p:sndAc>
      </p:transition>
    </mc:Choice>
    <mc:Fallback xmlns="">
      <p:transition spd="slow">
        <p:fade/>
        <p:sndAc>
          <p:stSnd>
            <p:snd r:embed="rId5"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150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13460</TotalTime>
  <Words>1915</Words>
  <Application>Microsoft Office PowerPoint</Application>
  <PresentationFormat>Widescreen</PresentationFormat>
  <Paragraphs>159</Paragraphs>
  <Slides>24</Slides>
  <Notes>8</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Arabic Typesetting</vt:lpstr>
      <vt:lpstr>Arial</vt:lpstr>
      <vt:lpstr>Calibri</vt:lpstr>
      <vt:lpstr>NikoshBAN</vt:lpstr>
      <vt:lpstr>SutonnyMJ</vt:lpstr>
      <vt:lpstr>Tahoma</vt:lpstr>
      <vt:lpstr>Traditional Arabic</vt:lpstr>
      <vt:lpstr>Trebuchet MS</vt:lpstr>
      <vt:lpstr>Vrinda</vt:lpstr>
      <vt:lpstr>Wingdings</vt:lpstr>
      <vt:lpstr>Wingdings 2</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Bmjvgx wkÿv wel‡qi wkÿv_©x‡`i ¯^vMZ</dc:title>
  <dc:creator>Relation</dc:creator>
  <cp:lastModifiedBy>Relation</cp:lastModifiedBy>
  <cp:revision>5357</cp:revision>
  <dcterms:created xsi:type="dcterms:W3CDTF">2019-09-16T11:05:59Z</dcterms:created>
  <dcterms:modified xsi:type="dcterms:W3CDTF">2024-06-30T18:21:24Z</dcterms:modified>
</cp:coreProperties>
</file>