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69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FF0066"/>
    <a:srgbClr val="FF3300"/>
    <a:srgbClr val="CE48B4"/>
    <a:srgbClr val="FFFE9A"/>
    <a:srgbClr val="DDEDAB"/>
    <a:srgbClr val="66FF33"/>
    <a:srgbClr val="C9C94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1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5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8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7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7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01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4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5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5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8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8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100">
              <a:srgbClr val="8BA798"/>
            </a:gs>
            <a:gs pos="31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833AB7-5CC8-4A96-81D4-8300CFC03A6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53ABC-E0D9-49D3-B0D6-276B130D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8" y="926303"/>
            <a:ext cx="9892146" cy="502617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35182" y="665018"/>
            <a:ext cx="10370127" cy="550718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883" y="995041"/>
            <a:ext cx="10311618" cy="2185214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find out some new words from our today’s lesson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19907" y="4248441"/>
            <a:ext cx="10093570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Bookfair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right now, medicine, grandmother, great,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618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20" y="894126"/>
            <a:ext cx="108802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pair and practice this dialogue Again and again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47" y="2292294"/>
            <a:ext cx="1090692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five groups and find out unknown words of this lesson(see you)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50575"/>
              </p:ext>
            </p:extLst>
          </p:nvPr>
        </p:nvGraphicFramePr>
        <p:xfrm>
          <a:off x="1033627" y="3251931"/>
          <a:ext cx="1027168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975"/>
                <a:gridCol w="2053975"/>
                <a:gridCol w="2053975"/>
                <a:gridCol w="2053975"/>
                <a:gridCol w="2055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Bally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Lotus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Tulip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 unknown words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E48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 unknown words</a:t>
                      </a:r>
                      <a:endParaRPr lang="en-US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CE48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 unknown words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E48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 unknown words</a:t>
                      </a:r>
                      <a:endParaRPr lang="en-US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CE48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Find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out unknown words</a:t>
                      </a:r>
                      <a:endParaRPr lang="en-US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/>
                    </a:p>
                  </a:txBody>
                  <a:tcPr>
                    <a:solidFill>
                      <a:srgbClr val="CE48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534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8632" y="616147"/>
            <a:ext cx="4110362" cy="923330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128" y="2730367"/>
            <a:ext cx="10179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Answer the flowing question:---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 is going to the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bookfair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2.When can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meet Andy? 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3.How did Andy and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 leave of each other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017" y="5777945"/>
            <a:ext cx="516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See you later, bye---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017" y="4673755"/>
            <a:ext cx="5164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Ans:From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one hour.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017" y="3678576"/>
            <a:ext cx="586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Ans:Andy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going to book fair.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129" y="1379741"/>
            <a:ext cx="958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Dear students, Say five words from your text book one after one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734725"/>
            <a:ext cx="10406129" cy="526682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36068" y="946045"/>
            <a:ext cx="3321165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task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0834" y="3236955"/>
            <a:ext cx="9355015" cy="1938992"/>
          </a:xfrm>
          <a:prstGeom prst="rect">
            <a:avLst/>
          </a:prstGeom>
          <a:solidFill>
            <a:srgbClr val="92D050"/>
          </a:solidFill>
          <a:ln w="1905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out the lesson and find out some new words from your textbook tomorrow at home.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2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696940"/>
            <a:ext cx="10509161" cy="5381888"/>
          </a:xfrm>
          <a:prstGeom prst="rect">
            <a:avLst/>
          </a:prstGeom>
        </p:spPr>
      </p:pic>
      <p:sp>
        <p:nvSpPr>
          <p:cNvPr id="4" name="Block Arc 3"/>
          <p:cNvSpPr/>
          <p:nvPr/>
        </p:nvSpPr>
        <p:spPr>
          <a:xfrm rot="10800000" flipV="1">
            <a:off x="1326522" y="1197734"/>
            <a:ext cx="9053847" cy="5499280"/>
          </a:xfrm>
          <a:prstGeom prst="blockArc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glow rad="101600">
              <a:srgbClr val="CE48B4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9600" b="1" i="1" dirty="0" smtClean="0">
                <a:ln>
                  <a:solidFill>
                    <a:srgbClr val="66FF33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9600" b="1" i="1" dirty="0">
              <a:ln>
                <a:solidFill>
                  <a:srgbClr val="66FF33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9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4" y="531599"/>
            <a:ext cx="11015003" cy="569741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692810" y="6893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758900" y="-1166970"/>
            <a:ext cx="1346844" cy="5595678"/>
            <a:chOff x="1019388" y="-1902745"/>
            <a:chExt cx="1346844" cy="5595678"/>
          </a:xfrm>
        </p:grpSpPr>
        <p:sp>
          <p:nvSpPr>
            <p:cNvPr id="25" name="Rectangle 24"/>
            <p:cNvSpPr/>
            <p:nvPr/>
          </p:nvSpPr>
          <p:spPr>
            <a:xfrm>
              <a:off x="1019388" y="2123273"/>
              <a:ext cx="134684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237237" y="2499979"/>
              <a:ext cx="182879" cy="1828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1310358" y="-1902745"/>
              <a:ext cx="18318" cy="4539648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1247061" y="2194322"/>
              <a:ext cx="267286" cy="436098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08724" y="-1007159"/>
            <a:ext cx="1168910" cy="5512546"/>
            <a:chOff x="3038882" y="-1083838"/>
            <a:chExt cx="1168910" cy="5512546"/>
          </a:xfrm>
        </p:grpSpPr>
        <p:grpSp>
          <p:nvGrpSpPr>
            <p:cNvPr id="59" name="Group 58"/>
            <p:cNvGrpSpPr/>
            <p:nvPr/>
          </p:nvGrpSpPr>
          <p:grpSpPr>
            <a:xfrm>
              <a:off x="3038882" y="-1083838"/>
              <a:ext cx="1168910" cy="5512546"/>
              <a:chOff x="1916726" y="-465460"/>
              <a:chExt cx="1168910" cy="55125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916726" y="3185038"/>
                <a:ext cx="1168910" cy="18620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15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sz="115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84500" y="3729411"/>
                <a:ext cx="182879" cy="18288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2241540" y="-465460"/>
                <a:ext cx="34399" cy="4253745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Freeform 32"/>
            <p:cNvSpPr/>
            <p:nvPr/>
          </p:nvSpPr>
          <p:spPr>
            <a:xfrm>
              <a:off x="3314071" y="2795812"/>
              <a:ext cx="267286" cy="436098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79882" y="-1004990"/>
            <a:ext cx="1168910" cy="5057775"/>
            <a:chOff x="1007165" y="-797992"/>
            <a:chExt cx="1168910" cy="5057775"/>
          </a:xfrm>
        </p:grpSpPr>
        <p:sp>
          <p:nvSpPr>
            <p:cNvPr id="35" name="Rectangle 34"/>
            <p:cNvSpPr/>
            <p:nvPr/>
          </p:nvSpPr>
          <p:spPr>
            <a:xfrm>
              <a:off x="1007165" y="2397735"/>
              <a:ext cx="1168910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AA6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AA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94717" y="2954215"/>
              <a:ext cx="182879" cy="1828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 flipV="1">
              <a:off x="1294717" y="-797992"/>
              <a:ext cx="83434" cy="387269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281619" y="2604114"/>
              <a:ext cx="267286" cy="436098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84625" y="-730861"/>
            <a:ext cx="1462260" cy="4783646"/>
            <a:chOff x="994431" y="-397721"/>
            <a:chExt cx="1462260" cy="4783646"/>
          </a:xfrm>
        </p:grpSpPr>
        <p:sp>
          <p:nvSpPr>
            <p:cNvPr id="40" name="Rectangle 39"/>
            <p:cNvSpPr/>
            <p:nvPr/>
          </p:nvSpPr>
          <p:spPr>
            <a:xfrm>
              <a:off x="994431" y="2169934"/>
              <a:ext cx="1462260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lang="en-US" sz="13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233808" y="3096489"/>
              <a:ext cx="200046" cy="22299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324028" y="-397721"/>
              <a:ext cx="19605" cy="3554483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1241189" y="2844625"/>
              <a:ext cx="232653" cy="384879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61890" y="-1007159"/>
            <a:ext cx="1249061" cy="5628234"/>
            <a:chOff x="1068280" y="-1642913"/>
            <a:chExt cx="1249061" cy="5628234"/>
          </a:xfrm>
        </p:grpSpPr>
        <p:sp>
          <p:nvSpPr>
            <p:cNvPr id="45" name="Rectangle 44"/>
            <p:cNvSpPr/>
            <p:nvPr/>
          </p:nvSpPr>
          <p:spPr>
            <a:xfrm>
              <a:off x="1068280" y="2123273"/>
              <a:ext cx="1249061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5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267084" y="2744553"/>
              <a:ext cx="182879" cy="1828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1342005" y="-1642913"/>
              <a:ext cx="12360" cy="4413544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1267084" y="2410359"/>
              <a:ext cx="267286" cy="436098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506329" y="-1166970"/>
            <a:ext cx="1332417" cy="5411282"/>
            <a:chOff x="1026602" y="-1425961"/>
            <a:chExt cx="1332417" cy="5411282"/>
          </a:xfrm>
        </p:grpSpPr>
        <p:sp>
          <p:nvSpPr>
            <p:cNvPr id="50" name="Rectangle 49"/>
            <p:cNvSpPr/>
            <p:nvPr/>
          </p:nvSpPr>
          <p:spPr>
            <a:xfrm>
              <a:off x="1026602" y="2123273"/>
              <a:ext cx="1332417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5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02232" y="2678118"/>
              <a:ext cx="182879" cy="1828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1373668" y="-1425961"/>
              <a:ext cx="16175" cy="4223946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1278017" y="2182370"/>
              <a:ext cx="335461" cy="604752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89392" y="-1004990"/>
            <a:ext cx="1168910" cy="5251976"/>
            <a:chOff x="1108355" y="-1266655"/>
            <a:chExt cx="1168910" cy="5251976"/>
          </a:xfrm>
        </p:grpSpPr>
        <p:sp>
          <p:nvSpPr>
            <p:cNvPr id="55" name="Rectangle 54"/>
            <p:cNvSpPr/>
            <p:nvPr/>
          </p:nvSpPr>
          <p:spPr>
            <a:xfrm>
              <a:off x="1108355" y="2123273"/>
              <a:ext cx="1168910" cy="1862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5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115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335831" y="2634699"/>
              <a:ext cx="182879" cy="18288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 flipV="1">
              <a:off x="1335831" y="-1266655"/>
              <a:ext cx="90584" cy="3980219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7"/>
            <p:cNvSpPr/>
            <p:nvPr/>
          </p:nvSpPr>
          <p:spPr>
            <a:xfrm>
              <a:off x="1335831" y="2323018"/>
              <a:ext cx="267286" cy="436098"/>
            </a:xfrm>
            <a:custGeom>
              <a:avLst/>
              <a:gdLst>
                <a:gd name="connsiteX0" fmla="*/ 0 w 365772"/>
                <a:gd name="connsiteY0" fmla="*/ 70338 h 675249"/>
                <a:gd name="connsiteX1" fmla="*/ 84406 w 365772"/>
                <a:gd name="connsiteY1" fmla="*/ 182880 h 675249"/>
                <a:gd name="connsiteX2" fmla="*/ 154745 w 365772"/>
                <a:gd name="connsiteY2" fmla="*/ 323557 h 675249"/>
                <a:gd name="connsiteX3" fmla="*/ 154745 w 365772"/>
                <a:gd name="connsiteY3" fmla="*/ 492369 h 675249"/>
                <a:gd name="connsiteX4" fmla="*/ 140677 w 365772"/>
                <a:gd name="connsiteY4" fmla="*/ 675249 h 675249"/>
                <a:gd name="connsiteX5" fmla="*/ 112542 w 365772"/>
                <a:gd name="connsiteY5" fmla="*/ 633046 h 675249"/>
                <a:gd name="connsiteX6" fmla="*/ 84406 w 365772"/>
                <a:gd name="connsiteY6" fmla="*/ 506437 h 675249"/>
                <a:gd name="connsiteX7" fmla="*/ 56271 w 365772"/>
                <a:gd name="connsiteY7" fmla="*/ 422030 h 675249"/>
                <a:gd name="connsiteX8" fmla="*/ 70338 w 365772"/>
                <a:gd name="connsiteY8" fmla="*/ 337624 h 675249"/>
                <a:gd name="connsiteX9" fmla="*/ 168812 w 365772"/>
                <a:gd name="connsiteY9" fmla="*/ 295421 h 675249"/>
                <a:gd name="connsiteX10" fmla="*/ 239151 w 365772"/>
                <a:gd name="connsiteY10" fmla="*/ 253218 h 675249"/>
                <a:gd name="connsiteX11" fmla="*/ 281354 w 365772"/>
                <a:gd name="connsiteY11" fmla="*/ 211015 h 675249"/>
                <a:gd name="connsiteX12" fmla="*/ 337625 w 365772"/>
                <a:gd name="connsiteY12" fmla="*/ 98474 h 675249"/>
                <a:gd name="connsiteX13" fmla="*/ 365760 w 365772"/>
                <a:gd name="connsiteY13" fmla="*/ 0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772" h="675249">
                  <a:moveTo>
                    <a:pt x="0" y="70338"/>
                  </a:moveTo>
                  <a:cubicBezTo>
                    <a:pt x="7176" y="79308"/>
                    <a:pt x="73208" y="157684"/>
                    <a:pt x="84406" y="182880"/>
                  </a:cubicBezTo>
                  <a:cubicBezTo>
                    <a:pt x="149042" y="328309"/>
                    <a:pt x="71754" y="212901"/>
                    <a:pt x="154745" y="323557"/>
                  </a:cubicBezTo>
                  <a:cubicBezTo>
                    <a:pt x="183023" y="408394"/>
                    <a:pt x="168206" y="344292"/>
                    <a:pt x="154745" y="492369"/>
                  </a:cubicBezTo>
                  <a:cubicBezTo>
                    <a:pt x="149210" y="553258"/>
                    <a:pt x="145366" y="614289"/>
                    <a:pt x="140677" y="675249"/>
                  </a:cubicBezTo>
                  <a:cubicBezTo>
                    <a:pt x="131299" y="661181"/>
                    <a:pt x="120103" y="648168"/>
                    <a:pt x="112542" y="633046"/>
                  </a:cubicBezTo>
                  <a:cubicBezTo>
                    <a:pt x="92417" y="592796"/>
                    <a:pt x="95213" y="549664"/>
                    <a:pt x="84406" y="506437"/>
                  </a:cubicBezTo>
                  <a:cubicBezTo>
                    <a:pt x="77213" y="477665"/>
                    <a:pt x="56271" y="422030"/>
                    <a:pt x="56271" y="422030"/>
                  </a:cubicBezTo>
                  <a:cubicBezTo>
                    <a:pt x="60960" y="393895"/>
                    <a:pt x="55221" y="361812"/>
                    <a:pt x="70338" y="337624"/>
                  </a:cubicBezTo>
                  <a:cubicBezTo>
                    <a:pt x="79486" y="322987"/>
                    <a:pt x="149414" y="301887"/>
                    <a:pt x="168812" y="295421"/>
                  </a:cubicBezTo>
                  <a:cubicBezTo>
                    <a:pt x="256441" y="207795"/>
                    <a:pt x="129574" y="326270"/>
                    <a:pt x="239151" y="253218"/>
                  </a:cubicBezTo>
                  <a:cubicBezTo>
                    <a:pt x="255704" y="242182"/>
                    <a:pt x="267286" y="225083"/>
                    <a:pt x="281354" y="211015"/>
                  </a:cubicBezTo>
                  <a:cubicBezTo>
                    <a:pt x="313683" y="114026"/>
                    <a:pt x="288518" y="147579"/>
                    <a:pt x="337625" y="98474"/>
                  </a:cubicBezTo>
                  <a:cubicBezTo>
                    <a:pt x="367243" y="9619"/>
                    <a:pt x="365760" y="43725"/>
                    <a:pt x="365760" y="0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1566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68" y="1703853"/>
            <a:ext cx="2472919" cy="2472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1" y="1791536"/>
            <a:ext cx="2531660" cy="2531660"/>
          </a:xfrm>
          <a:prstGeom prst="rect">
            <a:avLst/>
          </a:prstGeom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Horizontal Scroll 1"/>
          <p:cNvSpPr/>
          <p:nvPr/>
        </p:nvSpPr>
        <p:spPr>
          <a:xfrm>
            <a:off x="1048801" y="498235"/>
            <a:ext cx="3728805" cy="102188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Idenity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3403" y="4266365"/>
            <a:ext cx="477034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:5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:1-2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 :See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Read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1000" y="4635697"/>
            <a:ext cx="3244405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Rupali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khanom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Bhawakhali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G.P. S</a:t>
            </a: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0869" y="562759"/>
            <a:ext cx="38728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12381" y="1300766"/>
            <a:ext cx="2623634" cy="2812367"/>
            <a:chOff x="6727616" y="1676232"/>
            <a:chExt cx="2111584" cy="2746081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7616" y="1676232"/>
              <a:ext cx="1654384" cy="2288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016" y="1828632"/>
              <a:ext cx="1654384" cy="2288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416" y="1981032"/>
              <a:ext cx="1654384" cy="2288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816" y="2133432"/>
              <a:ext cx="1654384" cy="2288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33" y="2390505"/>
            <a:ext cx="1929116" cy="1963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692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100">
              <a:srgbClr val="8BA798"/>
            </a:gs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227" y="377097"/>
            <a:ext cx="843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Learning outcomes: Students will be able to--- 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58026"/>
              </p:ext>
            </p:extLst>
          </p:nvPr>
        </p:nvGraphicFramePr>
        <p:xfrm>
          <a:off x="1357258" y="961872"/>
          <a:ext cx="8845116" cy="21031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845116"/>
              </a:tblGrid>
              <a:tr h="352145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Listenig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1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 recognize which words in a sentence are stressed </a:t>
                      </a:r>
                    </a:p>
                    <a:p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14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1.4.1 recognize and use intonation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patterns for Yes\No and WH question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637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1.4.2 recognize and use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intonation patterns for greetings and statements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14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3.2.1 understand question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about family and friend of students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36404"/>
              </p:ext>
            </p:extLst>
          </p:nvPr>
        </p:nvGraphicFramePr>
        <p:xfrm>
          <a:off x="1254227" y="5285335"/>
          <a:ext cx="8954299" cy="1127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954299">
                  <a:extLst>
                    <a:ext uri="{9D8B030D-6E8A-4147-A177-3AD203B41FA5}">
                      <a16:colId xmlns:a16="http://schemas.microsoft.com/office/drawing/2014/main" xmlns="" val="1964555479"/>
                    </a:ext>
                  </a:extLst>
                </a:gridCol>
              </a:tblGrid>
              <a:tr h="3002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Reading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013695"/>
                  </a:ext>
                </a:extLst>
              </a:tr>
              <a:tr h="32709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1.6.1 recognize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read statements ,commands ,greetings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045038"/>
                  </a:ext>
                </a:extLst>
              </a:tr>
              <a:tr h="2720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1.7.1 read dialogues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stories,letters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other texts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95768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70826"/>
              </p:ext>
            </p:extLst>
          </p:nvPr>
        </p:nvGraphicFramePr>
        <p:xfrm>
          <a:off x="1381478" y="3071823"/>
          <a:ext cx="8858764" cy="22846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858764"/>
              </a:tblGrid>
              <a:tr h="35439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216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 say words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phrases and sentences with proper sounds and stress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4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 say sentences with proper intonation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024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2.1.1 exchange</a:t>
                      </a:r>
                      <a:r>
                        <a:rPr lang="en-US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greetings and farewells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68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 ask and answer with question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41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8.1.1 take part in conversation on appropriate topic 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927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1-2A_U02C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630" y="4272415"/>
            <a:ext cx="609600" cy="6096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87898" y="940157"/>
            <a:ext cx="5898525" cy="1339404"/>
          </a:xfrm>
          <a:prstGeom prst="flowChartAlternateProcess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to a dialogue between two students  </a:t>
            </a:r>
          </a:p>
        </p:txBody>
      </p:sp>
    </p:spTree>
    <p:extLst>
      <p:ext uri="{BB962C8B-B14F-4D97-AF65-F5344CB8AC3E}">
        <p14:creationId xmlns:p14="http://schemas.microsoft.com/office/powerpoint/2010/main" val="8816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92424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35" y="1569199"/>
            <a:ext cx="5471167" cy="3406355"/>
          </a:xfrm>
          <a:prstGeom prst="rect">
            <a:avLst/>
          </a:prstGeom>
          <a:ln w="88900" cap="sq" cmpd="thickThin">
            <a:solidFill>
              <a:srgbClr val="CE48B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03502" y="5093119"/>
            <a:ext cx="9902675" cy="120032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Who they are? Now I will introduce you to them. They are Andy and </a:t>
            </a:r>
            <a:r>
              <a:rPr 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8745" y="624206"/>
            <a:ext cx="4139263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Let’s see a picture 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77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38588"/>
            <a:ext cx="10354614" cy="5303583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  <p:sp>
        <p:nvSpPr>
          <p:cNvPr id="2" name="Flowchart: Terminator 1"/>
          <p:cNvSpPr/>
          <p:nvPr/>
        </p:nvSpPr>
        <p:spPr>
          <a:xfrm>
            <a:off x="2543083" y="1597377"/>
            <a:ext cx="5880296" cy="215235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57150"/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r>
              <a:rPr lang="en-US" sz="6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  <a:p>
            <a:r>
              <a:rPr lang="en-US" sz="6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sz="6600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you:</a:t>
            </a:r>
            <a:r>
              <a:rPr lang="en-US" sz="6600" i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21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1" y="729038"/>
            <a:ext cx="10509160" cy="531897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Flowchart: Terminator 1"/>
          <p:cNvSpPr/>
          <p:nvPr/>
        </p:nvSpPr>
        <p:spPr>
          <a:xfrm>
            <a:off x="2097577" y="749966"/>
            <a:ext cx="6915955" cy="1285393"/>
          </a:xfrm>
          <a:prstGeom prst="flowChartTerminator">
            <a:avLst/>
          </a:prstGeom>
          <a:solidFill>
            <a:srgbClr val="00B050"/>
          </a:solidFill>
          <a:ln w="381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textbook page at 6 and Let’s read  the lesson carefully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5652" y="2056287"/>
            <a:ext cx="3155323" cy="3682249"/>
            <a:chOff x="8315325" y="1928813"/>
            <a:chExt cx="3286125" cy="3486150"/>
          </a:xfrm>
        </p:grpSpPr>
        <p:sp>
          <p:nvSpPr>
            <p:cNvPr id="8" name="TextBox 7"/>
            <p:cNvSpPr txBox="1"/>
            <p:nvPr/>
          </p:nvSpPr>
          <p:spPr>
            <a:xfrm>
              <a:off x="9601200" y="3314700"/>
              <a:ext cx="2000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01200" y="31575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325" y="1928813"/>
              <a:ext cx="3052998" cy="3486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77" y="2056287"/>
            <a:ext cx="2931475" cy="366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87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41849 0.000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648" y="1802416"/>
            <a:ext cx="88104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speaking?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2.Who speak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first?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3.Where is Andy going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4.Who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medicine?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436" y="2273195"/>
            <a:ext cx="510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Ans:Tamal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Andy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585" y="3298037"/>
            <a:ext cx="3882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Ans:Andy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1585" y="4560502"/>
            <a:ext cx="39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Ans:Bookfair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1585" y="5501544"/>
            <a:ext cx="567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Ans:Tamal’s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861585" y="487797"/>
            <a:ext cx="7122017" cy="1314619"/>
          </a:xfrm>
          <a:prstGeom prst="flowChartTerminator">
            <a:avLst/>
          </a:prstGeom>
          <a:solidFill>
            <a:srgbClr val="00B0F0"/>
          </a:solidFill>
          <a:ln w="381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2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723</TotalTime>
  <Words>400</Words>
  <Application>Microsoft Office PowerPoint</Application>
  <PresentationFormat>Widescreen</PresentationFormat>
  <Paragraphs>81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MY COMPUTER</cp:lastModifiedBy>
  <cp:revision>108</cp:revision>
  <dcterms:created xsi:type="dcterms:W3CDTF">2024-06-14T00:21:23Z</dcterms:created>
  <dcterms:modified xsi:type="dcterms:W3CDTF">2024-07-02T00:59:21Z</dcterms:modified>
</cp:coreProperties>
</file>