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7" r:id="rId1"/>
  </p:sldMasterIdLst>
  <p:notesMasterIdLst>
    <p:notesMasterId r:id="rId22"/>
  </p:notesMasterIdLst>
  <p:handoutMasterIdLst>
    <p:handoutMasterId r:id="rId23"/>
  </p:handoutMasterIdLst>
  <p:sldIdLst>
    <p:sldId id="266" r:id="rId2"/>
    <p:sldId id="259" r:id="rId3"/>
    <p:sldId id="282" r:id="rId4"/>
    <p:sldId id="284" r:id="rId5"/>
    <p:sldId id="265" r:id="rId6"/>
    <p:sldId id="283" r:id="rId7"/>
    <p:sldId id="260" r:id="rId8"/>
    <p:sldId id="269" r:id="rId9"/>
    <p:sldId id="270" r:id="rId10"/>
    <p:sldId id="271" r:id="rId11"/>
    <p:sldId id="267" r:id="rId12"/>
    <p:sldId id="274" r:id="rId13"/>
    <p:sldId id="272" r:id="rId14"/>
    <p:sldId id="276" r:id="rId15"/>
    <p:sldId id="275" r:id="rId16"/>
    <p:sldId id="277" r:id="rId17"/>
    <p:sldId id="281" r:id="rId18"/>
    <p:sldId id="278" r:id="rId19"/>
    <p:sldId id="280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C016B-6778-42FD-86BC-2BBF61AB6470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0ABDE-D470-4B9A-8648-44623B452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3DC2B-B519-4E87-A4A3-521F3B6521A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94953-824E-4DC7-A41B-415AFFE970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428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স্লাইড</a:t>
            </a:r>
            <a:r>
              <a:rPr lang="en-US" baseline="0" dirty="0"/>
              <a:t> টি </a:t>
            </a:r>
            <a:r>
              <a:rPr lang="en-US" baseline="0" dirty="0" err="1"/>
              <a:t>হাইড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রাখা</a:t>
            </a:r>
            <a:r>
              <a:rPr lang="en-US" baseline="0" dirty="0"/>
              <a:t> </a:t>
            </a:r>
            <a:r>
              <a:rPr lang="en-US" baseline="0" dirty="0" err="1"/>
              <a:t>যায়</a:t>
            </a:r>
            <a:r>
              <a:rPr lang="en-US" baseline="0" dirty="0"/>
              <a:t>। </a:t>
            </a:r>
            <a:r>
              <a:rPr lang="en-US" baseline="0" dirty="0" err="1"/>
              <a:t>দেখালে</a:t>
            </a:r>
            <a:r>
              <a:rPr lang="en-US" baseline="0" dirty="0"/>
              <a:t> </a:t>
            </a:r>
            <a:r>
              <a:rPr lang="en-US" baseline="0" dirty="0" err="1"/>
              <a:t>বেশি</a:t>
            </a:r>
            <a:r>
              <a:rPr lang="en-US" baseline="0" dirty="0"/>
              <a:t> </a:t>
            </a:r>
            <a:r>
              <a:rPr lang="en-US" baseline="0" dirty="0" err="1"/>
              <a:t>সময়</a:t>
            </a:r>
            <a:r>
              <a:rPr lang="en-US" baseline="0" dirty="0"/>
              <a:t> </a:t>
            </a:r>
            <a:r>
              <a:rPr lang="en-US" baseline="0" dirty="0" err="1"/>
              <a:t>দেখাবেন</a:t>
            </a:r>
            <a:r>
              <a:rPr lang="en-US" baseline="0" dirty="0"/>
              <a:t> </a:t>
            </a:r>
            <a:r>
              <a:rPr lang="en-US" baseline="0" dirty="0" err="1"/>
              <a:t>না</a:t>
            </a:r>
            <a:r>
              <a:rPr lang="en-US" baseline="0" dirty="0"/>
              <a:t>, </a:t>
            </a:r>
            <a:r>
              <a:rPr lang="en-US" baseline="0" dirty="0" err="1"/>
              <a:t>সময়</a:t>
            </a:r>
            <a:r>
              <a:rPr lang="en-US" baseline="0" dirty="0"/>
              <a:t> </a:t>
            </a:r>
            <a:r>
              <a:rPr lang="en-US" baseline="0" dirty="0" err="1"/>
              <a:t>নষ্ট</a:t>
            </a:r>
            <a:r>
              <a:rPr lang="en-US" baseline="0" dirty="0"/>
              <a:t> </a:t>
            </a:r>
            <a:r>
              <a:rPr lang="en-US" baseline="0" dirty="0" err="1"/>
              <a:t>করা</a:t>
            </a:r>
            <a:r>
              <a:rPr lang="en-US" baseline="0" dirty="0"/>
              <a:t> </a:t>
            </a:r>
            <a:r>
              <a:rPr lang="en-US" baseline="0" dirty="0" err="1"/>
              <a:t>যাবে</a:t>
            </a:r>
            <a:r>
              <a:rPr lang="en-US" baseline="0" dirty="0"/>
              <a:t> </a:t>
            </a:r>
            <a:r>
              <a:rPr lang="en-US" baseline="0" dirty="0" err="1"/>
              <a:t>না</a:t>
            </a:r>
            <a:r>
              <a:rPr lang="en-US" baseline="0" dirty="0"/>
              <a:t>।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791C-611B-4ECD-8A98-13C4886B2E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2079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671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010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705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338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981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708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059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0770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629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933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12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175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6625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667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227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7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94953-824E-4DC7-A41B-415AFFE970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02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4AAD347D-5ACD-4C99-B74B-A9C85AD731AF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5411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80EB-DA8E-4119-92C3-325CCEAABAC4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645A-F9B6-4347-860F-FE9ED88D0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930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80EB-DA8E-4119-92C3-325CCEAABAC4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645A-F9B6-4347-860F-FE9ED88D0C6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75567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80EB-DA8E-4119-92C3-325CCEAABAC4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645A-F9B6-4347-860F-FE9ED88D0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4423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80EB-DA8E-4119-92C3-325CCEAABAC4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645A-F9B6-4347-860F-FE9ED88D0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697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80EB-DA8E-4119-92C3-325CCEAABAC4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645A-F9B6-4347-860F-FE9ED88D0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56950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80EB-DA8E-4119-92C3-325CCEAABAC4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645A-F9B6-4347-860F-FE9ED88D0C6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1779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60802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23574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067300" y="1765300"/>
            <a:ext cx="6515100" cy="3657600"/>
          </a:xfrm>
          <a:solidFill>
            <a:schemeClr val="bg2"/>
          </a:solidFill>
          <a:ln w="152400">
            <a:solidFill>
              <a:schemeClr val="accent5"/>
            </a:solidFill>
            <a:miter lim="800000"/>
          </a:ln>
        </p:spPr>
        <p:txBody>
          <a:bodyPr lIns="0" tIns="365760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26077" y="1765300"/>
            <a:ext cx="3723501" cy="3657600"/>
          </a:xfrm>
          <a:solidFill>
            <a:schemeClr val="bg2"/>
          </a:solidFill>
          <a:ln w="152400">
            <a:solidFill>
              <a:schemeClr val="accent5"/>
            </a:solidFill>
            <a:miter lim="800000"/>
          </a:ln>
        </p:spPr>
        <p:txBody>
          <a:bodyPr lIns="0" tIns="365760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90550" y="5736342"/>
            <a:ext cx="3778250" cy="742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  <a:lvl6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r>
              <a:rPr lang="en-US"/>
              <a:t>Add a caption here or delete this text to add a handwritten caption after printing your album. </a:t>
            </a:r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067301" y="5736342"/>
            <a:ext cx="6515100" cy="742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  <a:lvl6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r>
              <a:rPr lang="en-US"/>
              <a:t>Add a caption here or delete this text to add a handwritten caption after printing your album. </a:t>
            </a:r>
          </a:p>
        </p:txBody>
      </p:sp>
    </p:spTree>
    <p:extLst>
      <p:ext uri="{BB962C8B-B14F-4D97-AF65-F5344CB8AC3E}">
        <p14:creationId xmlns:p14="http://schemas.microsoft.com/office/powerpoint/2010/main" xmlns="" val="3477665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Picture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1"/>
            <a:ext cx="5638800" cy="1257300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 rot="21300000">
            <a:off x="559301" y="2002771"/>
            <a:ext cx="5760720" cy="3977640"/>
          </a:xfrm>
          <a:solidFill>
            <a:schemeClr val="bg2"/>
          </a:solidFill>
          <a:ln w="152400">
            <a:solidFill>
              <a:schemeClr val="accent6"/>
            </a:solidFill>
            <a:miter lim="800000"/>
          </a:ln>
        </p:spPr>
        <p:txBody>
          <a:bodyPr lIns="0" tIns="365760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724050" y="891731"/>
            <a:ext cx="4406900" cy="943379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  <a:lvl6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0" indent="0">
              <a:buNone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r>
              <a:rPr lang="en-US"/>
              <a:t>Add a caption here or delete this text to add a handwritten caption after printing your album. 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4"/>
          </p:nvPr>
        </p:nvSpPr>
        <p:spPr>
          <a:xfrm rot="240000">
            <a:off x="5905609" y="2503392"/>
            <a:ext cx="5760720" cy="3749040"/>
          </a:xfrm>
          <a:solidFill>
            <a:schemeClr val="bg2"/>
          </a:solidFill>
          <a:ln w="152400">
            <a:solidFill>
              <a:schemeClr val="accent5"/>
            </a:solidFill>
            <a:miter lim="800000"/>
          </a:ln>
        </p:spPr>
        <p:txBody>
          <a:bodyPr lIns="0" tIns="365760">
            <a:no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26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4114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4015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657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5858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858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4038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832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322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NUL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NUL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Picture 7" descr="HD-PanelContent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2780EB-DA8E-4119-92C3-325CCEAABAC4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70645A-F9B6-4347-860F-FE9ED88D0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44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44" name="Group 43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5-Point Star 9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5-Point Star 36"/>
          <p:cNvSpPr/>
          <p:nvPr/>
        </p:nvSpPr>
        <p:spPr>
          <a:xfrm>
            <a:off x="1" y="9396"/>
            <a:ext cx="250520" cy="200417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1" y="1550098"/>
            <a:ext cx="250520" cy="200417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1" y="2802700"/>
            <a:ext cx="250520" cy="200417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Direct Access Storage 1"/>
          <p:cNvSpPr/>
          <p:nvPr/>
        </p:nvSpPr>
        <p:spPr>
          <a:xfrm>
            <a:off x="4075958" y="2389889"/>
            <a:ext cx="403234" cy="453044"/>
          </a:xfrm>
          <a:prstGeom prst="flowChartMagneticDrum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Direct Access Storage 48"/>
          <p:cNvSpPr/>
          <p:nvPr/>
        </p:nvSpPr>
        <p:spPr>
          <a:xfrm>
            <a:off x="2675027" y="4756475"/>
            <a:ext cx="380371" cy="510826"/>
          </a:xfrm>
          <a:prstGeom prst="flowChartMagneticDrum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Direct Access Storage 51"/>
          <p:cNvSpPr/>
          <p:nvPr/>
        </p:nvSpPr>
        <p:spPr>
          <a:xfrm>
            <a:off x="10310738" y="5526944"/>
            <a:ext cx="380371" cy="510826"/>
          </a:xfrm>
          <a:prstGeom prst="flowChartMagneticDrum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Sort 6"/>
          <p:cNvSpPr/>
          <p:nvPr/>
        </p:nvSpPr>
        <p:spPr>
          <a:xfrm>
            <a:off x="7207150" y="1066739"/>
            <a:ext cx="301386" cy="900673"/>
          </a:xfrm>
          <a:prstGeom prst="flowChartSort">
            <a:avLst/>
          </a:prstGeom>
          <a:solidFill>
            <a:srgbClr val="FF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Sort 54"/>
          <p:cNvSpPr/>
          <p:nvPr/>
        </p:nvSpPr>
        <p:spPr>
          <a:xfrm>
            <a:off x="7270620" y="5543923"/>
            <a:ext cx="301386" cy="900673"/>
          </a:xfrm>
          <a:prstGeom prst="flowChartSort">
            <a:avLst/>
          </a:prstGeom>
          <a:solidFill>
            <a:srgbClr val="FF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Sort 55"/>
          <p:cNvSpPr/>
          <p:nvPr/>
        </p:nvSpPr>
        <p:spPr>
          <a:xfrm>
            <a:off x="10350230" y="3061268"/>
            <a:ext cx="301386" cy="900673"/>
          </a:xfrm>
          <a:prstGeom prst="flowChartSort">
            <a:avLst/>
          </a:prstGeom>
          <a:solidFill>
            <a:srgbClr val="FF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Sort 56"/>
          <p:cNvSpPr/>
          <p:nvPr/>
        </p:nvSpPr>
        <p:spPr>
          <a:xfrm flipH="1">
            <a:off x="5405352" y="3400215"/>
            <a:ext cx="388307" cy="900673"/>
          </a:xfrm>
          <a:prstGeom prst="flowChartSort">
            <a:avLst/>
          </a:prstGeom>
          <a:solidFill>
            <a:srgbClr val="FF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Sort 57"/>
          <p:cNvSpPr/>
          <p:nvPr/>
        </p:nvSpPr>
        <p:spPr>
          <a:xfrm flipH="1">
            <a:off x="10188703" y="970581"/>
            <a:ext cx="348419" cy="900673"/>
          </a:xfrm>
          <a:prstGeom prst="flowChartSort">
            <a:avLst/>
          </a:prstGeom>
          <a:solidFill>
            <a:srgbClr val="FF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lowchart: Sort 58"/>
          <p:cNvSpPr/>
          <p:nvPr/>
        </p:nvSpPr>
        <p:spPr>
          <a:xfrm flipH="1">
            <a:off x="1549752" y="4324486"/>
            <a:ext cx="400420" cy="900673"/>
          </a:xfrm>
          <a:prstGeom prst="flowChartSort">
            <a:avLst/>
          </a:prstGeom>
          <a:solidFill>
            <a:srgbClr val="FF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Sort 59"/>
          <p:cNvSpPr/>
          <p:nvPr/>
        </p:nvSpPr>
        <p:spPr>
          <a:xfrm flipH="1">
            <a:off x="4445460" y="5723589"/>
            <a:ext cx="358637" cy="900673"/>
          </a:xfrm>
          <a:prstGeom prst="flowChartSort">
            <a:avLst/>
          </a:prstGeom>
          <a:solidFill>
            <a:srgbClr val="FF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Direct Access Storage 60"/>
          <p:cNvSpPr/>
          <p:nvPr/>
        </p:nvSpPr>
        <p:spPr>
          <a:xfrm>
            <a:off x="1262333" y="1650306"/>
            <a:ext cx="380371" cy="510826"/>
          </a:xfrm>
          <a:prstGeom prst="flowChartMagneticDrum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Sort 61"/>
          <p:cNvSpPr/>
          <p:nvPr/>
        </p:nvSpPr>
        <p:spPr>
          <a:xfrm flipH="1">
            <a:off x="2848783" y="485994"/>
            <a:ext cx="388307" cy="900673"/>
          </a:xfrm>
          <a:prstGeom prst="flowChartSort">
            <a:avLst/>
          </a:prstGeom>
          <a:solidFill>
            <a:srgbClr val="FF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Direct Access Storage 62"/>
          <p:cNvSpPr/>
          <p:nvPr/>
        </p:nvSpPr>
        <p:spPr>
          <a:xfrm>
            <a:off x="8011615" y="3602649"/>
            <a:ext cx="403234" cy="453044"/>
          </a:xfrm>
          <a:prstGeom prst="flowChartMagneticDrum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735815" y="405141"/>
            <a:ext cx="10940928" cy="857602"/>
            <a:chOff x="1659986" y="450162"/>
            <a:chExt cx="9453489" cy="661181"/>
          </a:xfrm>
        </p:grpSpPr>
        <p:sp>
          <p:nvSpPr>
            <p:cNvPr id="66" name="Rounded Rectangle 65"/>
            <p:cNvSpPr/>
            <p:nvPr/>
          </p:nvSpPr>
          <p:spPr>
            <a:xfrm>
              <a:off x="1659986" y="450162"/>
              <a:ext cx="9453489" cy="66118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25400">
              <a:noFill/>
            </a:ln>
            <a:effectLst>
              <a:innerShdw blurRad="228600" dir="15840000">
                <a:prstClr val="black">
                  <a:alpha val="5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096083" y="610875"/>
              <a:ext cx="8581293" cy="33975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841352" y="493486"/>
            <a:ext cx="2617469" cy="5612968"/>
            <a:chOff x="4082868" y="478541"/>
            <a:chExt cx="2337816" cy="5226019"/>
          </a:xfrm>
          <a:effectLst>
            <a:outerShdw blurRad="50800" dist="50800" dir="5400000" algn="ctr" rotWithShape="0">
              <a:srgbClr val="C00000"/>
            </a:outerShdw>
          </a:effectLst>
        </p:grpSpPr>
        <p:grpSp>
          <p:nvGrpSpPr>
            <p:cNvPr id="69" name="Group 68"/>
            <p:cNvGrpSpPr/>
            <p:nvPr/>
          </p:nvGrpSpPr>
          <p:grpSpPr>
            <a:xfrm>
              <a:off x="4082868" y="478541"/>
              <a:ext cx="2194560" cy="5226019"/>
              <a:chOff x="4082868" y="478541"/>
              <a:chExt cx="2194560" cy="5226019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4082868" y="3510000"/>
                <a:ext cx="2194560" cy="2194560"/>
                <a:chOff x="4082868" y="3510000"/>
                <a:chExt cx="2194560" cy="2194560"/>
              </a:xfrm>
            </p:grpSpPr>
            <p:sp>
              <p:nvSpPr>
                <p:cNvPr id="80" name="Oval 79"/>
                <p:cNvSpPr/>
                <p:nvPr/>
              </p:nvSpPr>
              <p:spPr>
                <a:xfrm>
                  <a:off x="4082868" y="3510000"/>
                  <a:ext cx="2194560" cy="2194560"/>
                </a:xfrm>
                <a:prstGeom prst="ellipse">
                  <a:avLst/>
                </a:prstGeom>
                <a:gradFill>
                  <a:gsLst>
                    <a:gs pos="61000">
                      <a:srgbClr val="7030A0"/>
                    </a:gs>
                    <a:gs pos="38000">
                      <a:schemeClr val="accent1">
                        <a:lumMod val="30000"/>
                        <a:lumOff val="7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5020934" y="3526886"/>
                  <a:ext cx="318428" cy="31803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4823099" y="478541"/>
                <a:ext cx="714097" cy="661182"/>
                <a:chOff x="2154362" y="450161"/>
                <a:chExt cx="714097" cy="661182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2154362" y="450161"/>
                  <a:ext cx="714097" cy="6611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2299502" y="581685"/>
                  <a:ext cx="423816" cy="398132"/>
                </a:xfrm>
                <a:prstGeom prst="ellipse">
                  <a:avLst/>
                </a:prstGeom>
                <a:gradFill>
                  <a:gsLst>
                    <a:gs pos="7000">
                      <a:srgbClr val="7030A0"/>
                    </a:gs>
                    <a:gs pos="2000">
                      <a:schemeClr val="accent1">
                        <a:lumMod val="30000"/>
                        <a:lumOff val="7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5009470" y="1139722"/>
                <a:ext cx="329892" cy="2561422"/>
                <a:chOff x="2656114" y="1111341"/>
                <a:chExt cx="308722" cy="324830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822454" y="1111341"/>
                  <a:ext cx="9537" cy="2981687"/>
                </a:xfrm>
                <a:prstGeom prst="line">
                  <a:avLst/>
                </a:prstGeom>
                <a:ln w="38100">
                  <a:solidFill>
                    <a:srgbClr val="05640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5" name="Group 74"/>
                <p:cNvGrpSpPr/>
                <p:nvPr/>
              </p:nvGrpSpPr>
              <p:grpSpPr>
                <a:xfrm>
                  <a:off x="2656114" y="3860800"/>
                  <a:ext cx="308722" cy="498846"/>
                  <a:chOff x="2656114" y="3860800"/>
                  <a:chExt cx="308722" cy="498846"/>
                </a:xfrm>
              </p:grpSpPr>
              <p:sp>
                <p:nvSpPr>
                  <p:cNvPr id="76" name="Freeform 75"/>
                  <p:cNvSpPr/>
                  <p:nvPr/>
                </p:nvSpPr>
                <p:spPr>
                  <a:xfrm>
                    <a:off x="2656114" y="3860800"/>
                    <a:ext cx="308722" cy="464457"/>
                  </a:xfrm>
                  <a:custGeom>
                    <a:avLst/>
                    <a:gdLst>
                      <a:gd name="connsiteX0" fmla="*/ 0 w 308722"/>
                      <a:gd name="connsiteY0" fmla="*/ 0 h 464457"/>
                      <a:gd name="connsiteX1" fmla="*/ 304800 w 308722"/>
                      <a:gd name="connsiteY1" fmla="*/ 232229 h 464457"/>
                      <a:gd name="connsiteX2" fmla="*/ 145143 w 308722"/>
                      <a:gd name="connsiteY2" fmla="*/ 464457 h 464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8722" h="464457">
                        <a:moveTo>
                          <a:pt x="0" y="0"/>
                        </a:moveTo>
                        <a:cubicBezTo>
                          <a:pt x="140304" y="77409"/>
                          <a:pt x="280609" y="154819"/>
                          <a:pt x="304800" y="232229"/>
                        </a:cubicBezTo>
                        <a:cubicBezTo>
                          <a:pt x="328991" y="309639"/>
                          <a:pt x="237067" y="387048"/>
                          <a:pt x="145143" y="464457"/>
                        </a:cubicBezTo>
                      </a:path>
                    </a:pathLst>
                  </a:custGeom>
                  <a:noFill/>
                  <a:ln w="38100">
                    <a:solidFill>
                      <a:srgbClr val="05640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Freeform 76"/>
                  <p:cNvSpPr/>
                  <p:nvPr/>
                </p:nvSpPr>
                <p:spPr>
                  <a:xfrm flipH="1">
                    <a:off x="2693675" y="3895189"/>
                    <a:ext cx="221272" cy="464457"/>
                  </a:xfrm>
                  <a:custGeom>
                    <a:avLst/>
                    <a:gdLst>
                      <a:gd name="connsiteX0" fmla="*/ 0 w 308722"/>
                      <a:gd name="connsiteY0" fmla="*/ 0 h 464457"/>
                      <a:gd name="connsiteX1" fmla="*/ 304800 w 308722"/>
                      <a:gd name="connsiteY1" fmla="*/ 232229 h 464457"/>
                      <a:gd name="connsiteX2" fmla="*/ 145143 w 308722"/>
                      <a:gd name="connsiteY2" fmla="*/ 464457 h 464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8722" h="464457">
                        <a:moveTo>
                          <a:pt x="0" y="0"/>
                        </a:moveTo>
                        <a:cubicBezTo>
                          <a:pt x="140304" y="77409"/>
                          <a:pt x="280609" y="154819"/>
                          <a:pt x="304800" y="232229"/>
                        </a:cubicBezTo>
                        <a:cubicBezTo>
                          <a:pt x="328991" y="309639"/>
                          <a:pt x="237067" y="387048"/>
                          <a:pt x="145143" y="464457"/>
                        </a:cubicBezTo>
                      </a:path>
                    </a:pathLst>
                  </a:custGeom>
                  <a:noFill/>
                  <a:ln w="38100">
                    <a:solidFill>
                      <a:srgbClr val="05640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0" name="TextBox 69"/>
            <p:cNvSpPr txBox="1"/>
            <p:nvPr/>
          </p:nvSpPr>
          <p:spPr>
            <a:xfrm>
              <a:off x="4867655" y="4104197"/>
              <a:ext cx="155302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136433" y="453703"/>
            <a:ext cx="2228082" cy="5971407"/>
            <a:chOff x="1725174" y="450159"/>
            <a:chExt cx="2228082" cy="5971407"/>
          </a:xfrm>
        </p:grpSpPr>
        <p:grpSp>
          <p:nvGrpSpPr>
            <p:cNvPr id="83" name="Group 82"/>
            <p:cNvGrpSpPr/>
            <p:nvPr/>
          </p:nvGrpSpPr>
          <p:grpSpPr>
            <a:xfrm>
              <a:off x="1725174" y="450159"/>
              <a:ext cx="2194560" cy="5971407"/>
              <a:chOff x="1725174" y="450159"/>
              <a:chExt cx="2194560" cy="5971407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1725174" y="4227006"/>
                <a:ext cx="2194560" cy="2194560"/>
                <a:chOff x="1890995" y="4065562"/>
                <a:chExt cx="2194560" cy="2194560"/>
              </a:xfrm>
            </p:grpSpPr>
            <p:sp>
              <p:nvSpPr>
                <p:cNvPr id="94" name="Oval 93"/>
                <p:cNvSpPr/>
                <p:nvPr/>
              </p:nvSpPr>
              <p:spPr>
                <a:xfrm>
                  <a:off x="1890995" y="4065562"/>
                  <a:ext cx="2194560" cy="2194560"/>
                </a:xfrm>
                <a:prstGeom prst="ellipse">
                  <a:avLst/>
                </a:prstGeom>
                <a:gradFill flip="none" rotWithShape="1">
                  <a:gsLst>
                    <a:gs pos="87000">
                      <a:srgbClr val="056405"/>
                    </a:gs>
                    <a:gs pos="55000">
                      <a:schemeClr val="accent1">
                        <a:lumMod val="30000"/>
                        <a:lumOff val="7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2805395" y="4065562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2465405" y="450159"/>
                <a:ext cx="714097" cy="661182"/>
                <a:chOff x="2154362" y="450161"/>
                <a:chExt cx="714097" cy="661182"/>
              </a:xfrm>
            </p:grpSpPr>
            <p:sp>
              <p:nvSpPr>
                <p:cNvPr id="92" name="Oval 91"/>
                <p:cNvSpPr/>
                <p:nvPr/>
              </p:nvSpPr>
              <p:spPr>
                <a:xfrm>
                  <a:off x="2154362" y="450161"/>
                  <a:ext cx="714097" cy="6611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2299502" y="581685"/>
                  <a:ext cx="423816" cy="398132"/>
                </a:xfrm>
                <a:prstGeom prst="ellipse">
                  <a:avLst/>
                </a:prstGeom>
                <a:gradFill>
                  <a:gsLst>
                    <a:gs pos="7000">
                      <a:srgbClr val="00B050"/>
                    </a:gs>
                    <a:gs pos="2000">
                      <a:schemeClr val="accent1">
                        <a:lumMod val="30000"/>
                        <a:lumOff val="7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2656114" y="1111341"/>
                <a:ext cx="308722" cy="3248305"/>
                <a:chOff x="2656114" y="1111341"/>
                <a:chExt cx="308722" cy="3248305"/>
              </a:xfrm>
            </p:grpSpPr>
            <p:cxnSp>
              <p:nvCxnSpPr>
                <p:cNvPr id="88" name="Straight Connector 87"/>
                <p:cNvCxnSpPr>
                  <a:stCxn id="92" idx="4"/>
                </p:cNvCxnSpPr>
                <p:nvPr/>
              </p:nvCxnSpPr>
              <p:spPr>
                <a:xfrm>
                  <a:off x="2822454" y="1111341"/>
                  <a:ext cx="9537" cy="2981687"/>
                </a:xfrm>
                <a:prstGeom prst="line">
                  <a:avLst/>
                </a:prstGeom>
                <a:ln w="38100">
                  <a:solidFill>
                    <a:srgbClr val="05640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9" name="Group 88"/>
                <p:cNvGrpSpPr/>
                <p:nvPr/>
              </p:nvGrpSpPr>
              <p:grpSpPr>
                <a:xfrm>
                  <a:off x="2656114" y="3860800"/>
                  <a:ext cx="308722" cy="498846"/>
                  <a:chOff x="2656114" y="3860800"/>
                  <a:chExt cx="308722" cy="498846"/>
                </a:xfrm>
              </p:grpSpPr>
              <p:sp>
                <p:nvSpPr>
                  <p:cNvPr id="90" name="Freeform 89"/>
                  <p:cNvSpPr/>
                  <p:nvPr/>
                </p:nvSpPr>
                <p:spPr>
                  <a:xfrm>
                    <a:off x="2656114" y="3860800"/>
                    <a:ext cx="308722" cy="464457"/>
                  </a:xfrm>
                  <a:custGeom>
                    <a:avLst/>
                    <a:gdLst>
                      <a:gd name="connsiteX0" fmla="*/ 0 w 308722"/>
                      <a:gd name="connsiteY0" fmla="*/ 0 h 464457"/>
                      <a:gd name="connsiteX1" fmla="*/ 304800 w 308722"/>
                      <a:gd name="connsiteY1" fmla="*/ 232229 h 464457"/>
                      <a:gd name="connsiteX2" fmla="*/ 145143 w 308722"/>
                      <a:gd name="connsiteY2" fmla="*/ 464457 h 464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8722" h="464457">
                        <a:moveTo>
                          <a:pt x="0" y="0"/>
                        </a:moveTo>
                        <a:cubicBezTo>
                          <a:pt x="140304" y="77409"/>
                          <a:pt x="280609" y="154819"/>
                          <a:pt x="304800" y="232229"/>
                        </a:cubicBezTo>
                        <a:cubicBezTo>
                          <a:pt x="328991" y="309639"/>
                          <a:pt x="237067" y="387048"/>
                          <a:pt x="145143" y="464457"/>
                        </a:cubicBezTo>
                      </a:path>
                    </a:pathLst>
                  </a:custGeom>
                  <a:noFill/>
                  <a:ln w="38100">
                    <a:solidFill>
                      <a:srgbClr val="05640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Freeform 90"/>
                  <p:cNvSpPr/>
                  <p:nvPr/>
                </p:nvSpPr>
                <p:spPr>
                  <a:xfrm flipH="1">
                    <a:off x="2693675" y="3895189"/>
                    <a:ext cx="221272" cy="464457"/>
                  </a:xfrm>
                  <a:custGeom>
                    <a:avLst/>
                    <a:gdLst>
                      <a:gd name="connsiteX0" fmla="*/ 0 w 308722"/>
                      <a:gd name="connsiteY0" fmla="*/ 0 h 464457"/>
                      <a:gd name="connsiteX1" fmla="*/ 304800 w 308722"/>
                      <a:gd name="connsiteY1" fmla="*/ 232229 h 464457"/>
                      <a:gd name="connsiteX2" fmla="*/ 145143 w 308722"/>
                      <a:gd name="connsiteY2" fmla="*/ 464457 h 464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8722" h="464457">
                        <a:moveTo>
                          <a:pt x="0" y="0"/>
                        </a:moveTo>
                        <a:cubicBezTo>
                          <a:pt x="140304" y="77409"/>
                          <a:pt x="280609" y="154819"/>
                          <a:pt x="304800" y="232229"/>
                        </a:cubicBezTo>
                        <a:cubicBezTo>
                          <a:pt x="328991" y="309639"/>
                          <a:pt x="237067" y="387048"/>
                          <a:pt x="145143" y="464457"/>
                        </a:cubicBezTo>
                      </a:path>
                    </a:pathLst>
                  </a:custGeom>
                  <a:noFill/>
                  <a:ln w="38100">
                    <a:solidFill>
                      <a:srgbClr val="05640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84" name="TextBox 83"/>
            <p:cNvSpPr txBox="1"/>
            <p:nvPr/>
          </p:nvSpPr>
          <p:spPr>
            <a:xfrm>
              <a:off x="2400227" y="4770288"/>
              <a:ext cx="155302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  <a:endParaRPr lang="en-US" sz="6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504397" y="537029"/>
            <a:ext cx="2251164" cy="6168800"/>
            <a:chOff x="6465549" y="450160"/>
            <a:chExt cx="2251164" cy="6168800"/>
          </a:xfrm>
        </p:grpSpPr>
        <p:grpSp>
          <p:nvGrpSpPr>
            <p:cNvPr id="97" name="Group 96"/>
            <p:cNvGrpSpPr/>
            <p:nvPr/>
          </p:nvGrpSpPr>
          <p:grpSpPr>
            <a:xfrm>
              <a:off x="6465549" y="450160"/>
              <a:ext cx="2194560" cy="6168800"/>
              <a:chOff x="6465549" y="450160"/>
              <a:chExt cx="2194560" cy="6168800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6465549" y="4424400"/>
                <a:ext cx="2194560" cy="2194560"/>
                <a:chOff x="1890995" y="4065562"/>
                <a:chExt cx="2194560" cy="2194560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1890995" y="4065562"/>
                  <a:ext cx="2194560" cy="2194560"/>
                </a:xfrm>
                <a:prstGeom prst="ellipse">
                  <a:avLst/>
                </a:prstGeom>
                <a:gradFill flip="none" rotWithShape="1">
                  <a:gsLst>
                    <a:gs pos="87000">
                      <a:srgbClr val="C00000"/>
                    </a:gs>
                    <a:gs pos="55000">
                      <a:schemeClr val="accent1">
                        <a:lumMod val="30000"/>
                        <a:lumOff val="7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2805395" y="4065562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7205780" y="450160"/>
                <a:ext cx="714097" cy="661182"/>
                <a:chOff x="2154362" y="450161"/>
                <a:chExt cx="714097" cy="661182"/>
              </a:xfrm>
            </p:grpSpPr>
            <p:sp>
              <p:nvSpPr>
                <p:cNvPr id="106" name="Oval 105"/>
                <p:cNvSpPr/>
                <p:nvPr/>
              </p:nvSpPr>
              <p:spPr>
                <a:xfrm>
                  <a:off x="2154362" y="450161"/>
                  <a:ext cx="714097" cy="6611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2299502" y="581685"/>
                  <a:ext cx="423816" cy="398132"/>
                </a:xfrm>
                <a:prstGeom prst="ellipse">
                  <a:avLst/>
                </a:prstGeom>
                <a:gradFill>
                  <a:gsLst>
                    <a:gs pos="7000">
                      <a:srgbClr val="C00000"/>
                    </a:gs>
                    <a:gs pos="2000">
                      <a:schemeClr val="accent1">
                        <a:lumMod val="30000"/>
                        <a:lumOff val="7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7379948" y="1124478"/>
                <a:ext cx="394787" cy="3468287"/>
                <a:chOff x="2656114" y="1111341"/>
                <a:chExt cx="308722" cy="3248305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822454" y="1111341"/>
                  <a:ext cx="9537" cy="2981687"/>
                </a:xfrm>
                <a:prstGeom prst="line">
                  <a:avLst/>
                </a:prstGeom>
                <a:ln w="38100">
                  <a:solidFill>
                    <a:srgbClr val="05640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3" name="Group 102"/>
                <p:cNvGrpSpPr/>
                <p:nvPr/>
              </p:nvGrpSpPr>
              <p:grpSpPr>
                <a:xfrm>
                  <a:off x="2656114" y="3860800"/>
                  <a:ext cx="308722" cy="498846"/>
                  <a:chOff x="2656114" y="3860800"/>
                  <a:chExt cx="308722" cy="498846"/>
                </a:xfrm>
              </p:grpSpPr>
              <p:sp>
                <p:nvSpPr>
                  <p:cNvPr id="104" name="Freeform 103"/>
                  <p:cNvSpPr/>
                  <p:nvPr/>
                </p:nvSpPr>
                <p:spPr>
                  <a:xfrm>
                    <a:off x="2656114" y="3860800"/>
                    <a:ext cx="308722" cy="464457"/>
                  </a:xfrm>
                  <a:custGeom>
                    <a:avLst/>
                    <a:gdLst>
                      <a:gd name="connsiteX0" fmla="*/ 0 w 308722"/>
                      <a:gd name="connsiteY0" fmla="*/ 0 h 464457"/>
                      <a:gd name="connsiteX1" fmla="*/ 304800 w 308722"/>
                      <a:gd name="connsiteY1" fmla="*/ 232229 h 464457"/>
                      <a:gd name="connsiteX2" fmla="*/ 145143 w 308722"/>
                      <a:gd name="connsiteY2" fmla="*/ 464457 h 464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8722" h="464457">
                        <a:moveTo>
                          <a:pt x="0" y="0"/>
                        </a:moveTo>
                        <a:cubicBezTo>
                          <a:pt x="140304" y="77409"/>
                          <a:pt x="280609" y="154819"/>
                          <a:pt x="304800" y="232229"/>
                        </a:cubicBezTo>
                        <a:cubicBezTo>
                          <a:pt x="328991" y="309639"/>
                          <a:pt x="237067" y="387048"/>
                          <a:pt x="145143" y="464457"/>
                        </a:cubicBezTo>
                      </a:path>
                    </a:pathLst>
                  </a:custGeom>
                  <a:noFill/>
                  <a:ln w="38100">
                    <a:solidFill>
                      <a:srgbClr val="05640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Freeform 104"/>
                  <p:cNvSpPr/>
                  <p:nvPr/>
                </p:nvSpPr>
                <p:spPr>
                  <a:xfrm flipH="1">
                    <a:off x="2693675" y="3895189"/>
                    <a:ext cx="221272" cy="464457"/>
                  </a:xfrm>
                  <a:custGeom>
                    <a:avLst/>
                    <a:gdLst>
                      <a:gd name="connsiteX0" fmla="*/ 0 w 308722"/>
                      <a:gd name="connsiteY0" fmla="*/ 0 h 464457"/>
                      <a:gd name="connsiteX1" fmla="*/ 304800 w 308722"/>
                      <a:gd name="connsiteY1" fmla="*/ 232229 h 464457"/>
                      <a:gd name="connsiteX2" fmla="*/ 145143 w 308722"/>
                      <a:gd name="connsiteY2" fmla="*/ 464457 h 464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8722" h="464457">
                        <a:moveTo>
                          <a:pt x="0" y="0"/>
                        </a:moveTo>
                        <a:cubicBezTo>
                          <a:pt x="140304" y="77409"/>
                          <a:pt x="280609" y="154819"/>
                          <a:pt x="304800" y="232229"/>
                        </a:cubicBezTo>
                        <a:cubicBezTo>
                          <a:pt x="328991" y="309639"/>
                          <a:pt x="237067" y="387048"/>
                          <a:pt x="145143" y="464457"/>
                        </a:cubicBezTo>
                      </a:path>
                    </a:pathLst>
                  </a:custGeom>
                  <a:noFill/>
                  <a:ln w="38100">
                    <a:solidFill>
                      <a:srgbClr val="05640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8" name="TextBox 97"/>
            <p:cNvSpPr txBox="1"/>
            <p:nvPr/>
          </p:nvSpPr>
          <p:spPr>
            <a:xfrm>
              <a:off x="7163684" y="4967681"/>
              <a:ext cx="155302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9150414" y="538173"/>
            <a:ext cx="2279811" cy="5254902"/>
            <a:chOff x="8713941" y="449658"/>
            <a:chExt cx="2279811" cy="5254902"/>
          </a:xfrm>
        </p:grpSpPr>
        <p:grpSp>
          <p:nvGrpSpPr>
            <p:cNvPr id="111" name="Group 110"/>
            <p:cNvGrpSpPr/>
            <p:nvPr/>
          </p:nvGrpSpPr>
          <p:grpSpPr>
            <a:xfrm>
              <a:off x="8713941" y="449658"/>
              <a:ext cx="2194560" cy="5254902"/>
              <a:chOff x="8713941" y="449658"/>
              <a:chExt cx="2194560" cy="5254902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8713941" y="3510000"/>
                <a:ext cx="2194560" cy="2194560"/>
                <a:chOff x="1890995" y="4065562"/>
                <a:chExt cx="2194560" cy="2194560"/>
              </a:xfrm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1890995" y="4065562"/>
                  <a:ext cx="2194560" cy="2194560"/>
                </a:xfrm>
                <a:prstGeom prst="ellipse">
                  <a:avLst/>
                </a:prstGeom>
                <a:gradFill flip="none" rotWithShape="1">
                  <a:gsLst>
                    <a:gs pos="87000">
                      <a:srgbClr val="DE8604"/>
                    </a:gs>
                    <a:gs pos="55000">
                      <a:schemeClr val="accent1">
                        <a:lumMod val="30000"/>
                        <a:lumOff val="7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805395" y="4065562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13"/>
              <p:cNvGrpSpPr/>
              <p:nvPr/>
            </p:nvGrpSpPr>
            <p:grpSpPr>
              <a:xfrm>
                <a:off x="9406971" y="449658"/>
                <a:ext cx="714097" cy="661182"/>
                <a:chOff x="2154362" y="450161"/>
                <a:chExt cx="714097" cy="661182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2154362" y="450161"/>
                  <a:ext cx="714097" cy="6611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2299502" y="581685"/>
                  <a:ext cx="423816" cy="398132"/>
                </a:xfrm>
                <a:prstGeom prst="ellipse">
                  <a:avLst/>
                </a:prstGeom>
                <a:gradFill>
                  <a:gsLst>
                    <a:gs pos="7000">
                      <a:srgbClr val="FFC000"/>
                    </a:gs>
                    <a:gs pos="2000">
                      <a:schemeClr val="accent1">
                        <a:lumMod val="30000"/>
                        <a:lumOff val="7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5" name="Group 114"/>
              <p:cNvGrpSpPr/>
              <p:nvPr/>
            </p:nvGrpSpPr>
            <p:grpSpPr>
              <a:xfrm>
                <a:off x="9574509" y="1124479"/>
                <a:ext cx="394787" cy="2576665"/>
                <a:chOff x="2656114" y="1111341"/>
                <a:chExt cx="308722" cy="3248305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822454" y="1111341"/>
                  <a:ext cx="9537" cy="2981687"/>
                </a:xfrm>
                <a:prstGeom prst="line">
                  <a:avLst/>
                </a:prstGeom>
                <a:ln w="38100">
                  <a:solidFill>
                    <a:srgbClr val="05640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" name="Group 116"/>
                <p:cNvGrpSpPr/>
                <p:nvPr/>
              </p:nvGrpSpPr>
              <p:grpSpPr>
                <a:xfrm>
                  <a:off x="2656114" y="3860800"/>
                  <a:ext cx="308722" cy="498846"/>
                  <a:chOff x="2656114" y="3860800"/>
                  <a:chExt cx="308722" cy="498846"/>
                </a:xfrm>
              </p:grpSpPr>
              <p:sp>
                <p:nvSpPr>
                  <p:cNvPr id="118" name="Freeform 117"/>
                  <p:cNvSpPr/>
                  <p:nvPr/>
                </p:nvSpPr>
                <p:spPr>
                  <a:xfrm>
                    <a:off x="2656114" y="3860800"/>
                    <a:ext cx="308722" cy="464457"/>
                  </a:xfrm>
                  <a:custGeom>
                    <a:avLst/>
                    <a:gdLst>
                      <a:gd name="connsiteX0" fmla="*/ 0 w 308722"/>
                      <a:gd name="connsiteY0" fmla="*/ 0 h 464457"/>
                      <a:gd name="connsiteX1" fmla="*/ 304800 w 308722"/>
                      <a:gd name="connsiteY1" fmla="*/ 232229 h 464457"/>
                      <a:gd name="connsiteX2" fmla="*/ 145143 w 308722"/>
                      <a:gd name="connsiteY2" fmla="*/ 464457 h 464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8722" h="464457">
                        <a:moveTo>
                          <a:pt x="0" y="0"/>
                        </a:moveTo>
                        <a:cubicBezTo>
                          <a:pt x="140304" y="77409"/>
                          <a:pt x="280609" y="154819"/>
                          <a:pt x="304800" y="232229"/>
                        </a:cubicBezTo>
                        <a:cubicBezTo>
                          <a:pt x="328991" y="309639"/>
                          <a:pt x="237067" y="387048"/>
                          <a:pt x="145143" y="464457"/>
                        </a:cubicBezTo>
                      </a:path>
                    </a:pathLst>
                  </a:custGeom>
                  <a:noFill/>
                  <a:ln w="38100">
                    <a:solidFill>
                      <a:srgbClr val="05640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Freeform 118"/>
                  <p:cNvSpPr/>
                  <p:nvPr/>
                </p:nvSpPr>
                <p:spPr>
                  <a:xfrm flipH="1">
                    <a:off x="2693675" y="3895189"/>
                    <a:ext cx="221272" cy="464457"/>
                  </a:xfrm>
                  <a:custGeom>
                    <a:avLst/>
                    <a:gdLst>
                      <a:gd name="connsiteX0" fmla="*/ 0 w 308722"/>
                      <a:gd name="connsiteY0" fmla="*/ 0 h 464457"/>
                      <a:gd name="connsiteX1" fmla="*/ 304800 w 308722"/>
                      <a:gd name="connsiteY1" fmla="*/ 232229 h 464457"/>
                      <a:gd name="connsiteX2" fmla="*/ 145143 w 308722"/>
                      <a:gd name="connsiteY2" fmla="*/ 464457 h 4644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8722" h="464457">
                        <a:moveTo>
                          <a:pt x="0" y="0"/>
                        </a:moveTo>
                        <a:cubicBezTo>
                          <a:pt x="140304" y="77409"/>
                          <a:pt x="280609" y="154819"/>
                          <a:pt x="304800" y="232229"/>
                        </a:cubicBezTo>
                        <a:cubicBezTo>
                          <a:pt x="328991" y="309639"/>
                          <a:pt x="237067" y="387048"/>
                          <a:pt x="145143" y="464457"/>
                        </a:cubicBezTo>
                      </a:path>
                    </a:pathLst>
                  </a:custGeom>
                  <a:noFill/>
                  <a:ln w="38100">
                    <a:solidFill>
                      <a:srgbClr val="05640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12" name="TextBox 111"/>
            <p:cNvSpPr txBox="1"/>
            <p:nvPr/>
          </p:nvSpPr>
          <p:spPr>
            <a:xfrm>
              <a:off x="9440723" y="4093028"/>
              <a:ext cx="155302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029339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6797890" y="2244618"/>
            <a:ext cx="4623516" cy="8719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জমিতে ফসল </a:t>
            </a:r>
            <a:r>
              <a:rPr lang="en-US" sz="32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ফলায়</a:t>
            </a:r>
            <a:r>
              <a:rPr lang="en-US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797890" y="984927"/>
            <a:ext cx="4623516" cy="8719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একজন  কৃষক ।  </a:t>
            </a:r>
            <a:endParaRPr lang="en-US" sz="32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99303" y="5519159"/>
            <a:ext cx="8942508" cy="8719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একজন কৃষক হিসেবে আমার পেশার জন্য গর্ব করি 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696237" y="4295516"/>
            <a:ext cx="8356465" cy="8719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জমিতে সোনার ফসল ফলে তখন আমার বেশি </a:t>
            </a:r>
            <a:r>
              <a:rPr lang="en-US" sz="32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2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846" y="445388"/>
            <a:ext cx="6191250" cy="3429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98233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86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86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 animBg="1"/>
      <p:bldP spid="47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948" y="164432"/>
            <a:ext cx="11864128" cy="664783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949682" y="1328239"/>
            <a:ext cx="7348864" cy="1522249"/>
          </a:xfrm>
          <a:prstGeom prst="round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 পর্ব </a:t>
            </a:r>
            <a:endParaRPr lang="en-US" sz="4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976970" y="3810762"/>
            <a:ext cx="8714881" cy="1559109"/>
          </a:xfrm>
          <a:prstGeom prst="roundRect">
            <a:avLst>
              <a:gd name="adj" fmla="val 2323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অতিথিদের কাছ থেকে আর কি কি 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bn-BD" sz="3600" b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চাও ? 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2876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948" y="164432"/>
            <a:ext cx="11864128" cy="664783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949681" y="1328239"/>
            <a:ext cx="8729697" cy="616471"/>
          </a:xfrm>
          <a:prstGeom prst="round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 পেশার দক্ষতা ও অভিজ্ঞতা অর্জন করেছ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976970" y="3810762"/>
            <a:ext cx="8714881" cy="1843063"/>
          </a:xfrm>
          <a:prstGeom prst="roundRect">
            <a:avLst>
              <a:gd name="adj" fmla="val 2323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ভবিষ্যতে আরও ভালো করতে হলে আর কি কি দক্ষতা বা  বিষয় </a:t>
            </a:r>
            <a:r>
              <a:rPr lang="en-US" sz="36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হবে ? </a:t>
            </a:r>
            <a:endParaRPr lang="en-US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962154" y="2495529"/>
            <a:ext cx="8729697" cy="1059040"/>
          </a:xfrm>
          <a:prstGeom prst="roundRect">
            <a:avLst>
              <a:gd name="adj" fmla="val 1239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চ্যালেঞ্জিং বা সমস্যায় পড়লে বা অনেকগুলো কাজ একত্রে আসলে কিভাবে সমাধান কর</a:t>
            </a:r>
            <a:r>
              <a:rPr lang="en-US" sz="36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810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37721" y="878596"/>
            <a:ext cx="7516558" cy="1697355"/>
          </a:xfrm>
          <a:prstGeom prst="downArrowCallou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2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সার-সংক্ষেপ</a:t>
            </a:r>
            <a:endParaRPr lang="en-US" sz="6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01781" y="3580530"/>
            <a:ext cx="9039492" cy="2034123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6"/>
              </a:gs>
              <a:gs pos="23000">
                <a:srgbClr val="FFD684"/>
              </a:gs>
              <a:gs pos="27000">
                <a:schemeClr val="accent4">
                  <a:lumMod val="20000"/>
                  <a:lumOff val="80000"/>
                </a:schemeClr>
              </a:gs>
              <a:gs pos="8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অতিথিদের কাছ থেকে কি কি  </a:t>
            </a:r>
            <a:r>
              <a:rPr lang="en-US" sz="4400" dirty="0" err="1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bn-BD" sz="44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পারলাম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4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94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948" y="164432"/>
            <a:ext cx="11864128" cy="664783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949682" y="1209263"/>
            <a:ext cx="8729697" cy="1030073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 পেশার কাজ করার ক্ষেত্রে নির্দিষ্ট কিছু দক্ষতা ও অভিজ্ঞতা অর্জন করতে হয়।   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836515" y="4551201"/>
            <a:ext cx="8714881" cy="1190594"/>
          </a:xfrm>
          <a:prstGeom prst="roundRect">
            <a:avLst>
              <a:gd name="adj" fmla="val 2323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ভবিষ্যতে আরও ভালো করতে হলে প্রয়োজনে অভিজ্ঞ/অন্যের সহায়তা নেয়া, নতুন কিছু তৈরি</a:t>
            </a:r>
            <a:r>
              <a:rPr lang="en-US" sz="36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/উদ্ভাবন করা।  </a:t>
            </a:r>
            <a:endParaRPr lang="en-US" sz="36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962154" y="2495528"/>
            <a:ext cx="8729697" cy="1677227"/>
          </a:xfrm>
          <a:prstGeom prst="roundRect">
            <a:avLst>
              <a:gd name="adj" fmla="val 1239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 দক্ষতা আছে যেগুলো প্রতিটি পেশার ক্ষেত্রেই প্রযোজ্য যেমন , সমস্যার সমাধান করা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দক্ষতা, ফলপ্রসূ যোগাযোগ করা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দক্ষতা, সূক্ষভাবে  চিন্তা করা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দক্ষতা। 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01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535" y="100329"/>
            <a:ext cx="11864128" cy="664783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831483" y="1158015"/>
            <a:ext cx="8533721" cy="4325586"/>
          </a:xfrm>
          <a:prstGeom prst="roundRect">
            <a:avLst>
              <a:gd name="adj" fmla="val 508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কিছু দক্ষতা ও অভিজ্ঞতা আছে যেগুলো সংশ্লিষ্ট পেশা সংক্রান্ত, যেগুলো আমাদের আগে শিখতে হয় । পেশা শুরু করার আগে সেই দক্ষতাগুলো অর্জন না করলে পেশা শুরু করাই যায় না। 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83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594" y="138789"/>
            <a:ext cx="11864128" cy="66478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6179" y="1855137"/>
            <a:ext cx="9045673" cy="434026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790602" y="950289"/>
            <a:ext cx="8345509" cy="834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 ৩৭ পৃষ্ঠা , ছক ২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.২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40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31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948" y="164432"/>
            <a:ext cx="11864128" cy="6647835"/>
          </a:xfrm>
          <a:prstGeom prst="rect">
            <a:avLst/>
          </a:prstGeom>
        </p:spPr>
      </p:pic>
      <p:sp>
        <p:nvSpPr>
          <p:cNvPr id="50" name="Snip Diagonal Corner Rectangle 49"/>
          <p:cNvSpPr/>
          <p:nvPr/>
        </p:nvSpPr>
        <p:spPr>
          <a:xfrm>
            <a:off x="1962858" y="1219299"/>
            <a:ext cx="8213557" cy="4475749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অ্যাসাইনমেন্টের নির্দেশনা </a:t>
            </a:r>
          </a:p>
          <a:p>
            <a:pPr algn="ctr"/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১# তোমাদের ভালো লাগে এমন একটি স্থানীয় পেশা নির্বাচন কর। </a:t>
            </a:r>
          </a:p>
          <a:p>
            <a:pPr algn="ctr"/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২# এ পেশায় কাজ করে এমন একজন পেশাজীবীকে শনাক্ত কর। </a:t>
            </a:r>
          </a:p>
          <a:p>
            <a:pPr algn="ctr"/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৩# পরিবারের সদস্যদের সহায়তায় উক্ত পেশাজীবীর সাক্ষাৎকার গ্রহণ করে ২.২ ছক অনুযায়ী একটি তালিকা তৈরি কর। </a:t>
            </a:r>
            <a:endParaRPr lang="en-US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297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948" y="164432"/>
            <a:ext cx="11864128" cy="6647835"/>
          </a:xfrm>
          <a:prstGeom prst="rect">
            <a:avLst/>
          </a:prstGeom>
        </p:spPr>
      </p:pic>
      <p:sp>
        <p:nvSpPr>
          <p:cNvPr id="48" name="Rounded Rectangle 47"/>
          <p:cNvSpPr/>
          <p:nvPr/>
        </p:nvSpPr>
        <p:spPr>
          <a:xfrm>
            <a:off x="1810400" y="1773503"/>
            <a:ext cx="8729697" cy="2625433"/>
          </a:xfrm>
          <a:prstGeom prst="roundRect">
            <a:avLst>
              <a:gd name="adj" fmla="val 1239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বদলায়</a:t>
            </a:r>
            <a:r>
              <a:rPr lang="en-US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সাথে বদলায় পেশা</a:t>
            </a:r>
          </a:p>
          <a:p>
            <a:pPr algn="ctr"/>
            <a:r>
              <a:rPr lang="bn-BD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দিনবদলে মানিয়ে নেয়া হোক সবার প্রত্যাশা </a:t>
            </a:r>
            <a:endParaRPr lang="en-US" sz="4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86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732" y="202893"/>
            <a:ext cx="11864128" cy="6647835"/>
          </a:xfrm>
          <a:prstGeom prst="rect">
            <a:avLst/>
          </a:prstGeom>
        </p:spPr>
      </p:pic>
      <p:sp>
        <p:nvSpPr>
          <p:cNvPr id="48" name="Rounded Rectangle 47"/>
          <p:cNvSpPr/>
          <p:nvPr/>
        </p:nvSpPr>
        <p:spPr>
          <a:xfrm>
            <a:off x="2043089" y="1305322"/>
            <a:ext cx="8301734" cy="4391696"/>
          </a:xfrm>
          <a:prstGeom prst="roundRect">
            <a:avLst>
              <a:gd name="adj" fmla="val 1239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 সংশ্লিষ্ট মৌলিক দক্ষতা কোনগুলো এবং কোথায় –কিভাবে এগুলো শেখা যায় সে নিয়ে আগামী ক্লাসে আমরা আলোচনা করব।  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15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1"/>
            <a:ext cx="3505200" cy="929461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81200" y="4114800"/>
            <a:ext cx="4343400" cy="2286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শ্বেতা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রানী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ঈশোর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চাস্দ্রা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endParaRPr lang="bn-B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ফরিদগঞ্জ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ঁদপুর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bn-B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01642338350</a:t>
            </a:r>
            <a:endParaRPr lang="bn-BD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ishoreshweta@gmail.com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881FE9EE-A52A-4066-B68D-BE786371EA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200400" y="1752600"/>
            <a:ext cx="1828800" cy="1828800"/>
          </a:xfrm>
          <a:prstGeom prst="rect">
            <a:avLst/>
          </a:prstGeom>
          <a:ln w="762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6858000" y="278548"/>
            <a:ext cx="2895600" cy="940653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4114801"/>
            <a:ext cx="3581400" cy="20771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জীবন ও জীবিকা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ষষ্ঠ শ্রেণি</a:t>
            </a:r>
            <a:endParaRPr lang="bn-BD" sz="1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২য়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অধ্যায়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পাঠ-০৩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 ও দেশীয় পেশাসমূহের মৌলিক দক্ষতাসমূহ অন্বেষণ </a:t>
            </a:r>
            <a:endParaRPr lang="en-US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477000" y="1371601"/>
            <a:ext cx="0" cy="4709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Jibon O Jibika RB Class 6.pdf - Adobe Reader">
            <a:extLst>
              <a:ext uri="{FF2B5EF4-FFF2-40B4-BE49-F238E27FC236}">
                <a16:creationId xmlns:a16="http://schemas.microsoft.com/office/drawing/2014/main" xmlns="" id="{926B3F5B-3EFD-4B27-9B74-50E38102796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666" t="10879" r="41667" b="2228"/>
          <a:stretch/>
        </p:blipFill>
        <p:spPr>
          <a:xfrm>
            <a:off x="7391401" y="1167224"/>
            <a:ext cx="1904991" cy="2826689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hought Bubble: Cloud 1">
            <a:extLst>
              <a:ext uri="{FF2B5EF4-FFF2-40B4-BE49-F238E27FC236}">
                <a16:creationId xmlns:a16="http://schemas.microsoft.com/office/drawing/2014/main" xmlns="" id="{42BB85F4-DF62-4A92-80DF-EFD63EC649ED}"/>
              </a:ext>
            </a:extLst>
          </p:cNvPr>
          <p:cNvSpPr/>
          <p:nvPr/>
        </p:nvSpPr>
        <p:spPr>
          <a:xfrm>
            <a:off x="701891" y="346474"/>
            <a:ext cx="10114671" cy="5683348"/>
          </a:xfrm>
          <a:prstGeom prst="cloudCallout">
            <a:avLst/>
          </a:prstGeom>
          <a:gradFill>
            <a:gsLst>
              <a:gs pos="94696">
                <a:srgbClr val="BECEEA"/>
              </a:gs>
              <a:gs pos="73000">
                <a:srgbClr val="ABC0E4"/>
              </a:gs>
              <a:gs pos="25000">
                <a:schemeClr val="accent1">
                  <a:lumMod val="5000"/>
                  <a:lumOff val="95000"/>
                </a:schemeClr>
              </a:gs>
              <a:gs pos="47000">
                <a:schemeClr val="accent1">
                  <a:lumMod val="45000"/>
                  <a:lumOff val="55000"/>
                </a:schemeClr>
              </a:gs>
              <a:gs pos="4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D6CDD576-E979-4E9B-9F01-0EE1ECF75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908" y="2220045"/>
            <a:ext cx="9864183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964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-0.5203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4570" y="0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00" r="600" b="8005"/>
          <a:stretch/>
        </p:blipFill>
        <p:spPr>
          <a:xfrm>
            <a:off x="6988270" y="1473543"/>
            <a:ext cx="3812036" cy="26301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3493" y="4408904"/>
            <a:ext cx="3806813" cy="23328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1609" y="4445487"/>
            <a:ext cx="4299148" cy="2259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8809" y="284183"/>
            <a:ext cx="7476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4516" y="1481403"/>
            <a:ext cx="4365717" cy="254666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00" r="600" b="8005"/>
          <a:stretch/>
        </p:blipFill>
        <p:spPr>
          <a:xfrm>
            <a:off x="6989956" y="1434190"/>
            <a:ext cx="3812036" cy="2630159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5179" y="4369551"/>
            <a:ext cx="3806813" cy="2332847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3295" y="4406134"/>
            <a:ext cx="4299148" cy="2259680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6202" y="1442050"/>
            <a:ext cx="4365717" cy="2546668"/>
          </a:xfrm>
          <a:prstGeom prst="round2DiagRect">
            <a:avLst>
              <a:gd name="adj1" fmla="val 16667"/>
              <a:gd name="adj2" fmla="val 0"/>
            </a:avLst>
          </a:prstGeom>
          <a:ln w="762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7574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4570" y="0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8808" y="284183"/>
            <a:ext cx="8416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মানুষগুলোর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55043" y="5770624"/>
            <a:ext cx="460852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পেশার</a:t>
            </a:r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বদল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6536" y="1229129"/>
            <a:ext cx="5504663" cy="33142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2884" y="2559637"/>
            <a:ext cx="5456455" cy="32909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4361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37721" y="878596"/>
            <a:ext cx="7516558" cy="1705148"/>
          </a:xfrm>
          <a:prstGeom prst="downArrowCallou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2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 </a:t>
            </a:r>
            <a:endParaRPr kumimoji="0" lang="en-US" sz="6600" b="0" i="0" u="none" strike="noStrike" kern="1200" cap="none" spc="0" normalizeH="0" baseline="0" noProof="0" dirty="0">
              <a:ln w="18415" cmpd="sng">
                <a:solidFill>
                  <a:srgbClr val="7030A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01781" y="3580530"/>
            <a:ext cx="7952498" cy="2250519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6"/>
              </a:gs>
              <a:gs pos="23000">
                <a:srgbClr val="FFD684"/>
              </a:gs>
              <a:gs pos="27000">
                <a:schemeClr val="accent4">
                  <a:lumMod val="20000"/>
                  <a:lumOff val="80000"/>
                </a:schemeClr>
              </a:gs>
              <a:gs pos="8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পেশার রূপ বদল </a:t>
            </a:r>
          </a:p>
          <a:p>
            <a:pPr algn="ctr"/>
            <a:r>
              <a:rPr lang="bn-BD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 ও দেশীয় পেশাসমূহের মৌলিক দক্ষতাসমূহ অন্বেষণ </a:t>
            </a:r>
            <a:endParaRPr lang="en-US" sz="32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22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087330" y="1116934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0686" y="2080983"/>
            <a:ext cx="102620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পেশাজীবিদের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কিভাবে,কোথায়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91804" y="3484742"/>
            <a:ext cx="1036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চ্যালেঞ্জিং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ভবিষ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1902176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4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4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4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2"/>
          <p:cNvSpPr>
            <a:spLocks noGrp="1"/>
          </p:cNvSpPr>
          <p:nvPr>
            <p:ph type="title"/>
          </p:nvPr>
        </p:nvSpPr>
        <p:spPr>
          <a:xfrm>
            <a:off x="148106" y="814590"/>
            <a:ext cx="7604975" cy="2438936"/>
          </a:xfrm>
        </p:spPr>
        <p:txBody>
          <a:bodyPr>
            <a:normAutofit fontScale="90000"/>
          </a:bodyPr>
          <a:lstStyle/>
          <a:p>
            <a:r>
              <a:rPr lang="bn-BD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 আমাদের সামনে তিনজন শ্রদ্ধাভাজন পেশাজীবী অতিথি উপস্থিত হয়েছেন। </a:t>
            </a:r>
            <a:br>
              <a:rPr lang="bn-BD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785870" y="3253526"/>
            <a:ext cx="10406130" cy="1743477"/>
          </a:xfrm>
        </p:spPr>
        <p:txBody>
          <a:bodyPr/>
          <a:lstStyle/>
          <a:p>
            <a:pPr algn="ctr"/>
            <a:r>
              <a:rPr lang="bn-BD" sz="4800" b="1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 কাছ থেকে আমরা তাদের নিজ নিজ পেশায় কাজ করার অভিজ্ঞতা সম্পর্কে </a:t>
            </a:r>
            <a:r>
              <a:rPr lang="en-US" sz="4800" b="1" dirty="0" err="1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জানব</a:t>
            </a:r>
            <a:r>
              <a:rPr lang="en-US" sz="4800" b="1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জানব।   </a:t>
            </a:r>
            <a:endParaRPr lang="en-US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150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596" y="578138"/>
            <a:ext cx="5810505" cy="40060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2972" y="954590"/>
            <a:ext cx="4386534" cy="3243924"/>
          </a:xfrm>
          <a:prstGeom prst="rect">
            <a:avLst/>
          </a:prstGeom>
        </p:spPr>
      </p:pic>
      <p:cxnSp>
        <p:nvCxnSpPr>
          <p:cNvPr id="5" name="Curved Connector 4"/>
          <p:cNvCxnSpPr/>
          <p:nvPr/>
        </p:nvCxnSpPr>
        <p:spPr>
          <a:xfrm rot="5400000" flipH="1" flipV="1">
            <a:off x="8737850" y="-148107"/>
            <a:ext cx="12878" cy="127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355169" y="2991217"/>
            <a:ext cx="5711619" cy="94139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প্রাণিদেহের বিভিন্ন রোগ, লক্ষণ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as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রোগতত্ত্ব, অণুবীক্ষণ যন্ত্রের মাধ্যমে পর্যালোচনা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6202862" y="4487128"/>
            <a:ext cx="5711619" cy="73826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মেডিকেল কলেজে  আমার পেশার কাজ শিখেছি </a:t>
            </a:r>
            <a: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32560" y="5136929"/>
            <a:ext cx="5025954" cy="49701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একজন 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প্যাথোলজিষ্ট</a:t>
            </a:r>
            <a:r>
              <a:rPr lang="en-US" sz="36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750110" y="5836995"/>
            <a:ext cx="8081698" cy="92719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একজন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প্যাথোলজিষ্ট</a:t>
            </a:r>
            <a:r>
              <a:rPr lang="bn-BD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হিসেবে যখন কোন রোগী</a:t>
            </a:r>
            <a: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 তখন বেশি আন</a:t>
            </a:r>
            <a:r>
              <a:rPr lang="en-US" sz="28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ন্দিত</a:t>
            </a:r>
            <a:r>
              <a:rPr lang="bn-BD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হয়। </a:t>
            </a:r>
            <a:endParaRPr lang="en-US" sz="28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608707" y="304547"/>
            <a:ext cx="1715009" cy="2667792"/>
            <a:chOff x="8608707" y="304547"/>
            <a:chExt cx="1715009" cy="266779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08707" y="304547"/>
              <a:ext cx="1715009" cy="266779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366" r="-1936" b="31529"/>
            <a:stretch/>
          </p:blipFill>
          <p:spPr>
            <a:xfrm>
              <a:off x="9122835" y="2243202"/>
              <a:ext cx="331155" cy="2728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48900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6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6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6" grpId="0" animBg="1"/>
      <p:bldP spid="47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40708"/>
            <a:ext cx="12313085" cy="7070941"/>
            <a:chOff x="-50103" y="-43840"/>
            <a:chExt cx="12367362" cy="6908107"/>
          </a:xfrm>
        </p:grpSpPr>
        <p:grpSp>
          <p:nvGrpSpPr>
            <p:cNvPr id="10" name="Group 9"/>
            <p:cNvGrpSpPr/>
            <p:nvPr/>
          </p:nvGrpSpPr>
          <p:grpSpPr>
            <a:xfrm>
              <a:off x="1" y="0"/>
              <a:ext cx="12267155" cy="6858000"/>
              <a:chOff x="1" y="0"/>
              <a:chExt cx="12267155" cy="6858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" y="0"/>
                <a:ext cx="150312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116843" y="0"/>
                <a:ext cx="150313" cy="6858000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50313" y="1"/>
                <a:ext cx="12041687" cy="175363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50313" y="6695163"/>
                <a:ext cx="11966529" cy="162837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5-Point Star 10"/>
            <p:cNvSpPr/>
            <p:nvPr/>
          </p:nvSpPr>
          <p:spPr>
            <a:xfrm>
              <a:off x="-50103" y="-1252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-50103" y="1528175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-50103" y="2780777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-50103" y="3757811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-50103" y="5041726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37576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352812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352813" y="666385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755727" y="-125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2768254" y="663879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121068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4133595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5574086" y="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5586613" y="665132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914371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6926898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8720204" y="-25053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8732731" y="6626269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10676352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10688879" y="6607482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2016637" y="-4384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12029164" y="6607482"/>
              <a:ext cx="250520" cy="200417"/>
            </a:xfrm>
            <a:prstGeom prst="star5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12066739" y="1384127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2033338" y="37578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2058390" y="5041725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12016635" y="2724410"/>
              <a:ext cx="250520" cy="200417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6971495" y="1094704"/>
            <a:ext cx="4327301" cy="9144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একজন  </a:t>
            </a:r>
            <a:r>
              <a:rPr lang="en-US" sz="32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তাঁত</a:t>
            </a:r>
            <a:r>
              <a:rPr lang="en-US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073205" y="4196494"/>
            <a:ext cx="5862776" cy="9144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আমার বাবার কাছ থেকে কাজ শিখেছি</a:t>
            </a:r>
            <a:r>
              <a:rPr lang="en-US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933910" y="2380154"/>
            <a:ext cx="4798172" cy="9144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মানুষের জন্য </a:t>
            </a:r>
            <a:r>
              <a:rPr lang="en-US" sz="32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শাড়ি</a:t>
            </a:r>
            <a:r>
              <a:rPr lang="en-US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বানাই</a:t>
            </a:r>
            <a:r>
              <a:rPr lang="en-US" sz="32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73604" y="5623370"/>
            <a:ext cx="6730130" cy="9144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BD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নতুন </a:t>
            </a:r>
            <a:r>
              <a:rPr lang="en-US" sz="32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শাড়ি,পরে</a:t>
            </a:r>
            <a:r>
              <a:rPr lang="en-US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মেয়েরা</a:t>
            </a:r>
            <a:r>
              <a:rPr lang="en-US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bn-BD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খুশি হয়</a:t>
            </a:r>
            <a:r>
              <a:rPr lang="en-US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তখন আমারও খুব ভাল লাগে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618" y="736114"/>
            <a:ext cx="5932263" cy="3114438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385327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7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PresentationFormat>Custom</PresentationFormat>
  <Paragraphs>79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শিক্ষক পরিচিতি </vt:lpstr>
      <vt:lpstr>Slide 3</vt:lpstr>
      <vt:lpstr>Slide 4</vt:lpstr>
      <vt:lpstr>Slide 5</vt:lpstr>
      <vt:lpstr>Slide 6</vt:lpstr>
      <vt:lpstr>আজ আমাদের সামনে তিনজন শ্রদ্ধাভাজন পেশাজীবী অতিথি উপস্থিত হয়েছেন। 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2024-07-02T04:38:39Z</dcterms:modified>
</cp:coreProperties>
</file>