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93" r:id="rId3"/>
    <p:sldId id="292" r:id="rId4"/>
    <p:sldId id="273" r:id="rId5"/>
    <p:sldId id="274" r:id="rId6"/>
    <p:sldId id="314" r:id="rId7"/>
    <p:sldId id="282" r:id="rId8"/>
    <p:sldId id="283" r:id="rId9"/>
    <p:sldId id="285" r:id="rId10"/>
    <p:sldId id="313" r:id="rId11"/>
    <p:sldId id="288" r:id="rId12"/>
    <p:sldId id="303" r:id="rId13"/>
    <p:sldId id="284" r:id="rId14"/>
    <p:sldId id="294" r:id="rId15"/>
    <p:sldId id="295" r:id="rId16"/>
    <p:sldId id="296" r:id="rId17"/>
    <p:sldId id="305" r:id="rId18"/>
    <p:sldId id="306" r:id="rId19"/>
    <p:sldId id="308" r:id="rId20"/>
    <p:sldId id="309" r:id="rId21"/>
    <p:sldId id="311" r:id="rId22"/>
    <p:sldId id="297" r:id="rId23"/>
    <p:sldId id="298" r:id="rId24"/>
    <p:sldId id="299" r:id="rId25"/>
    <p:sldId id="301" r:id="rId26"/>
    <p:sldId id="302" r:id="rId27"/>
    <p:sldId id="312" r:id="rId28"/>
    <p:sldId id="265" r:id="rId29"/>
    <p:sldId id="278" r:id="rId30"/>
    <p:sldId id="26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5" autoAdjust="0"/>
    <p:restoredTop sz="94660"/>
  </p:normalViewPr>
  <p:slideViewPr>
    <p:cSldViewPr>
      <p:cViewPr varScale="1">
        <p:scale>
          <a:sx n="89" d="100"/>
          <a:sy n="89" d="100"/>
        </p:scale>
        <p:origin x="-852" y="-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532DA-3677-4EA6-805B-0D809A4FCC8A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BDD68B-DB19-4A7E-8256-36916F5B137A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আকাশ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B06CAE-3029-47E2-8E2B-CF85FA522724}" type="parTrans" cxnId="{A9C93CB7-1D09-414E-B0F7-D56DD8DDC183}">
      <dgm:prSet/>
      <dgm:spPr/>
      <dgm:t>
        <a:bodyPr/>
        <a:lstStyle/>
        <a:p>
          <a:endParaRPr lang="en-US"/>
        </a:p>
      </dgm:t>
    </dgm:pt>
    <dgm:pt modelId="{1FD2EB26-67B2-4967-9221-CB1244ABAFFB}" type="sibTrans" cxnId="{A9C93CB7-1D09-414E-B0F7-D56DD8DDC183}">
      <dgm:prSet/>
      <dgm:spPr/>
      <dgm:t>
        <a:bodyPr/>
        <a:lstStyle/>
        <a:p>
          <a:endParaRPr lang="en-US"/>
        </a:p>
      </dgm:t>
    </dgm:pt>
    <dgm:pt modelId="{419F324C-EB2D-45E2-83D3-88E7131CFB90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চাঁদ</a:t>
          </a:r>
          <a:endParaRPr lang="en-US" b="1" dirty="0">
            <a:solidFill>
              <a:schemeClr val="tx1"/>
            </a:solidFill>
          </a:endParaRPr>
        </a:p>
      </dgm:t>
    </dgm:pt>
    <dgm:pt modelId="{EDC636F3-98C9-4ED9-BB15-FBDC42ECAD31}" type="parTrans" cxnId="{81663E30-8089-4CA1-AFA3-9D26C2117B3B}">
      <dgm:prSet/>
      <dgm:spPr/>
      <dgm:t>
        <a:bodyPr/>
        <a:lstStyle/>
        <a:p>
          <a:endParaRPr lang="en-US"/>
        </a:p>
      </dgm:t>
    </dgm:pt>
    <dgm:pt modelId="{EB3CF02E-6F74-42F8-A5A4-A3AA9242F8AA}" type="sibTrans" cxnId="{81663E30-8089-4CA1-AFA3-9D26C2117B3B}">
      <dgm:prSet/>
      <dgm:spPr/>
      <dgm:t>
        <a:bodyPr/>
        <a:lstStyle/>
        <a:p>
          <a:endParaRPr lang="en-US"/>
        </a:p>
      </dgm:t>
    </dgm:pt>
    <dgm:pt modelId="{730B5E00-6E88-4170-A9E1-D2264E8F4C90}">
      <dgm:prSet phldrT="[Text]"/>
      <dgm:spPr/>
      <dgm:t>
        <a:bodyPr/>
        <a:lstStyle/>
        <a:p>
          <a:r>
            <a:rPr lang="as-IN" b="1" dirty="0" smtClean="0">
              <a:solidFill>
                <a:schemeClr val="tx1"/>
              </a:solidFill>
              <a:latin typeface="NikoshBAN" pitchFamily="2" charset="0"/>
            </a:rPr>
            <a:t>মেঘ</a:t>
          </a:r>
          <a:endParaRPr lang="en-US" b="1" dirty="0">
            <a:solidFill>
              <a:schemeClr val="tx1"/>
            </a:solidFill>
          </a:endParaRPr>
        </a:p>
      </dgm:t>
    </dgm:pt>
    <dgm:pt modelId="{4756A8BE-A21E-43FC-AABF-09F7E5EA2FF2}" type="parTrans" cxnId="{9AFA656C-6FC5-4758-8D90-B8F0C782A21B}">
      <dgm:prSet/>
      <dgm:spPr/>
      <dgm:t>
        <a:bodyPr/>
        <a:lstStyle/>
        <a:p>
          <a:endParaRPr lang="en-US"/>
        </a:p>
      </dgm:t>
    </dgm:pt>
    <dgm:pt modelId="{08FA3AE2-E143-412A-BAEB-22C7B894CCDD}" type="sibTrans" cxnId="{9AFA656C-6FC5-4758-8D90-B8F0C782A21B}">
      <dgm:prSet/>
      <dgm:spPr/>
      <dgm:t>
        <a:bodyPr/>
        <a:lstStyle/>
        <a:p>
          <a:endParaRPr lang="en-US"/>
        </a:p>
      </dgm:t>
    </dgm:pt>
    <dgm:pt modelId="{5DE5AC1C-90D3-4549-A7F4-173F15DF9E37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নক্ষত্র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DFAFA18-3970-4D4B-A652-C4E88319D8AE}" type="parTrans" cxnId="{CAA56C17-6FFF-4A63-B21E-73D1E988ACA2}">
      <dgm:prSet/>
      <dgm:spPr/>
      <dgm:t>
        <a:bodyPr/>
        <a:lstStyle/>
        <a:p>
          <a:endParaRPr lang="en-US"/>
        </a:p>
      </dgm:t>
    </dgm:pt>
    <dgm:pt modelId="{01EF53FE-EEA8-4A94-BD95-B63D497BAB68}" type="sibTrans" cxnId="{CAA56C17-6FFF-4A63-B21E-73D1E988ACA2}">
      <dgm:prSet/>
      <dgm:spPr/>
      <dgm:t>
        <a:bodyPr/>
        <a:lstStyle/>
        <a:p>
          <a:endParaRPr lang="en-US"/>
        </a:p>
      </dgm:t>
    </dgm:pt>
    <dgm:pt modelId="{DE1AC8BD-9333-480A-9A58-CA2B3C941EB4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সূর্য</a:t>
          </a:r>
          <a:endParaRPr lang="en-US" b="1" dirty="0">
            <a:solidFill>
              <a:schemeClr val="tx1"/>
            </a:solidFill>
          </a:endParaRPr>
        </a:p>
      </dgm:t>
    </dgm:pt>
    <dgm:pt modelId="{8D4FC246-8514-47A2-82A3-6C7106EB2476}" type="parTrans" cxnId="{9DAE3A51-F189-4AC0-B3BF-669F8817D954}">
      <dgm:prSet/>
      <dgm:spPr/>
      <dgm:t>
        <a:bodyPr/>
        <a:lstStyle/>
        <a:p>
          <a:endParaRPr lang="en-US"/>
        </a:p>
      </dgm:t>
    </dgm:pt>
    <dgm:pt modelId="{7F936185-0FAC-4690-8D59-39AE31FF5C33}" type="sibTrans" cxnId="{9DAE3A51-F189-4AC0-B3BF-669F8817D954}">
      <dgm:prSet/>
      <dgm:spPr/>
      <dgm:t>
        <a:bodyPr/>
        <a:lstStyle/>
        <a:p>
          <a:endParaRPr lang="en-US"/>
        </a:p>
      </dgm:t>
    </dgm:pt>
    <dgm:pt modelId="{A6ECFF9A-F169-4870-9B46-1A58EAFD5F4B}" type="pres">
      <dgm:prSet presAssocID="{B69532DA-3677-4EA6-805B-0D809A4FCC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35084-4AAC-42C9-B172-E0F2CF35B720}" type="pres">
      <dgm:prSet presAssocID="{E9BDD68B-DB19-4A7E-8256-36916F5B137A}" presName="centerShape" presStyleLbl="node0" presStyleIdx="0" presStyleCnt="1"/>
      <dgm:spPr/>
      <dgm:t>
        <a:bodyPr/>
        <a:lstStyle/>
        <a:p>
          <a:endParaRPr lang="en-US"/>
        </a:p>
      </dgm:t>
    </dgm:pt>
    <dgm:pt modelId="{16AF9645-D6E1-47BC-BAA6-AB53F50BE3F7}" type="pres">
      <dgm:prSet presAssocID="{EDC636F3-98C9-4ED9-BB15-FBDC42ECAD3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64CB44D-468F-4498-ABDD-E3EC50B265EC}" type="pres">
      <dgm:prSet presAssocID="{EDC636F3-98C9-4ED9-BB15-FBDC42ECAD3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E5F0F82-5F93-4EB5-B90D-0833D8AA03D1}" type="pres">
      <dgm:prSet presAssocID="{419F324C-EB2D-45E2-83D3-88E7131CFB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83657-712E-4182-8C90-B5E73189B6EA}" type="pres">
      <dgm:prSet presAssocID="{4756A8BE-A21E-43FC-AABF-09F7E5EA2FF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3008A91-0572-48AA-9C60-557D0C19844A}" type="pres">
      <dgm:prSet presAssocID="{4756A8BE-A21E-43FC-AABF-09F7E5EA2FF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EE930AB-4C8D-48E2-BF70-D3906B621594}" type="pres">
      <dgm:prSet presAssocID="{730B5E00-6E88-4170-A9E1-D2264E8F4C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D371-1F10-497D-BCB2-FD82AE8E010A}" type="pres">
      <dgm:prSet presAssocID="{0DFAFA18-3970-4D4B-A652-C4E88319D8A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2AF6FC4-F96B-40AA-8011-E349B7205E06}" type="pres">
      <dgm:prSet presAssocID="{0DFAFA18-3970-4D4B-A652-C4E88319D8A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01498E7-2F80-49F2-969E-5EBF4BECF095}" type="pres">
      <dgm:prSet presAssocID="{5DE5AC1C-90D3-4549-A7F4-173F15DF9E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ADEF1-58F6-44A9-B653-8506356C6289}" type="pres">
      <dgm:prSet presAssocID="{8D4FC246-8514-47A2-82A3-6C7106EB247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97E773B-F1CC-4DAB-A592-0B2EC5179D52}" type="pres">
      <dgm:prSet presAssocID="{8D4FC246-8514-47A2-82A3-6C7106EB247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AAD7009-54B4-4E2B-A8C7-26AB3A6FFC4F}" type="pres">
      <dgm:prSet presAssocID="{DE1AC8BD-9333-480A-9A58-CA2B3C941E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FA656C-6FC5-4758-8D90-B8F0C782A21B}" srcId="{E9BDD68B-DB19-4A7E-8256-36916F5B137A}" destId="{730B5E00-6E88-4170-A9E1-D2264E8F4C90}" srcOrd="1" destOrd="0" parTransId="{4756A8BE-A21E-43FC-AABF-09F7E5EA2FF2}" sibTransId="{08FA3AE2-E143-412A-BAEB-22C7B894CCDD}"/>
    <dgm:cxn modelId="{CAA56C17-6FFF-4A63-B21E-73D1E988ACA2}" srcId="{E9BDD68B-DB19-4A7E-8256-36916F5B137A}" destId="{5DE5AC1C-90D3-4549-A7F4-173F15DF9E37}" srcOrd="2" destOrd="0" parTransId="{0DFAFA18-3970-4D4B-A652-C4E88319D8AE}" sibTransId="{01EF53FE-EEA8-4A94-BD95-B63D497BAB68}"/>
    <dgm:cxn modelId="{5775841C-7DC6-46C0-BF85-80ADE3D9EEBA}" type="presOf" srcId="{E9BDD68B-DB19-4A7E-8256-36916F5B137A}" destId="{4DF35084-4AAC-42C9-B172-E0F2CF35B720}" srcOrd="0" destOrd="0" presId="urn:microsoft.com/office/officeart/2005/8/layout/radial5"/>
    <dgm:cxn modelId="{F4250B56-76B6-4473-A6B5-33AC2A8E3608}" type="presOf" srcId="{4756A8BE-A21E-43FC-AABF-09F7E5EA2FF2}" destId="{03008A91-0572-48AA-9C60-557D0C19844A}" srcOrd="1" destOrd="0" presId="urn:microsoft.com/office/officeart/2005/8/layout/radial5"/>
    <dgm:cxn modelId="{A9C93CB7-1D09-414E-B0F7-D56DD8DDC183}" srcId="{B69532DA-3677-4EA6-805B-0D809A4FCC8A}" destId="{E9BDD68B-DB19-4A7E-8256-36916F5B137A}" srcOrd="0" destOrd="0" parTransId="{B6B06CAE-3029-47E2-8E2B-CF85FA522724}" sibTransId="{1FD2EB26-67B2-4967-9221-CB1244ABAFFB}"/>
    <dgm:cxn modelId="{418A778B-C284-4CC3-BB58-8F70D0D3B08A}" type="presOf" srcId="{EDC636F3-98C9-4ED9-BB15-FBDC42ECAD31}" destId="{16AF9645-D6E1-47BC-BAA6-AB53F50BE3F7}" srcOrd="0" destOrd="0" presId="urn:microsoft.com/office/officeart/2005/8/layout/radial5"/>
    <dgm:cxn modelId="{81663E30-8089-4CA1-AFA3-9D26C2117B3B}" srcId="{E9BDD68B-DB19-4A7E-8256-36916F5B137A}" destId="{419F324C-EB2D-45E2-83D3-88E7131CFB90}" srcOrd="0" destOrd="0" parTransId="{EDC636F3-98C9-4ED9-BB15-FBDC42ECAD31}" sibTransId="{EB3CF02E-6F74-42F8-A5A4-A3AA9242F8AA}"/>
    <dgm:cxn modelId="{8C55E28A-C16D-4674-B792-77548576845F}" type="presOf" srcId="{0DFAFA18-3970-4D4B-A652-C4E88319D8AE}" destId="{14D1D371-1F10-497D-BCB2-FD82AE8E010A}" srcOrd="0" destOrd="0" presId="urn:microsoft.com/office/officeart/2005/8/layout/radial5"/>
    <dgm:cxn modelId="{EE8740EC-968F-4C60-98EB-EBC7EAD184B0}" type="presOf" srcId="{730B5E00-6E88-4170-A9E1-D2264E8F4C90}" destId="{CEE930AB-4C8D-48E2-BF70-D3906B621594}" srcOrd="0" destOrd="0" presId="urn:microsoft.com/office/officeart/2005/8/layout/radial5"/>
    <dgm:cxn modelId="{291BA5B7-1387-485B-844D-31A07D4E6EAD}" type="presOf" srcId="{8D4FC246-8514-47A2-82A3-6C7106EB2476}" destId="{997E773B-F1CC-4DAB-A592-0B2EC5179D52}" srcOrd="1" destOrd="0" presId="urn:microsoft.com/office/officeart/2005/8/layout/radial5"/>
    <dgm:cxn modelId="{B0B15C9C-C50C-4E5C-8F1B-845BA8DCF029}" type="presOf" srcId="{0DFAFA18-3970-4D4B-A652-C4E88319D8AE}" destId="{12AF6FC4-F96B-40AA-8011-E349B7205E06}" srcOrd="1" destOrd="0" presId="urn:microsoft.com/office/officeart/2005/8/layout/radial5"/>
    <dgm:cxn modelId="{09E4336D-F92D-4CE1-9FDF-EEE3CCFFE88D}" type="presOf" srcId="{EDC636F3-98C9-4ED9-BB15-FBDC42ECAD31}" destId="{464CB44D-468F-4498-ABDD-E3EC50B265EC}" srcOrd="1" destOrd="0" presId="urn:microsoft.com/office/officeart/2005/8/layout/radial5"/>
    <dgm:cxn modelId="{99EDD673-3E1C-46A0-BBE0-2D47A1ED9221}" type="presOf" srcId="{8D4FC246-8514-47A2-82A3-6C7106EB2476}" destId="{991ADEF1-58F6-44A9-B653-8506356C6289}" srcOrd="0" destOrd="0" presId="urn:microsoft.com/office/officeart/2005/8/layout/radial5"/>
    <dgm:cxn modelId="{9DAE3A51-F189-4AC0-B3BF-669F8817D954}" srcId="{E9BDD68B-DB19-4A7E-8256-36916F5B137A}" destId="{DE1AC8BD-9333-480A-9A58-CA2B3C941EB4}" srcOrd="3" destOrd="0" parTransId="{8D4FC246-8514-47A2-82A3-6C7106EB2476}" sibTransId="{7F936185-0FAC-4690-8D59-39AE31FF5C33}"/>
    <dgm:cxn modelId="{C2A01709-85C7-4D90-8C82-7B2B9D2FDC3B}" type="presOf" srcId="{DE1AC8BD-9333-480A-9A58-CA2B3C941EB4}" destId="{FAAD7009-54B4-4E2B-A8C7-26AB3A6FFC4F}" srcOrd="0" destOrd="0" presId="urn:microsoft.com/office/officeart/2005/8/layout/radial5"/>
    <dgm:cxn modelId="{84C5421D-8592-40D7-B155-0965E1E417AA}" type="presOf" srcId="{5DE5AC1C-90D3-4549-A7F4-173F15DF9E37}" destId="{601498E7-2F80-49F2-969E-5EBF4BECF095}" srcOrd="0" destOrd="0" presId="urn:microsoft.com/office/officeart/2005/8/layout/radial5"/>
    <dgm:cxn modelId="{0E281051-3032-46E9-96D8-3C88AAC68057}" type="presOf" srcId="{419F324C-EB2D-45E2-83D3-88E7131CFB90}" destId="{3E5F0F82-5F93-4EB5-B90D-0833D8AA03D1}" srcOrd="0" destOrd="0" presId="urn:microsoft.com/office/officeart/2005/8/layout/radial5"/>
    <dgm:cxn modelId="{12A50E2D-7791-4933-A821-7A0DFDD1A666}" type="presOf" srcId="{4756A8BE-A21E-43FC-AABF-09F7E5EA2FF2}" destId="{99B83657-712E-4182-8C90-B5E73189B6EA}" srcOrd="0" destOrd="0" presId="urn:microsoft.com/office/officeart/2005/8/layout/radial5"/>
    <dgm:cxn modelId="{0C7E5065-1237-47CB-ACC8-3C3EF13AF01E}" type="presOf" srcId="{B69532DA-3677-4EA6-805B-0D809A4FCC8A}" destId="{A6ECFF9A-F169-4870-9B46-1A58EAFD5F4B}" srcOrd="0" destOrd="0" presId="urn:microsoft.com/office/officeart/2005/8/layout/radial5"/>
    <dgm:cxn modelId="{65F4858C-7829-4A66-9E0B-C7D191EF8EFA}" type="presParOf" srcId="{A6ECFF9A-F169-4870-9B46-1A58EAFD5F4B}" destId="{4DF35084-4AAC-42C9-B172-E0F2CF35B720}" srcOrd="0" destOrd="0" presId="urn:microsoft.com/office/officeart/2005/8/layout/radial5"/>
    <dgm:cxn modelId="{D2E83708-DFE4-4FC4-9842-0F83F036D608}" type="presParOf" srcId="{A6ECFF9A-F169-4870-9B46-1A58EAFD5F4B}" destId="{16AF9645-D6E1-47BC-BAA6-AB53F50BE3F7}" srcOrd="1" destOrd="0" presId="urn:microsoft.com/office/officeart/2005/8/layout/radial5"/>
    <dgm:cxn modelId="{B02802AE-324D-420C-87FF-F54D8F02DCB3}" type="presParOf" srcId="{16AF9645-D6E1-47BC-BAA6-AB53F50BE3F7}" destId="{464CB44D-468F-4498-ABDD-E3EC50B265EC}" srcOrd="0" destOrd="0" presId="urn:microsoft.com/office/officeart/2005/8/layout/radial5"/>
    <dgm:cxn modelId="{8F103395-4263-47FB-82A2-78ACB2103568}" type="presParOf" srcId="{A6ECFF9A-F169-4870-9B46-1A58EAFD5F4B}" destId="{3E5F0F82-5F93-4EB5-B90D-0833D8AA03D1}" srcOrd="2" destOrd="0" presId="urn:microsoft.com/office/officeart/2005/8/layout/radial5"/>
    <dgm:cxn modelId="{20C7C316-9179-4381-B54A-5C36976FCB53}" type="presParOf" srcId="{A6ECFF9A-F169-4870-9B46-1A58EAFD5F4B}" destId="{99B83657-712E-4182-8C90-B5E73189B6EA}" srcOrd="3" destOrd="0" presId="urn:microsoft.com/office/officeart/2005/8/layout/radial5"/>
    <dgm:cxn modelId="{9D60EFC2-F3D9-4A04-97DD-A8472EB12073}" type="presParOf" srcId="{99B83657-712E-4182-8C90-B5E73189B6EA}" destId="{03008A91-0572-48AA-9C60-557D0C19844A}" srcOrd="0" destOrd="0" presId="urn:microsoft.com/office/officeart/2005/8/layout/radial5"/>
    <dgm:cxn modelId="{20922D1D-FEBD-4CB6-AA42-0B3564E4EE18}" type="presParOf" srcId="{A6ECFF9A-F169-4870-9B46-1A58EAFD5F4B}" destId="{CEE930AB-4C8D-48E2-BF70-D3906B621594}" srcOrd="4" destOrd="0" presId="urn:microsoft.com/office/officeart/2005/8/layout/radial5"/>
    <dgm:cxn modelId="{7F5BEF71-2DB1-48E2-8CEF-E33CCADCAEB4}" type="presParOf" srcId="{A6ECFF9A-F169-4870-9B46-1A58EAFD5F4B}" destId="{14D1D371-1F10-497D-BCB2-FD82AE8E010A}" srcOrd="5" destOrd="0" presId="urn:microsoft.com/office/officeart/2005/8/layout/radial5"/>
    <dgm:cxn modelId="{36253C13-1AF5-4FCB-A00F-933FDD8616AC}" type="presParOf" srcId="{14D1D371-1F10-497D-BCB2-FD82AE8E010A}" destId="{12AF6FC4-F96B-40AA-8011-E349B7205E06}" srcOrd="0" destOrd="0" presId="urn:microsoft.com/office/officeart/2005/8/layout/radial5"/>
    <dgm:cxn modelId="{4EFA29E3-B792-4B04-8589-31A5899DB4E1}" type="presParOf" srcId="{A6ECFF9A-F169-4870-9B46-1A58EAFD5F4B}" destId="{601498E7-2F80-49F2-969E-5EBF4BECF095}" srcOrd="6" destOrd="0" presId="urn:microsoft.com/office/officeart/2005/8/layout/radial5"/>
    <dgm:cxn modelId="{252BCC37-F741-4706-8C56-E5F7794F007C}" type="presParOf" srcId="{A6ECFF9A-F169-4870-9B46-1A58EAFD5F4B}" destId="{991ADEF1-58F6-44A9-B653-8506356C6289}" srcOrd="7" destOrd="0" presId="urn:microsoft.com/office/officeart/2005/8/layout/radial5"/>
    <dgm:cxn modelId="{D5253E72-90D3-4462-8684-1715BDCFA2C4}" type="presParOf" srcId="{991ADEF1-58F6-44A9-B653-8506356C6289}" destId="{997E773B-F1CC-4DAB-A592-0B2EC5179D52}" srcOrd="0" destOrd="0" presId="urn:microsoft.com/office/officeart/2005/8/layout/radial5"/>
    <dgm:cxn modelId="{18C844F7-292F-4D21-BAF6-8C537523D0FB}" type="presParOf" srcId="{A6ECFF9A-F169-4870-9B46-1A58EAFD5F4B}" destId="{FAAD7009-54B4-4E2B-A8C7-26AB3A6FFC4F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35084-4AAC-42C9-B172-E0F2CF35B720}">
      <dsp:nvSpPr>
        <dsp:cNvPr id="0" name=""/>
        <dsp:cNvSpPr/>
      </dsp:nvSpPr>
      <dsp:spPr>
        <a:xfrm>
          <a:off x="2599543" y="1685143"/>
          <a:ext cx="1201712" cy="12017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>
              <a:latin typeface="NikoshBAN" pitchFamily="2" charset="0"/>
              <a:cs typeface="NikoshBAN" pitchFamily="2" charset="0"/>
            </a:rPr>
            <a:t>আকাশ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2775530" y="1861130"/>
        <a:ext cx="849738" cy="849738"/>
      </dsp:txXfrm>
    </dsp:sp>
    <dsp:sp modelId="{16AF9645-D6E1-47BC-BAA6-AB53F50BE3F7}">
      <dsp:nvSpPr>
        <dsp:cNvPr id="0" name=""/>
        <dsp:cNvSpPr/>
      </dsp:nvSpPr>
      <dsp:spPr>
        <a:xfrm rot="16200000">
          <a:off x="3073083" y="1247838"/>
          <a:ext cx="254633" cy="408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111278" y="1367749"/>
        <a:ext cx="178243" cy="245150"/>
      </dsp:txXfrm>
    </dsp:sp>
    <dsp:sp modelId="{3E5F0F82-5F93-4EB5-B90D-0833D8AA03D1}">
      <dsp:nvSpPr>
        <dsp:cNvPr id="0" name=""/>
        <dsp:cNvSpPr/>
      </dsp:nvSpPr>
      <dsp:spPr>
        <a:xfrm>
          <a:off x="2599543" y="2990"/>
          <a:ext cx="1201712" cy="12017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চাঁদ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2775530" y="178977"/>
        <a:ext cx="849738" cy="849738"/>
      </dsp:txXfrm>
    </dsp:sp>
    <dsp:sp modelId="{99B83657-712E-4182-8C90-B5E73189B6EA}">
      <dsp:nvSpPr>
        <dsp:cNvPr id="0" name=""/>
        <dsp:cNvSpPr/>
      </dsp:nvSpPr>
      <dsp:spPr>
        <a:xfrm>
          <a:off x="3906953" y="2081708"/>
          <a:ext cx="254633" cy="408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906953" y="2163424"/>
        <a:ext cx="178243" cy="245150"/>
      </dsp:txXfrm>
    </dsp:sp>
    <dsp:sp modelId="{CEE930AB-4C8D-48E2-BF70-D3906B621594}">
      <dsp:nvSpPr>
        <dsp:cNvPr id="0" name=""/>
        <dsp:cNvSpPr/>
      </dsp:nvSpPr>
      <dsp:spPr>
        <a:xfrm>
          <a:off x="4281697" y="1685143"/>
          <a:ext cx="1201712" cy="1201712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4457684" y="1861130"/>
        <a:ext cx="849738" cy="849738"/>
      </dsp:txXfrm>
    </dsp:sp>
    <dsp:sp modelId="{14D1D371-1F10-497D-BCB2-FD82AE8E010A}">
      <dsp:nvSpPr>
        <dsp:cNvPr id="0" name=""/>
        <dsp:cNvSpPr/>
      </dsp:nvSpPr>
      <dsp:spPr>
        <a:xfrm rot="5400000">
          <a:off x="3073083" y="2915578"/>
          <a:ext cx="254633" cy="408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111278" y="2959099"/>
        <a:ext cx="178243" cy="245150"/>
      </dsp:txXfrm>
    </dsp:sp>
    <dsp:sp modelId="{601498E7-2F80-49F2-969E-5EBF4BECF095}">
      <dsp:nvSpPr>
        <dsp:cNvPr id="0" name=""/>
        <dsp:cNvSpPr/>
      </dsp:nvSpPr>
      <dsp:spPr>
        <a:xfrm>
          <a:off x="2599543" y="3367297"/>
          <a:ext cx="1201712" cy="1201712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নক্ষত্র</a:t>
          </a:r>
          <a:endParaRPr lang="en-US" sz="29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75530" y="3543284"/>
        <a:ext cx="849738" cy="849738"/>
      </dsp:txXfrm>
    </dsp:sp>
    <dsp:sp modelId="{991ADEF1-58F6-44A9-B653-8506356C6289}">
      <dsp:nvSpPr>
        <dsp:cNvPr id="0" name=""/>
        <dsp:cNvSpPr/>
      </dsp:nvSpPr>
      <dsp:spPr>
        <a:xfrm rot="10800000">
          <a:off x="2239213" y="2081708"/>
          <a:ext cx="254633" cy="408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315603" y="2163424"/>
        <a:ext cx="178243" cy="245150"/>
      </dsp:txXfrm>
    </dsp:sp>
    <dsp:sp modelId="{FAAD7009-54B4-4E2B-A8C7-26AB3A6FFC4F}">
      <dsp:nvSpPr>
        <dsp:cNvPr id="0" name=""/>
        <dsp:cNvSpPr/>
      </dsp:nvSpPr>
      <dsp:spPr>
        <a:xfrm>
          <a:off x="917390" y="1685143"/>
          <a:ext cx="1201712" cy="120171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সূর্য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1093377" y="1861130"/>
        <a:ext cx="849738" cy="849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3E92-64DF-4D8A-86D8-3541B9007EE0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76541-F4C9-444B-AD3F-1AAA046B1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আজকের</a:t>
            </a:r>
            <a:r>
              <a:rPr lang="en-US" sz="1200" dirty="0" smtClean="0"/>
              <a:t> </a:t>
            </a:r>
            <a:r>
              <a:rPr lang="en-US" sz="1200" dirty="0" err="1" smtClean="0"/>
              <a:t>পাঠের</a:t>
            </a:r>
            <a:r>
              <a:rPr lang="en-US" sz="1200" dirty="0" smtClean="0"/>
              <a:t> </a:t>
            </a:r>
            <a:r>
              <a:rPr lang="en-US" sz="1200" dirty="0" err="1" smtClean="0"/>
              <a:t>মূল</a:t>
            </a:r>
            <a:r>
              <a:rPr lang="en-US" sz="1200" dirty="0" smtClean="0"/>
              <a:t> </a:t>
            </a:r>
            <a:r>
              <a:rPr lang="en-US" sz="1200" dirty="0" err="1" smtClean="0"/>
              <a:t>প্রশ্নঃ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CFD42-5C0F-4E2E-AC36-BD9396A69B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23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CFD42-5C0F-4E2E-AC36-BD9396A69B9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05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TC\OneDrive\Desktop\mohabisso\&#2458;&#2494;&#2433;&#2470;&#2503;&#2480;%20&#2470;&#2486;&#2494;%20&#2474;&#2480;&#2495;&#2476;&#2480;&#2509;&#2468;&#2472;%20&#2472;&#2468;&#2497;&#2472;%20&#2477;&#2495;&#2465;&#2495;&#2451;%20&#2536;&#2534;&#2536;&#2538;.mp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679" y="92314"/>
            <a:ext cx="7576779" cy="505118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16369" y="127489"/>
            <a:ext cx="5105400" cy="100891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8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hakhoat Hossen: সৌরজগত কী? সৌরজগতের সদস্যসমূহের পরিচয়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5102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0528"/>
            <a:ext cx="9037320" cy="5035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43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452628"/>
            <a:ext cx="7146036" cy="21467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কি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জানো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সূর্য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পৃথিবী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প্রায়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১৩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লক্ষ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গুণ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বড়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bn-IN" sz="2700" b="1" dirty="0" smtClean="0">
                <a:latin typeface="Kalpurush" pitchFamily="2" charset="0"/>
                <a:cs typeface="Kalpurush" pitchFamily="2" charset="0"/>
              </a:rPr>
              <a:t>সূ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র্যকে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বলা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নক্ষত্র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। এ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রকম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হাজার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নক্ষত্র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নিয়ে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গঠিত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গ্যালাক্সি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। এ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রকম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লক্ষ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লক্ষ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গ্যালাক্সি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রয়েছে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মহাকাশে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তাহলে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বুঝতে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পারছো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আমাদের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মহাবিশ্ব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কত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বড়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sz="27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08"/>
            <a:ext cx="3442716" cy="2564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42716" y="3321939"/>
            <a:ext cx="3326130" cy="1315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আমাদের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মিল্কিওয়ে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গ্যালাক্সি</a:t>
            </a:r>
            <a:r>
              <a:rPr lang="bn-IN" sz="2700" b="1" dirty="0" smtClean="0">
                <a:latin typeface="Kalpurush" pitchFamily="2" charset="0"/>
                <a:cs typeface="Kalpurush" pitchFamily="2" charset="0"/>
              </a:rPr>
              <a:t> পৃথিবীসহ পুরো সৌরজগত এখানে রয়েছে।</a:t>
            </a:r>
            <a:endParaRPr lang="en-US" sz="27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77" t="26282" r="9894" b="48121"/>
          <a:stretch/>
        </p:blipFill>
        <p:spPr>
          <a:xfrm>
            <a:off x="228600" y="590550"/>
            <a:ext cx="861568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28600" y="4248150"/>
            <a:ext cx="3962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সূর্য থেকে আলো পৃথিবীতে আসতে ৮ মিনিট ১৯ সেকেন্ড সময় নেয়।</a:t>
            </a:r>
            <a:endParaRPr lang="en-US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4324350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আলো</a:t>
            </a:r>
            <a:r>
              <a:rPr lang="as-IN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as-IN" dirty="0" smtClean="0">
                <a:latin typeface="Kalpurush" pitchFamily="2" charset="0"/>
                <a:cs typeface="Kalpurush" pitchFamily="2" charset="0"/>
              </a:rPr>
              <a:t>চাঁদ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as-IN" dirty="0" smtClean="0">
                <a:latin typeface="Kalpurush" pitchFamily="2" charset="0"/>
                <a:cs typeface="Kalpurush" pitchFamily="2" charset="0"/>
              </a:rPr>
              <a:t>থেকে পৃথিবীতে পৌঁছাতে প্রায় ১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.</a:t>
            </a:r>
            <a:r>
              <a:rPr lang="as-IN" dirty="0" smtClean="0">
                <a:latin typeface="Kalpurush" pitchFamily="2" charset="0"/>
                <a:cs typeface="Kalpurush" pitchFamily="2" charset="0"/>
              </a:rPr>
              <a:t>৩ সেকেন্ড সময় </a:t>
            </a:r>
            <a:r>
              <a:rPr lang="as-IN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as-IN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নেয় </a:t>
            </a:r>
            <a:r>
              <a:rPr lang="as-IN" dirty="0" smtClean="0">
                <a:latin typeface="Kalpurush" pitchFamily="2" charset="0"/>
                <a:cs typeface="Kalpurush" pitchFamily="2" charset="0"/>
              </a:rPr>
              <a:t>।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2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F6FB7C5-F015-6288-4C56-EBD1E4F7DEC6}"/>
              </a:ext>
            </a:extLst>
          </p:cNvPr>
          <p:cNvSpPr txBox="1"/>
          <p:nvPr/>
        </p:nvSpPr>
        <p:spPr>
          <a:xfrm>
            <a:off x="266131" y="1873155"/>
            <a:ext cx="8659505" cy="10849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err="1">
                <a:latin typeface="Kalpurush" pitchFamily="2" charset="0"/>
                <a:cs typeface="Kalpurush" pitchFamily="2" charset="0"/>
              </a:rPr>
              <a:t>পৃথিবী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err="1">
                <a:latin typeface="Kalpurush" pitchFamily="2" charset="0"/>
                <a:cs typeface="Kalpurush" pitchFamily="2" charset="0"/>
              </a:rPr>
              <a:t>কিভাবে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err="1">
                <a:latin typeface="Kalpurush" pitchFamily="2" charset="0"/>
                <a:cs typeface="Kalpurush" pitchFamily="2" charset="0"/>
              </a:rPr>
              <a:t>ঘুরে</a:t>
            </a:r>
            <a:r>
              <a:rPr lang="en-US" sz="6600" b="1" dirty="0">
                <a:latin typeface="Kalpurush" pitchFamily="2" charset="0"/>
                <a:cs typeface="Kalpurush" pitchFamily="2" charset="0"/>
              </a:rPr>
              <a:t> ? </a:t>
            </a:r>
          </a:p>
        </p:txBody>
      </p:sp>
    </p:spTree>
    <p:extLst>
      <p:ext uri="{BB962C8B-B14F-4D97-AF65-F5344CB8AC3E}">
        <p14:creationId xmlns="" xmlns:p14="http://schemas.microsoft.com/office/powerpoint/2010/main" val="27416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122"/>
            <a:ext cx="9068936" cy="35108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885" y="3849522"/>
            <a:ext cx="8677051" cy="900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27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পথে পৃথিবী ও অন্যান্য গ্রহসমূহ সূর্যকে আবর্তন করে তাকে</a:t>
            </a:r>
            <a:r>
              <a:rPr lang="bn-IN" sz="27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bn-IN" sz="27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700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746173" y="495193"/>
            <a:ext cx="2368591" cy="704957"/>
          </a:xfrm>
          <a:prstGeom prst="wedgeEllipseCallout">
            <a:avLst>
              <a:gd name="adj1" fmla="val -57538"/>
              <a:gd name="adj2" fmla="val 16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n-IN" sz="3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5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5" y="92123"/>
            <a:ext cx="8874458" cy="4923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" y="124935"/>
            <a:ext cx="1965277" cy="18505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9" y="276367"/>
            <a:ext cx="1728317" cy="16991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" y="2939527"/>
            <a:ext cx="1965277" cy="15130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60932" y="1476863"/>
            <a:ext cx="1251351" cy="9002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ভূগোলক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3842" y="1490766"/>
            <a:ext cx="1163809" cy="900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স্টিকার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0932" y="3819309"/>
            <a:ext cx="1251351" cy="530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endParaRPr lang="en-US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15"/>
          <p:cNvGrpSpPr/>
          <p:nvPr/>
        </p:nvGrpSpPr>
        <p:grpSpPr>
          <a:xfrm>
            <a:off x="5895833" y="2927445"/>
            <a:ext cx="1788009" cy="1372273"/>
            <a:chOff x="7997588" y="4258101"/>
            <a:chExt cx="2247534" cy="1188254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>
            <a:xfrm>
              <a:off x="7997588" y="4258101"/>
              <a:ext cx="2247534" cy="669972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61360" y="4928073"/>
              <a:ext cx="177421" cy="518282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63725" y="4928073"/>
              <a:ext cx="149266" cy="518282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73418" y="4928073"/>
              <a:ext cx="133854" cy="164339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595234" y="4928073"/>
              <a:ext cx="133854" cy="164339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932763" y="3814970"/>
            <a:ext cx="870689" cy="900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514350"/>
            <a:ext cx="2855794" cy="700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100" dirty="0" err="1" smtClean="0">
                <a:latin typeface="Kalpurush" pitchFamily="2" charset="0"/>
                <a:cs typeface="Kalpurush" pitchFamily="2" charset="0"/>
              </a:rPr>
              <a:t>দিন</a:t>
            </a:r>
            <a:r>
              <a:rPr lang="en-US" sz="4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100" dirty="0" err="1" smtClean="0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41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100" dirty="0" err="1" smtClean="0">
                <a:latin typeface="Kalpurush" pitchFamily="2" charset="0"/>
                <a:cs typeface="Kalpurush" pitchFamily="2" charset="0"/>
              </a:rPr>
              <a:t>রাত</a:t>
            </a:r>
            <a:endParaRPr lang="en-US" sz="41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4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22" y="794055"/>
            <a:ext cx="5230505" cy="251801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06426" y="3079202"/>
            <a:ext cx="1893626" cy="1379278"/>
            <a:chOff x="2586254" y="4486703"/>
            <a:chExt cx="2524835" cy="1839037"/>
          </a:xfrm>
          <a:solidFill>
            <a:srgbClr val="FFC000"/>
          </a:solidFill>
        </p:grpSpPr>
        <p:sp>
          <p:nvSpPr>
            <p:cNvPr id="3" name="Rectangle 2"/>
            <p:cNvSpPr/>
            <p:nvPr/>
          </p:nvSpPr>
          <p:spPr>
            <a:xfrm>
              <a:off x="2586254" y="4486703"/>
              <a:ext cx="2524835" cy="102699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19318" y="5517110"/>
              <a:ext cx="245659" cy="8052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59660" y="5513698"/>
              <a:ext cx="218363" cy="8120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15104" y="5513697"/>
              <a:ext cx="245658" cy="40602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63875" y="5513697"/>
              <a:ext cx="184243" cy="40602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6523" y="137184"/>
            <a:ext cx="7236725" cy="8079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দিনরাত কীভাবে হয় তার পরীক্ষণ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5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2964" y="245660"/>
            <a:ext cx="3744036" cy="8386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 এবং রাত</a:t>
            </a:r>
            <a:r>
              <a:rPr lang="bn-IN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22" b="7229"/>
          <a:stretch/>
        </p:blipFill>
        <p:spPr>
          <a:xfrm>
            <a:off x="1576316" y="1750325"/>
            <a:ext cx="5496636" cy="2538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27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685196" y="410917"/>
            <a:ext cx="6458804" cy="4104564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700" b="1" dirty="0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†</a:t>
            </a:r>
            <a:r>
              <a:rPr lang="en-US" sz="2700" b="1" dirty="0" err="1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gv</a:t>
            </a:r>
            <a:r>
              <a:rPr lang="en-US" sz="2700" b="1" dirty="0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. </a:t>
            </a:r>
            <a:r>
              <a:rPr lang="en-US" sz="2700" b="1" dirty="0" err="1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Iqv‡qQ</a:t>
            </a:r>
            <a:r>
              <a:rPr lang="en-US" sz="2700" b="1" dirty="0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 </a:t>
            </a:r>
            <a:r>
              <a:rPr lang="en-US" sz="2700" b="1" dirty="0" err="1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Kzi“bx</a:t>
            </a:r>
            <a:r>
              <a:rPr lang="en-US" sz="2700" b="1" dirty="0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(</a:t>
            </a:r>
            <a:r>
              <a:rPr lang="en-US" sz="2700" b="1" dirty="0" err="1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gyb</a:t>
            </a:r>
            <a:r>
              <a:rPr lang="en-US" sz="2700" b="1" dirty="0" smtClean="0">
                <a:ln/>
                <a:solidFill>
                  <a:srgbClr val="FFFF00"/>
                </a:solidFill>
                <a:latin typeface="Kalpurush ANSI" pitchFamily="2" charset="0"/>
                <a:cs typeface="Kalpurush" pitchFamily="2" charset="0"/>
              </a:rPr>
              <a:t>)</a:t>
            </a:r>
          </a:p>
          <a:p>
            <a:pPr algn="ctr"/>
            <a:r>
              <a:rPr lang="as-IN" sz="2700" b="1" dirty="0" smtClean="0">
                <a:ln/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বি.এস-সি (অনার্স) এম.এস-সি (রসায়ন)</a:t>
            </a:r>
          </a:p>
          <a:p>
            <a:pPr algn="ctr"/>
            <a:r>
              <a:rPr lang="as-IN" sz="2700" b="1" dirty="0" smtClean="0">
                <a:ln/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সহকারি শিক্ষক </a:t>
            </a:r>
          </a:p>
          <a:p>
            <a:pPr algn="ctr"/>
            <a:r>
              <a:rPr lang="as-IN" sz="2700" b="1" dirty="0" smtClean="0">
                <a:ln/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পুলিশ লাইন্স স্কুল অ্যান্ড কলেজ,বগুড়া ।</a:t>
            </a:r>
          </a:p>
          <a:p>
            <a:pPr algn="ctr"/>
            <a:endParaRPr lang="en-US" sz="2700" b="1" dirty="0" smtClean="0">
              <a:ln/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4"/>
            <a:ext cx="2724150" cy="4385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3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100" b="1" spc="38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spc="3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spc="38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1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52598759_2243755592539960_5343672806443843584_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7" y="120924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39673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054" y="286603"/>
            <a:ext cx="3777019" cy="14542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9" y="1760561"/>
            <a:ext cx="3091218" cy="311168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6" y="1760561"/>
            <a:ext cx="4442345" cy="311168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459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947" y="419983"/>
            <a:ext cx="6077242" cy="11772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সূর্যকে পূর্ব দিকে উঠতে দেখি?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" y="1676944"/>
            <a:ext cx="7596554" cy="3006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10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8" y="1275347"/>
            <a:ext cx="7916215" cy="10849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আবর্তনকে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85336" y="158864"/>
            <a:ext cx="8130967" cy="783302"/>
          </a:xfrm>
          <a:prstGeom prst="flowChartTerminato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5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5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8" y="3354577"/>
            <a:ext cx="7658100" cy="10849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৩৬৫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9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025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ight Arrow 2"/>
          <p:cNvSpPr/>
          <p:nvPr/>
        </p:nvSpPr>
        <p:spPr>
          <a:xfrm rot="1228795">
            <a:off x="4831308" y="138399"/>
            <a:ext cx="818866" cy="153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6FB7C5-F015-6288-4C56-EBD1E4F7DEC6}"/>
              </a:ext>
            </a:extLst>
          </p:cNvPr>
          <p:cNvSpPr txBox="1"/>
          <p:nvPr/>
        </p:nvSpPr>
        <p:spPr>
          <a:xfrm>
            <a:off x="7257197" y="603914"/>
            <a:ext cx="1259006" cy="484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smtClean="0">
                <a:latin typeface="NikoshBAN"/>
              </a:rPr>
              <a:t> </a:t>
            </a:r>
            <a:r>
              <a:rPr lang="en-US" sz="2700" b="1" dirty="0" err="1" smtClean="0">
                <a:latin typeface="NikoshBAN"/>
              </a:rPr>
              <a:t>অক্ষ</a:t>
            </a:r>
            <a:r>
              <a:rPr lang="en-US" sz="2700" b="1" dirty="0" smtClean="0">
                <a:latin typeface="NikoshBAN"/>
              </a:rPr>
              <a:t> </a:t>
            </a:r>
            <a:endParaRPr lang="en-US" sz="2700" b="1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7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6FB7C5-F015-6288-4C56-EBD1E4F7DEC6}"/>
              </a:ext>
            </a:extLst>
          </p:cNvPr>
          <p:cNvSpPr txBox="1"/>
          <p:nvPr/>
        </p:nvSpPr>
        <p:spPr>
          <a:xfrm>
            <a:off x="3193576" y="259181"/>
            <a:ext cx="1259006" cy="4847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smtClean="0">
                <a:latin typeface="NikoshBAN"/>
              </a:rPr>
              <a:t> </a:t>
            </a:r>
            <a:r>
              <a:rPr lang="en-US" sz="2700" b="1" dirty="0" err="1" smtClean="0">
                <a:latin typeface="NikoshBAN"/>
              </a:rPr>
              <a:t>অক্ষ</a:t>
            </a:r>
            <a:r>
              <a:rPr lang="en-US" sz="2700" b="1" dirty="0" smtClean="0">
                <a:latin typeface="NikoshBAN"/>
              </a:rPr>
              <a:t> </a:t>
            </a:r>
            <a:endParaRPr lang="en-US" sz="2700" b="1" dirty="0"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6FB7C5-F015-6288-4C56-EBD1E4F7DEC6}"/>
              </a:ext>
            </a:extLst>
          </p:cNvPr>
          <p:cNvSpPr txBox="1"/>
          <p:nvPr/>
        </p:nvSpPr>
        <p:spPr>
          <a:xfrm>
            <a:off x="962167" y="1555845"/>
            <a:ext cx="7472149" cy="9002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smtClean="0">
                <a:latin typeface="NikoshBAN"/>
              </a:rPr>
              <a:t> </a:t>
            </a:r>
            <a:r>
              <a:rPr lang="en-US" sz="2700" b="1" dirty="0" err="1" smtClean="0">
                <a:latin typeface="Kalpurush" pitchFamily="2" charset="0"/>
                <a:cs typeface="Kalpurush" pitchFamily="2" charset="0"/>
              </a:rPr>
              <a:t>অক্ষ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700" b="1" dirty="0" smtClean="0">
                <a:latin typeface="Kalpurush" pitchFamily="2" charset="0"/>
                <a:cs typeface="Kalpurush" pitchFamily="2" charset="0"/>
              </a:rPr>
              <a:t>হলো কোন বস্তুভ</a:t>
            </a:r>
            <a:r>
              <a:rPr lang="en-US" sz="2700" b="1" dirty="0" smtClean="0">
                <a:latin typeface="Kalpurush" pitchFamily="2" charset="0"/>
                <a:cs typeface="Kalpurush" pitchFamily="2" charset="0"/>
              </a:rPr>
              <a:t>র</a:t>
            </a:r>
            <a:r>
              <a:rPr lang="bn-BD" sz="2700" b="1" dirty="0" smtClean="0">
                <a:latin typeface="Kalpurush" pitchFamily="2" charset="0"/>
                <a:cs typeface="Kalpurush" pitchFamily="2" charset="0"/>
              </a:rPr>
              <a:t>কেন্দ্র বরাবর ছেদকারী কাল্পনিক রেখা।</a:t>
            </a:r>
            <a:endParaRPr lang="en-US" sz="27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2312" y="205884"/>
            <a:ext cx="8557085" cy="90236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আহ্নিক</a:t>
            </a: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5400" b="1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গতি</a:t>
            </a: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10189" y="1413711"/>
            <a:ext cx="8557085" cy="3573379"/>
          </a:xfrm>
          <a:prstGeom prst="round2DiagRect">
            <a:avLst>
              <a:gd name="adj1" fmla="val 46633"/>
              <a:gd name="adj2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সূর্যের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চারদিকে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ঘূর্ণনের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সাথে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সাথে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পৃথিবীর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নিজ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অক্ষের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উ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পরে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ঘুরছে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নিজ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অক্ষের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উপর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পৃথিবীর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ঘূর্ণায়মান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গতিকে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পৃথিবীর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আহ্নিক</a:t>
            </a:r>
            <a:r>
              <a:rPr lang="en-US" sz="3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গতি</a:t>
            </a:r>
            <a:r>
              <a:rPr lang="en-US" sz="3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বলে।পৃথিবী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নিজ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অক্ষে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একবার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ঘুরে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আসতে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সময়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লাগে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২৩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ঘন্টা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৫৬ </a:t>
            </a:r>
            <a:r>
              <a:rPr lang="en-US" sz="3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মিনিট</a:t>
            </a:r>
            <a:r>
              <a:rPr lang="en-US" sz="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4890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7214250"/>
              </p:ext>
            </p:extLst>
          </p:nvPr>
        </p:nvGraphicFramePr>
        <p:xfrm>
          <a:off x="112593" y="161901"/>
          <a:ext cx="8836927" cy="480759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90000" dir="5400000" sy="-100000" algn="bl" rotWithShape="0"/>
                </a:effectLst>
                <a:tableStyleId>{5940675A-B579-460E-94D1-54222C63F5DA}</a:tableStyleId>
              </a:tblPr>
              <a:tblGrid>
                <a:gridCol w="2285727"/>
                <a:gridCol w="2236011"/>
                <a:gridCol w="2180108"/>
                <a:gridCol w="2135081"/>
              </a:tblGrid>
              <a:tr h="850223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কাজ</a:t>
                      </a:r>
                      <a:endParaRPr lang="en-US" sz="2700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দলের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নাম</a:t>
                      </a:r>
                      <a:endParaRPr lang="en-US" sz="2700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পৃথিবী</a:t>
                      </a:r>
                      <a:endParaRPr lang="en-US" sz="2700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গ্রহ</a:t>
                      </a:r>
                      <a:endParaRPr lang="en-US" sz="2700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50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সূর্য</a:t>
                      </a:r>
                      <a:endParaRPr lang="en-US" sz="4500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706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পৃথিবীর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গতি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কয়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ধরণের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Kalpurush" pitchFamily="2" charset="0"/>
                          <a:cs typeface="Kalpurush" pitchFamily="2" charset="0"/>
                        </a:rPr>
                        <a:t>                 </a:t>
                      </a:r>
                      <a:endParaRPr lang="en-US" sz="50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836477">
                <a:tc>
                  <a:txBody>
                    <a:bodyPr/>
                    <a:lstStyle/>
                    <a:p>
                      <a:pPr algn="l"/>
                      <a:r>
                        <a:rPr lang="en-US" sz="270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পৃথিবী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কীভাবে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ঘুরে</a:t>
                      </a:r>
                      <a:r>
                        <a:rPr lang="en-US" sz="2700" baseline="0" dirty="0" smtClean="0">
                          <a:solidFill>
                            <a:schemeClr val="tx1"/>
                          </a:solidFill>
                          <a:latin typeface="Kalpurush" pitchFamily="2" charset="0"/>
                          <a:cs typeface="Kalpurush" pitchFamily="2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bn-BD" sz="2700" dirty="0" smtClean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97541" y="1965278"/>
            <a:ext cx="3971498" cy="818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২ </a:t>
            </a: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ধরণের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9899" y="3234519"/>
            <a:ext cx="6233615" cy="1637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defRPr/>
            </a:pP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পৃথিবী</a:t>
            </a:r>
            <a:r>
              <a:rPr lang="en-US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নিজ</a:t>
            </a:r>
            <a:r>
              <a:rPr lang="en-US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অক্ষে</a:t>
            </a:r>
            <a:r>
              <a:rPr lang="en-US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ঘুরে</a:t>
            </a:r>
            <a:r>
              <a:rPr lang="en-US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সূর্যকে</a:t>
            </a:r>
            <a:r>
              <a:rPr lang="en-US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কেন্দ্র</a:t>
            </a:r>
            <a:r>
              <a:rPr lang="en-US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ঘুরে</a:t>
            </a:r>
            <a:endParaRPr lang="en-US" sz="36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0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85750"/>
            <a:ext cx="678102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2800" dirty="0" smtClean="0">
                <a:latin typeface="Kalpurush" pitchFamily="2" charset="0"/>
                <a:cs typeface="Kalpurush" pitchFamily="2" charset="0"/>
              </a:rPr>
              <a:t>চলো এবার দেখব চাঁদের দশা পরিবর্তন কিভাবে হয়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চাঁদের দশা পরিবর্তন নতুন ভিডিও ২০২৪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56000" y="180975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85800"/>
            <a:ext cx="4191000" cy="62865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0580509"/>
              </p:ext>
            </p:extLst>
          </p:nvPr>
        </p:nvGraphicFramePr>
        <p:xfrm>
          <a:off x="381001" y="1714500"/>
          <a:ext cx="8420099" cy="2243545"/>
        </p:xfrm>
        <a:graphic>
          <a:graphicData uri="http://schemas.openxmlformats.org/drawingml/2006/table">
            <a:tbl>
              <a:tblPr firstRow="1" bandRow="1"/>
              <a:tblGrid>
                <a:gridCol w="2296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8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48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b="1" dirty="0">
                          <a:latin typeface="NikoshBAN" pitchFamily="2" charset="0"/>
                          <a:cs typeface="NikoshBAN" pitchFamily="2" charset="0"/>
                        </a:rPr>
                        <a:t>পৃথিবী</a:t>
                      </a:r>
                      <a:r>
                        <a:rPr lang="bn-BD" sz="2700" b="1" baseline="0" dirty="0">
                          <a:latin typeface="NikoshBAN" pitchFamily="2" charset="0"/>
                          <a:cs typeface="NikoshBAN" pitchFamily="2" charset="0"/>
                        </a:rPr>
                        <a:t> থেকে দূরত্ব 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b="1" dirty="0">
                          <a:latin typeface="NikoshBAN" pitchFamily="2" charset="0"/>
                          <a:cs typeface="NikoshBAN" pitchFamily="2" charset="0"/>
                        </a:rPr>
                        <a:t>কত</a:t>
                      </a:r>
                      <a:r>
                        <a:rPr lang="bn-BD" sz="2700" b="1" baseline="0" dirty="0">
                          <a:latin typeface="NikoshBAN" pitchFamily="2" charset="0"/>
                          <a:cs typeface="NikoshBAN" pitchFamily="2" charset="0"/>
                        </a:rPr>
                        <a:t> সময় লাগে? </a:t>
                      </a:r>
                      <a:endParaRPr lang="en-US" sz="27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4988">
                <a:tc>
                  <a:txBody>
                    <a:bodyPr/>
                    <a:lstStyle/>
                    <a:p>
                      <a:pPr algn="ctr"/>
                      <a:r>
                        <a:rPr lang="bn-BD" sz="3000" b="1" dirty="0">
                          <a:latin typeface="NikoshBAN" pitchFamily="2" charset="0"/>
                          <a:cs typeface="NikoshBAN" pitchFamily="2" charset="0"/>
                        </a:rPr>
                        <a:t>চাঁদ</a:t>
                      </a:r>
                      <a:r>
                        <a:rPr lang="bn-BD" sz="3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ctr"/>
                      <a:r>
                        <a:rPr lang="bn-BD" sz="3000" b="1" dirty="0"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bn-BD" sz="3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10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742950"/>
            <a:ext cx="4419600" cy="7429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828800"/>
            <a:ext cx="6248400" cy="1200329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মহাবিশ্ব সম্পর্কে পাঁচটি বাক্য লিখে আনবে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18943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981200" y="0"/>
            <a:ext cx="4343400" cy="1112227"/>
          </a:xfrm>
          <a:prstGeom prst="wav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57150">
                  <a:noFill/>
                </a:ln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4000" b="1" dirty="0">
              <a:ln w="57150">
                <a:noFill/>
              </a:ln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12227"/>
            <a:ext cx="5257800" cy="31866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শ্রেণি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ঃ </a:t>
            </a:r>
            <a:r>
              <a:rPr lang="bn-BD" sz="3600" b="1" dirty="0">
                <a:latin typeface="Kalpurush" pitchFamily="2" charset="0"/>
                <a:cs typeface="Kalpurush" pitchFamily="2" charset="0"/>
              </a:rPr>
              <a:t>পঞ্চম</a:t>
            </a:r>
          </a:p>
          <a:p>
            <a:r>
              <a:rPr lang="bn-BD" sz="3600" b="1" dirty="0">
                <a:latin typeface="Kalpurush" pitchFamily="2" charset="0"/>
                <a:cs typeface="Kalpurush" pitchFamily="2" charset="0"/>
              </a:rPr>
              <a:t>বিষয়ঃ প্রাথমিক বিজ্ঞান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endParaRPr lang="bn-BD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অধ্যায়ঃ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৮ </a:t>
            </a:r>
            <a:r>
              <a:rPr lang="bn-BD" sz="3600" b="1" dirty="0">
                <a:latin typeface="Kalpurush" pitchFamily="2" charset="0"/>
                <a:cs typeface="Kalpurush" pitchFamily="2" charset="0"/>
              </a:rPr>
              <a:t>(মহাবিশ্ব)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86904045"/>
              </p:ext>
            </p:extLst>
          </p:nvPr>
        </p:nvGraphicFramePr>
        <p:xfrm>
          <a:off x="4514850" y="2490788"/>
          <a:ext cx="514350" cy="161925"/>
        </p:xfrm>
        <a:graphic>
          <a:graphicData uri="http://schemas.openxmlformats.org/presentationml/2006/ole">
            <p:oleObj spid="_x0000_s6170" name="Equation" r:id="rId3" imgW="114120" imgH="215640" progId="Equation.3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33658"/>
            <a:ext cx="3124200" cy="318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51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999" y="107441"/>
            <a:ext cx="3657600" cy="685800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Kalpurush" pitchFamily="2" charset="0"/>
                <a:cs typeface="Kalpurush" pitchFamily="2" charset="0"/>
              </a:rPr>
              <a:t>ধন্যবাদ </a:t>
            </a:r>
            <a:endParaRPr lang="en-US" sz="72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EAC5B8-FF06-4F2B-9F94-9D8903BF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3657599" cy="4901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1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85750"/>
            <a:ext cx="8305800" cy="5143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Kalpurush" pitchFamily="2" charset="0"/>
                <a:cs typeface="Kalpurush" pitchFamily="2" charset="0"/>
              </a:rPr>
              <a:t>আকাশের দিকে তাকিয়ে আমরা </a:t>
            </a:r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কি কি </a:t>
            </a:r>
            <a:r>
              <a:rPr lang="bn-BD" sz="3200" b="1" dirty="0">
                <a:latin typeface="Kalpurush" pitchFamily="2" charset="0"/>
                <a:cs typeface="Kalpurush" pitchFamily="2" charset="0"/>
              </a:rPr>
              <a:t>দেখতে পাই ? 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153370993"/>
              </p:ext>
            </p:extLst>
          </p:nvPr>
        </p:nvGraphicFramePr>
        <p:xfrm>
          <a:off x="1447800" y="971550"/>
          <a:ext cx="6400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511383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35084-4AAC-42C9-B172-E0F2CF35B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4DF35084-4AAC-42C9-B172-E0F2CF35B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AF9645-D6E1-47BC-BAA6-AB53F50BE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16AF9645-D6E1-47BC-BAA6-AB53F50BE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5F0F82-5F93-4EB5-B90D-0833D8AA0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3E5F0F82-5F93-4EB5-B90D-0833D8AA0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B83657-712E-4182-8C90-B5E73189B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99B83657-712E-4182-8C90-B5E73189B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E930AB-4C8D-48E2-BF70-D3906B621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CEE930AB-4C8D-48E2-BF70-D3906B621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1D371-1F10-497D-BCB2-FD82AE8E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14D1D371-1F10-497D-BCB2-FD82AE8E0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1498E7-2F80-49F2-969E-5EBF4BEC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601498E7-2F80-49F2-969E-5EBF4BECF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1ADEF1-58F6-44A9-B653-8506356C6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991ADEF1-58F6-44A9-B653-8506356C6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AD7009-54B4-4E2B-A8C7-26AB3A6F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FAAD7009-54B4-4E2B-A8C7-26AB3A6FF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28650"/>
            <a:ext cx="5257800" cy="80010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2171700"/>
            <a:ext cx="4419600" cy="8001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03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47750"/>
            <a:ext cx="8763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b="1" u="sng" dirty="0" smtClean="0">
                <a:latin typeface="ArhialkhanMJ" pitchFamily="2" charset="0"/>
              </a:rPr>
              <a:t>শিখনফল </a:t>
            </a:r>
            <a:endParaRPr lang="en-US" sz="3600" b="1" u="sng" dirty="0" smtClean="0">
              <a:latin typeface="ArhialkhanMJ" pitchFamily="2" charset="0"/>
              <a:cs typeface="ArhialkhanMJ" pitchFamily="2" charset="0"/>
            </a:endParaRPr>
          </a:p>
          <a:p>
            <a:r>
              <a:rPr lang="as-IN" sz="3600" dirty="0" smtClean="0">
                <a:latin typeface="ArhialkhanMJ" pitchFamily="2" charset="0"/>
              </a:rPr>
              <a:t>আজকের পাঠ শেষে শিক্ষার্থীরা অষ্টম অধ্যায় সম্পর্কে বিস্তারিত ধারণা লাভ করবে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।</a:t>
            </a:r>
            <a:endParaRPr lang="en-US" sz="3600" dirty="0">
              <a:latin typeface="ArhialkhanMJ" pitchFamily="2" charset="0"/>
              <a:cs typeface="ArhialkhanMJ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57350"/>
            <a:ext cx="2404985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486289"/>
            <a:ext cx="800099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Kalpurush" pitchFamily="2" charset="0"/>
                <a:cs typeface="Kalpurush" pitchFamily="2" charset="0"/>
              </a:rPr>
              <a:t>তোমরা ছবিতে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যে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যন্ত্রটি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দেখতে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পাচ্ছো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তার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নাম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?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4171950"/>
            <a:ext cx="3429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Kalpurush" pitchFamily="2" charset="0"/>
                <a:cs typeface="Kalpurush" pitchFamily="2" charset="0"/>
              </a:rPr>
              <a:t>দূরবীক্ষণ যন্ত্র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058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Kalpurush" pitchFamily="2" charset="0"/>
                <a:cs typeface="Kalpurush" pitchFamily="2" charset="0"/>
              </a:rPr>
              <a:t>তোমরা কী জানো দূরবীক্ষণ যন্ত্র কি কাজে ব্যবহার করা হয়?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C5E7377-2C8E-4409-B966-6A9F3D935FC2}"/>
              </a:ext>
            </a:extLst>
          </p:cNvPr>
          <p:cNvSpPr txBox="1"/>
          <p:nvPr/>
        </p:nvSpPr>
        <p:spPr>
          <a:xfrm>
            <a:off x="352425" y="1271588"/>
            <a:ext cx="8258176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রাতের আকাশে খালি চোখে তুমি অসংখ্য তারা বা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নক্ষত্র দেখতে পাও। দূরবীক্ষণ যন্ত্রের সাহায্যে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তুমি সেই নক্ষত্রসমূহকে আরও স্পষ্ট দেখতে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পাও। দূরবীক্ষণ যন্ত্রের সাহায্যে অনেক দূরের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বস্তুও বড় দেখায়। এটি আমাদেরকে মহাকাশের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দূরবর্তী বস্তু পর্যবেক্ষণে সাহায্য করে। মহাকাশের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গ্রহ, নক্ষত্র এবং গ্যালাক্সি নিয়ে গবেষণা করতে</a:t>
            </a:r>
          </a:p>
          <a:p>
            <a:pPr algn="just"/>
            <a:r>
              <a:rPr lang="as-IN" sz="2800" b="0" i="0" dirty="0">
                <a:solidFill>
                  <a:srgbClr val="222222"/>
                </a:solidFill>
                <a:effectLst/>
                <a:latin typeface="Kalpurush" pitchFamily="2" charset="0"/>
                <a:cs typeface="Kalpurush" pitchFamily="2" charset="0"/>
              </a:rPr>
              <a:t>বিজ্ঞানীরা দূরবীক্ষণ যন্ত্র ব্যবহার করে থাকেন।</a:t>
            </a:r>
          </a:p>
        </p:txBody>
      </p:sp>
    </p:spTree>
    <p:extLst>
      <p:ext uri="{BB962C8B-B14F-4D97-AF65-F5344CB8AC3E}">
        <p14:creationId xmlns="" xmlns:p14="http://schemas.microsoft.com/office/powerpoint/2010/main" val="25542420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C24EB0-E62B-4868-9121-A0C03F515B24}"/>
              </a:ext>
            </a:extLst>
          </p:cNvPr>
          <p:cNvSpPr/>
          <p:nvPr/>
        </p:nvSpPr>
        <p:spPr>
          <a:xfrm>
            <a:off x="600076" y="4521994"/>
            <a:ext cx="3667125" cy="507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itchFamily="2" charset="0"/>
                <a:cs typeface="Kalpurush" pitchFamily="2" charset="0"/>
              </a:rPr>
              <a:t>গ্যালিলিও</a:t>
            </a:r>
            <a:r>
              <a:rPr lang="en-US" sz="32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latin typeface="Kalpurush" pitchFamily="2" charset="0"/>
                <a:cs typeface="Kalpurush" pitchFamily="2" charset="0"/>
              </a:rPr>
              <a:t>গ্যালিলি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="" xmlns:a16="http://schemas.microsoft.com/office/drawing/2014/main" id="{E742A82F-13B4-4824-BB9C-364D1972AC9F}"/>
              </a:ext>
            </a:extLst>
          </p:cNvPr>
          <p:cNvSpPr/>
          <p:nvPr/>
        </p:nvSpPr>
        <p:spPr>
          <a:xfrm rot="12674201">
            <a:off x="6073825" y="446997"/>
            <a:ext cx="3144297" cy="2755054"/>
          </a:xfrm>
          <a:prstGeom prst="teardrop">
            <a:avLst>
              <a:gd name="adj" fmla="val 14485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287A71-CB9C-446A-B135-977DF9EB67C0}"/>
              </a:ext>
            </a:extLst>
          </p:cNvPr>
          <p:cNvSpPr txBox="1"/>
          <p:nvPr/>
        </p:nvSpPr>
        <p:spPr>
          <a:xfrm>
            <a:off x="6553200" y="104775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গ্যালিলিও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উন্নত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দূরবীক্ষণ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যন্ত্র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প্রমান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করেছেন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যে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সৌরজগতের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গ্রহগুলো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সূর্যকে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কেন্দ্র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ঘুরছে</a:t>
            </a:r>
            <a:r>
              <a:rPr lang="en-US" sz="2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। </a:t>
            </a:r>
          </a:p>
        </p:txBody>
      </p:sp>
      <p:pic>
        <p:nvPicPr>
          <p:cNvPr id="44034" name="Picture 2" descr="10 Great Inventions and Discoveries of Galileo Galile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90550"/>
            <a:ext cx="4953000" cy="327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5376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437</Words>
  <Application>Microsoft Office PowerPoint</Application>
  <PresentationFormat>On-screen Show (16:9)</PresentationFormat>
  <Paragraphs>75</Paragraphs>
  <Slides>30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COMPUTER</dc:creator>
  <cp:lastModifiedBy>STC</cp:lastModifiedBy>
  <cp:revision>91</cp:revision>
  <dcterms:created xsi:type="dcterms:W3CDTF">2006-08-16T00:00:00Z</dcterms:created>
  <dcterms:modified xsi:type="dcterms:W3CDTF">2024-07-01T18:10:24Z</dcterms:modified>
</cp:coreProperties>
</file>