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302" r:id="rId2"/>
    <p:sldId id="301" r:id="rId3"/>
    <p:sldId id="258" r:id="rId4"/>
    <p:sldId id="275" r:id="rId5"/>
    <p:sldId id="264" r:id="rId6"/>
    <p:sldId id="274" r:id="rId7"/>
    <p:sldId id="298" r:id="rId8"/>
    <p:sldId id="273" r:id="rId9"/>
    <p:sldId id="284" r:id="rId10"/>
    <p:sldId id="280" r:id="rId11"/>
    <p:sldId id="281" r:id="rId12"/>
    <p:sldId id="282" r:id="rId13"/>
    <p:sldId id="283" r:id="rId14"/>
    <p:sldId id="293" r:id="rId15"/>
    <p:sldId id="297" r:id="rId16"/>
    <p:sldId id="299" r:id="rId17"/>
    <p:sldId id="300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0223" autoAdjust="0"/>
  </p:normalViewPr>
  <p:slideViewPr>
    <p:cSldViewPr>
      <p:cViewPr>
        <p:scale>
          <a:sx n="60" d="100"/>
          <a:sy n="60" d="100"/>
        </p:scale>
        <p:origin x="-1656" y="-4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8D0A23-1637-4DAA-A4A3-C790A04C4B29}" type="datetimeFigureOut">
              <a:rPr lang="en-US" smtClean="0"/>
              <a:pPr/>
              <a:t>6/5/2024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49A54C-9210-4504-9DB7-45FF4EE6A79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875366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gif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gif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29526-roses-rose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219200" y="2705725"/>
            <a:ext cx="6096000" cy="1446550"/>
          </a:xfrm>
          <a:prstGeom prst="rect">
            <a:avLst/>
          </a:prstGeom>
          <a:solidFill>
            <a:srgbClr val="00B050"/>
          </a:solidFill>
          <a:ln>
            <a:noFill/>
          </a:ln>
          <a:effectLst/>
          <a:scene3d>
            <a:camera prst="isometricOffAxis1Right"/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wrap="square" rtlCol="0">
            <a:spAutoFit/>
          </a:bodyPr>
          <a:lstStyle/>
          <a:p>
            <a:r>
              <a:rPr lang="bn-BD" sz="8800" dirty="0" smtClean="0">
                <a:solidFill>
                  <a:srgbClr val="FFFF00"/>
                </a:solidFill>
              </a:rPr>
              <a:t> </a:t>
            </a:r>
            <a:r>
              <a:rPr lang="bn-BD" sz="8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</a:t>
            </a:r>
            <a:r>
              <a:rPr lang="bn-BD" sz="80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বা</a:t>
            </a:r>
            <a:r>
              <a:rPr lang="bn-BD" sz="80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ই</a:t>
            </a:r>
            <a:r>
              <a:rPr lang="bn-BD" sz="8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কে </a:t>
            </a:r>
            <a:r>
              <a:rPr lang="bn-BD" sz="8000" dirty="0" smtClean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শু</a:t>
            </a:r>
            <a:r>
              <a:rPr lang="bn-BD" sz="8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ভে</a:t>
            </a:r>
            <a:r>
              <a:rPr lang="bn-BD" sz="80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চ্ছা</a:t>
            </a:r>
            <a:r>
              <a:rPr lang="bn-BD" sz="8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8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63865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1" descr="cutting mango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6200" y="990600"/>
            <a:ext cx="4724400" cy="3124200"/>
          </a:xfrm>
          <a:prstGeom prst="rect">
            <a:avLst/>
          </a:prstGeom>
          <a:noFill/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8" name="TextBox 4"/>
          <p:cNvSpPr txBox="1">
            <a:spLocks noChangeArrowheads="1"/>
          </p:cNvSpPr>
          <p:nvPr/>
        </p:nvSpPr>
        <p:spPr bwMode="auto">
          <a:xfrm>
            <a:off x="168275" y="4732338"/>
            <a:ext cx="3276600" cy="769441"/>
          </a:xfrm>
          <a:prstGeom prst="rect">
            <a:avLst/>
          </a:prstGeom>
          <a:noFill/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bn-BD" sz="3200" b="1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কি দ্বারা </a:t>
            </a:r>
            <a:r>
              <a:rPr lang="bn-BD" sz="3200" dirty="0">
                <a:latin typeface="NikoshBAN" pitchFamily="2" charset="0"/>
                <a:cs typeface="NikoshBAN" pitchFamily="2" charset="0"/>
              </a:rPr>
              <a:t>কাটে</a:t>
            </a:r>
            <a:r>
              <a:rPr lang="bn-BD" sz="4400" dirty="0">
                <a:latin typeface="NikoshBAN" pitchFamily="2" charset="0"/>
                <a:cs typeface="NikoshBAN" pitchFamily="2" charset="0"/>
              </a:rPr>
              <a:t>?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269" name="TextBox 5"/>
          <p:cNvSpPr txBox="1">
            <a:spLocks noChangeArrowheads="1"/>
          </p:cNvSpPr>
          <p:nvPr/>
        </p:nvSpPr>
        <p:spPr bwMode="auto">
          <a:xfrm>
            <a:off x="914400" y="5408914"/>
            <a:ext cx="2209800" cy="769938"/>
          </a:xfrm>
          <a:prstGeom prst="rect">
            <a:avLst/>
          </a:prstGeom>
          <a:noFill/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bn-BD" sz="4400" dirty="0">
                <a:latin typeface="NikoshBAN" pitchFamily="2" charset="0"/>
                <a:cs typeface="NikoshBAN" pitchFamily="2" charset="0"/>
              </a:rPr>
              <a:t>ছুরি দ্বারা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270" name="TextBox 6"/>
          <p:cNvSpPr txBox="1">
            <a:spLocks noChangeArrowheads="1"/>
          </p:cNvSpPr>
          <p:nvPr/>
        </p:nvSpPr>
        <p:spPr bwMode="auto">
          <a:xfrm>
            <a:off x="4603695" y="4957970"/>
            <a:ext cx="4359330" cy="769441"/>
          </a:xfrm>
          <a:prstGeom prst="rect">
            <a:avLst/>
          </a:prstGeom>
          <a:noFill/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bn-BD" sz="40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কি</a:t>
            </a:r>
            <a:r>
              <a:rPr lang="bn-IN" sz="4000" b="1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দিয়</a:t>
            </a:r>
            <a:r>
              <a:rPr lang="bn-BD" sz="40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লিখে</a:t>
            </a: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?</a:t>
            </a:r>
            <a:r>
              <a:rPr lang="bn-IN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ে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271" name="TextBox 7"/>
          <p:cNvSpPr txBox="1">
            <a:spLocks noChangeArrowheads="1"/>
          </p:cNvSpPr>
          <p:nvPr/>
        </p:nvSpPr>
        <p:spPr bwMode="auto">
          <a:xfrm>
            <a:off x="6477000" y="5334000"/>
            <a:ext cx="2667000" cy="1569660"/>
          </a:xfrm>
          <a:prstGeom prst="rect">
            <a:avLst/>
          </a:prstGeom>
          <a:noFill/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bn-BD" sz="4000" dirty="0">
                <a:latin typeface="NikoshBAN" pitchFamily="2" charset="0"/>
                <a:cs typeface="NikoshBAN" pitchFamily="2" charset="0"/>
              </a:rPr>
              <a:t>কলম</a:t>
            </a:r>
            <a:r>
              <a:rPr lang="bn-BD" sz="48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4800" dirty="0">
                <a:latin typeface="NikoshBAN" pitchFamily="2" charset="0"/>
                <a:cs typeface="NikoshBAN" pitchFamily="2" charset="0"/>
              </a:rPr>
              <a:t>দিয়ে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Bent Arrow 8"/>
          <p:cNvSpPr/>
          <p:nvPr/>
        </p:nvSpPr>
        <p:spPr>
          <a:xfrm rot="5400000">
            <a:off x="3382962" y="4830763"/>
            <a:ext cx="473075" cy="990600"/>
          </a:xfrm>
          <a:prstGeom prst="bentArrow">
            <a:avLst>
              <a:gd name="adj1" fmla="val 16097"/>
              <a:gd name="adj2" fmla="val 23634"/>
              <a:gd name="adj3" fmla="val 37515"/>
              <a:gd name="adj4" fmla="val 37580"/>
            </a:avLst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Bent Arrow 9"/>
          <p:cNvSpPr/>
          <p:nvPr/>
        </p:nvSpPr>
        <p:spPr>
          <a:xfrm rot="5400000">
            <a:off x="7770813" y="5030787"/>
            <a:ext cx="488950" cy="485775"/>
          </a:xfrm>
          <a:prstGeom prst="bentArrow">
            <a:avLst>
              <a:gd name="adj1" fmla="val 16097"/>
              <a:gd name="adj2" fmla="val 23634"/>
              <a:gd name="adj3" fmla="val 37515"/>
              <a:gd name="adj4" fmla="val 37580"/>
            </a:avLst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81000" y="6019800"/>
            <a:ext cx="8382000" cy="6463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bn-BD" sz="2400" b="1" dirty="0">
                <a:solidFill>
                  <a:srgbClr val="006600"/>
                </a:solidFill>
                <a:latin typeface="NikoshBAN" pitchFamily="2" charset="0"/>
                <a:cs typeface="NikoshBAN" pitchFamily="2" charset="0"/>
              </a:rPr>
              <a:t>কর্তা যা দিয়ে ক্রিয়া সম্পাদন করে তাকে করণ কারক বলে</a:t>
            </a:r>
            <a:r>
              <a:rPr lang="bn-BD" sz="3600" b="1" dirty="0">
                <a:solidFill>
                  <a:srgbClr val="00660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</p:txBody>
      </p:sp>
      <p:sp>
        <p:nvSpPr>
          <p:cNvPr id="12" name="TextBox 4"/>
          <p:cNvSpPr txBox="1">
            <a:spLocks noChangeArrowheads="1"/>
          </p:cNvSpPr>
          <p:nvPr/>
        </p:nvSpPr>
        <p:spPr bwMode="auto">
          <a:xfrm>
            <a:off x="76200" y="4114800"/>
            <a:ext cx="4724400" cy="523220"/>
          </a:xfrm>
          <a:prstGeom prst="rect">
            <a:avLst/>
          </a:prstGeom>
          <a:blipFill dpi="0" rotWithShape="1">
            <a:blip r:embed="rId3"/>
            <a:srcRect/>
            <a:tile tx="0" ty="0" sx="100000" sy="100000" flip="none" algn="tl"/>
          </a:blip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bn-BD" sz="2800" dirty="0">
                <a:latin typeface="NikoshBAN" pitchFamily="2" charset="0"/>
                <a:cs typeface="NikoshBAN" pitchFamily="2" charset="0"/>
              </a:rPr>
              <a:t>লোকটি ছুরি দ্বারা আম কাটে</a:t>
            </a:r>
            <a:endParaRPr lang="en-US" sz="105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TextBox 4"/>
          <p:cNvSpPr txBox="1">
            <a:spLocks noChangeArrowheads="1"/>
          </p:cNvSpPr>
          <p:nvPr/>
        </p:nvSpPr>
        <p:spPr bwMode="auto">
          <a:xfrm>
            <a:off x="5029200" y="4114800"/>
            <a:ext cx="3886200" cy="523220"/>
          </a:xfrm>
          <a:prstGeom prst="rect">
            <a:avLst/>
          </a:prstGeom>
          <a:blipFill dpi="0" rotWithShape="1">
            <a:blip r:embed="rId3"/>
            <a:srcRect/>
            <a:tile tx="0" ty="0" sx="100000" sy="100000" flip="none" algn="tl"/>
          </a:blip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bn-BD" sz="2800" dirty="0">
                <a:latin typeface="NikoshBAN" pitchFamily="2" charset="0"/>
                <a:cs typeface="NikoshBAN" pitchFamily="2" charset="0"/>
              </a:rPr>
              <a:t>ছেলেটি কলম দ্বারা লিখে</a:t>
            </a:r>
            <a:endParaRPr lang="en-US" sz="12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1276" name="Picture 13" descr="C:\Users\User\Desktop\good-writer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953000" y="1066800"/>
            <a:ext cx="4010025" cy="2971800"/>
          </a:xfrm>
          <a:prstGeom prst="rect">
            <a:avLst/>
          </a:prstGeom>
          <a:noFill/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3200400" y="0"/>
            <a:ext cx="3484563" cy="1200150"/>
          </a:xfrm>
          <a:prstGeom prst="rect">
            <a:avLst/>
          </a:prstGeom>
          <a:noFill/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bn-BD" sz="7200" b="1" dirty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ক</a:t>
            </a:r>
            <a:r>
              <a:rPr lang="bn-IN" sz="7200" b="1" dirty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রণ </a:t>
            </a:r>
            <a:r>
              <a:rPr lang="bn-BD" sz="7200" b="1" dirty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কারক</a:t>
            </a:r>
            <a:endParaRPr lang="en-US" sz="7200" b="1" dirty="0">
              <a:solidFill>
                <a:srgbClr val="0000FF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27245348"/>
      </p:ext>
    </p:extLst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12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12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12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12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8" grpId="0"/>
      <p:bldP spid="11269" grpId="0"/>
      <p:bldP spid="11270" grpId="0"/>
      <p:bldP spid="11271" grpId="0"/>
      <p:bldP spid="9" grpId="0" animBg="1"/>
      <p:bldP spid="10" grpId="0" animBg="1"/>
      <p:bldP spid="11" grpId="0" animBg="1"/>
      <p:bldP spid="12" grpId="0" animBg="1"/>
      <p:bldP spid="15" grpId="0" animBg="1"/>
      <p:bldP spid="1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1" descr="beggar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731838"/>
            <a:ext cx="4267200" cy="3001962"/>
          </a:xfrm>
          <a:prstGeom prst="rect">
            <a:avLst/>
          </a:prstGeom>
          <a:noFill/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1" name="Picture 2" descr="blaind man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48200" y="887413"/>
            <a:ext cx="4343400" cy="2998787"/>
          </a:xfrm>
          <a:prstGeom prst="rect">
            <a:avLst/>
          </a:prstGeom>
          <a:noFill/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2" name="TextBox 3"/>
          <p:cNvSpPr txBox="1">
            <a:spLocks noChangeArrowheads="1"/>
          </p:cNvSpPr>
          <p:nvPr/>
        </p:nvSpPr>
        <p:spPr bwMode="auto">
          <a:xfrm>
            <a:off x="-228600" y="4397375"/>
            <a:ext cx="3526632" cy="708025"/>
          </a:xfrm>
          <a:prstGeom prst="rect">
            <a:avLst/>
          </a:prstGeom>
          <a:noFill/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bn-BD" sz="4000" b="1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কাকে</a:t>
            </a:r>
            <a:r>
              <a:rPr lang="bn-BD" sz="4000" dirty="0">
                <a:latin typeface="NikoshBAN" pitchFamily="2" charset="0"/>
                <a:cs typeface="NikoshBAN" pitchFamily="2" charset="0"/>
              </a:rPr>
              <a:t> ভিক্ষা দেয়</a:t>
            </a:r>
            <a:r>
              <a:rPr lang="bn-BD" sz="3600" dirty="0">
                <a:latin typeface="NikoshBAN" pitchFamily="2" charset="0"/>
                <a:cs typeface="NikoshBAN" pitchFamily="2" charset="0"/>
              </a:rPr>
              <a:t>?</a:t>
            </a:r>
            <a:endParaRPr lang="en-US" sz="1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293" name="TextBox 4"/>
          <p:cNvSpPr txBox="1">
            <a:spLocks noChangeArrowheads="1"/>
          </p:cNvSpPr>
          <p:nvPr/>
        </p:nvSpPr>
        <p:spPr bwMode="auto">
          <a:xfrm>
            <a:off x="3048000" y="5021263"/>
            <a:ext cx="1981200" cy="769937"/>
          </a:xfrm>
          <a:prstGeom prst="rect">
            <a:avLst/>
          </a:prstGeom>
          <a:noFill/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bn-BD" sz="4400" dirty="0">
                <a:latin typeface="NikoshBAN" pitchFamily="2" charset="0"/>
                <a:cs typeface="NikoshBAN" pitchFamily="2" charset="0"/>
              </a:rPr>
              <a:t>ভিখারীকে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294" name="TextBox 5"/>
          <p:cNvSpPr txBox="1">
            <a:spLocks noChangeArrowheads="1"/>
          </p:cNvSpPr>
          <p:nvPr/>
        </p:nvSpPr>
        <p:spPr bwMode="auto">
          <a:xfrm>
            <a:off x="4648200" y="4473575"/>
            <a:ext cx="3606801" cy="708025"/>
          </a:xfrm>
          <a:prstGeom prst="rect">
            <a:avLst/>
          </a:prstGeom>
          <a:noFill/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bn-BD" sz="4000" b="1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কাকে</a:t>
            </a:r>
            <a:r>
              <a:rPr lang="bn-BD" sz="4000" dirty="0">
                <a:latin typeface="NikoshBAN" pitchFamily="2" charset="0"/>
                <a:cs typeface="NikoshBAN" pitchFamily="2" charset="0"/>
              </a:rPr>
              <a:t> আলো দেখায়</a:t>
            </a:r>
            <a:r>
              <a:rPr lang="bn-BD" sz="3600" dirty="0">
                <a:latin typeface="NikoshBAN" pitchFamily="2" charset="0"/>
                <a:cs typeface="NikoshBAN" pitchFamily="2" charset="0"/>
              </a:rPr>
              <a:t>?</a:t>
            </a:r>
            <a:endParaRPr lang="en-US" sz="1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295" name="TextBox 6"/>
          <p:cNvSpPr txBox="1">
            <a:spLocks noChangeArrowheads="1"/>
          </p:cNvSpPr>
          <p:nvPr/>
        </p:nvSpPr>
        <p:spPr bwMode="auto">
          <a:xfrm>
            <a:off x="6918325" y="4960938"/>
            <a:ext cx="2073275" cy="830262"/>
          </a:xfrm>
          <a:prstGeom prst="rect">
            <a:avLst/>
          </a:prstGeom>
          <a:noFill/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bn-BD" sz="4800" dirty="0">
                <a:latin typeface="NikoshBAN" pitchFamily="2" charset="0"/>
                <a:cs typeface="NikoshBAN" pitchFamily="2" charset="0"/>
              </a:rPr>
              <a:t>অন্ধজনে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Bent Arrow 7"/>
          <p:cNvSpPr/>
          <p:nvPr/>
        </p:nvSpPr>
        <p:spPr>
          <a:xfrm rot="5400000">
            <a:off x="3104357" y="4668043"/>
            <a:ext cx="387350" cy="500063"/>
          </a:xfrm>
          <a:prstGeom prst="bentArrow">
            <a:avLst>
              <a:gd name="adj1" fmla="val 16097"/>
              <a:gd name="adj2" fmla="val 23634"/>
              <a:gd name="adj3" fmla="val 37515"/>
              <a:gd name="adj4" fmla="val 37580"/>
            </a:avLst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Bent Arrow 8"/>
          <p:cNvSpPr/>
          <p:nvPr/>
        </p:nvSpPr>
        <p:spPr>
          <a:xfrm rot="5578183">
            <a:off x="8019257" y="4729956"/>
            <a:ext cx="471488" cy="485775"/>
          </a:xfrm>
          <a:prstGeom prst="bentArrow">
            <a:avLst>
              <a:gd name="adj1" fmla="val 16097"/>
              <a:gd name="adj2" fmla="val 23634"/>
              <a:gd name="adj3" fmla="val 37515"/>
              <a:gd name="adj4" fmla="val 37580"/>
            </a:avLst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-76200" y="5679481"/>
            <a:ext cx="9220200" cy="107721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bn-BD" sz="2800" b="1" dirty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যাকে স্বত্ব ত্যাগ করে কিছু দান করা যায় তাকে </a:t>
            </a:r>
            <a:endParaRPr lang="bn-IN" sz="2800" b="1" dirty="0">
              <a:solidFill>
                <a:schemeClr val="accent4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bn-BD" sz="2800" b="1" dirty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সম্প্রদান কারক বলে</a:t>
            </a:r>
            <a:r>
              <a:rPr lang="bn-BD" sz="3600" b="1" dirty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।</a:t>
            </a:r>
          </a:p>
        </p:txBody>
      </p:sp>
      <p:sp>
        <p:nvSpPr>
          <p:cNvPr id="11" name="TextBox 3"/>
          <p:cNvSpPr txBox="1">
            <a:spLocks noChangeArrowheads="1"/>
          </p:cNvSpPr>
          <p:nvPr/>
        </p:nvSpPr>
        <p:spPr bwMode="auto">
          <a:xfrm>
            <a:off x="152400" y="3733800"/>
            <a:ext cx="3657600" cy="708025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  <a:ln w="9525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spAutoFit/>
          </a:bodyPr>
          <a:lstStyle/>
          <a:p>
            <a:pPr algn="ctr">
              <a:defRPr/>
            </a:pPr>
            <a:r>
              <a:rPr lang="bn-BD" sz="4000" dirty="0">
                <a:solidFill>
                  <a:schemeClr val="accent2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ভিখারীকে ভিক্ষা দেয়</a:t>
            </a:r>
            <a:endParaRPr lang="en-US" sz="1400" dirty="0">
              <a:solidFill>
                <a:schemeClr val="accent2">
                  <a:lumMod val="20000"/>
                  <a:lumOff val="8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TextBox 3"/>
          <p:cNvSpPr txBox="1">
            <a:spLocks noChangeArrowheads="1"/>
          </p:cNvSpPr>
          <p:nvPr/>
        </p:nvSpPr>
        <p:spPr bwMode="auto">
          <a:xfrm>
            <a:off x="5257800" y="3863975"/>
            <a:ext cx="3657600" cy="708025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  <a:ln w="9525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spAutoFit/>
          </a:bodyPr>
          <a:lstStyle/>
          <a:p>
            <a:pPr algn="ctr">
              <a:defRPr/>
            </a:pPr>
            <a:r>
              <a:rPr lang="bn-BD" sz="4000" dirty="0">
                <a:solidFill>
                  <a:schemeClr val="accent2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অন্ধজনে দেহ আলো</a:t>
            </a:r>
            <a:endParaRPr lang="en-US" sz="1400" dirty="0">
              <a:solidFill>
                <a:schemeClr val="accent2">
                  <a:lumMod val="20000"/>
                  <a:lumOff val="8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2590800" y="0"/>
            <a:ext cx="3738563" cy="1016000"/>
          </a:xfrm>
          <a:prstGeom prst="rect">
            <a:avLst/>
          </a:prstGeom>
          <a:noFill/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bn-IN" sz="6000" b="1" dirty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সম্প্রদান </a:t>
            </a:r>
            <a:r>
              <a:rPr lang="bn-BD" sz="6000" b="1" dirty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কারক</a:t>
            </a:r>
            <a:endParaRPr lang="en-US" sz="6000" b="1" dirty="0">
              <a:solidFill>
                <a:srgbClr val="0000FF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9315284"/>
      </p:ext>
    </p:ext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22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22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22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2" grpId="0"/>
      <p:bldP spid="12293" grpId="0"/>
      <p:bldP spid="12294" grpId="0"/>
      <p:bldP spid="12295" grpId="0"/>
      <p:bldP spid="8" grpId="0" animBg="1"/>
      <p:bldP spid="9" grpId="0" animBg="1"/>
      <p:bldP spid="10" grpId="0" animBg="1"/>
      <p:bldP spid="11" grpId="0" animBg="1"/>
      <p:bldP spid="12" grpId="0" animBg="1"/>
      <p:bldP spid="1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3" descr="tiger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48200" y="838200"/>
            <a:ext cx="4267200" cy="2971800"/>
          </a:xfrm>
          <a:prstGeom prst="rect">
            <a:avLst/>
          </a:prstGeom>
          <a:noFill/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5" name="TextBox 4"/>
          <p:cNvSpPr txBox="1">
            <a:spLocks noChangeArrowheads="1"/>
          </p:cNvSpPr>
          <p:nvPr/>
        </p:nvSpPr>
        <p:spPr bwMode="auto">
          <a:xfrm>
            <a:off x="0" y="4275138"/>
            <a:ext cx="3810000" cy="830262"/>
          </a:xfrm>
          <a:prstGeom prst="rect">
            <a:avLst/>
          </a:prstGeom>
          <a:noFill/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bn-BD" sz="4800" b="1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কোথা থেকে </a:t>
            </a:r>
            <a:r>
              <a:rPr lang="bn-BD" sz="4800" dirty="0">
                <a:latin typeface="NikoshBAN" pitchFamily="2" charset="0"/>
                <a:cs typeface="NikoshBAN" pitchFamily="2" charset="0"/>
              </a:rPr>
              <a:t>পড়ে</a:t>
            </a:r>
            <a:r>
              <a:rPr lang="bn-BD" sz="4400" dirty="0">
                <a:latin typeface="NikoshBAN" pitchFamily="2" charset="0"/>
                <a:cs typeface="NikoshBAN" pitchFamily="2" charset="0"/>
              </a:rPr>
              <a:t>?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316" name="TextBox 5"/>
          <p:cNvSpPr txBox="1">
            <a:spLocks noChangeArrowheads="1"/>
          </p:cNvSpPr>
          <p:nvPr/>
        </p:nvSpPr>
        <p:spPr bwMode="auto">
          <a:xfrm>
            <a:off x="2971800" y="5021263"/>
            <a:ext cx="2133600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bn-BD" sz="4400" dirty="0">
                <a:latin typeface="NikoshBAN" pitchFamily="2" charset="0"/>
                <a:cs typeface="NikoshBAN" pitchFamily="2" charset="0"/>
              </a:rPr>
              <a:t>মেঘ থেকে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317" name="TextBox 6"/>
          <p:cNvSpPr txBox="1">
            <a:spLocks noChangeArrowheads="1"/>
          </p:cNvSpPr>
          <p:nvPr/>
        </p:nvSpPr>
        <p:spPr bwMode="auto">
          <a:xfrm>
            <a:off x="5257800" y="4427538"/>
            <a:ext cx="2286000" cy="830262"/>
          </a:xfrm>
          <a:prstGeom prst="rect">
            <a:avLst/>
          </a:prstGeom>
          <a:noFill/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bn-BD" sz="4800" b="1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কার</a:t>
            </a:r>
            <a:r>
              <a:rPr lang="bn-BD" sz="4800" dirty="0">
                <a:latin typeface="NikoshBAN" pitchFamily="2" charset="0"/>
                <a:cs typeface="NikoshBAN" pitchFamily="2" charset="0"/>
              </a:rPr>
              <a:t> ভয়</a:t>
            </a:r>
            <a:r>
              <a:rPr lang="bn-BD" sz="4400" dirty="0">
                <a:latin typeface="NikoshBAN" pitchFamily="2" charset="0"/>
                <a:cs typeface="NikoshBAN" pitchFamily="2" charset="0"/>
              </a:rPr>
              <a:t>?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318" name="TextBox 7"/>
          <p:cNvSpPr txBox="1">
            <a:spLocks noChangeArrowheads="1"/>
          </p:cNvSpPr>
          <p:nvPr/>
        </p:nvSpPr>
        <p:spPr bwMode="auto">
          <a:xfrm>
            <a:off x="7162800" y="4960938"/>
            <a:ext cx="1752600" cy="830262"/>
          </a:xfrm>
          <a:prstGeom prst="rect">
            <a:avLst/>
          </a:prstGeom>
          <a:noFill/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bn-BD" sz="4800" dirty="0">
                <a:latin typeface="NikoshBAN" pitchFamily="2" charset="0"/>
                <a:cs typeface="NikoshBAN" pitchFamily="2" charset="0"/>
              </a:rPr>
              <a:t>বাঘের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Bent Arrow 8"/>
          <p:cNvSpPr/>
          <p:nvPr/>
        </p:nvSpPr>
        <p:spPr>
          <a:xfrm rot="5400000">
            <a:off x="3833018" y="4320382"/>
            <a:ext cx="639763" cy="990600"/>
          </a:xfrm>
          <a:prstGeom prst="bentArrow">
            <a:avLst>
              <a:gd name="adj1" fmla="val 16097"/>
              <a:gd name="adj2" fmla="val 23634"/>
              <a:gd name="adj3" fmla="val 37515"/>
              <a:gd name="adj4" fmla="val 37580"/>
            </a:avLst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0" y="5581650"/>
            <a:ext cx="9296400" cy="120032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bn-BD" sz="3600" b="1" dirty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যা থেকে কোন কিছু উৎপন্ন, পতিত, ভীত ও গৃহিত বোঝায় তাকে অপাদান কারক বলে।</a:t>
            </a:r>
          </a:p>
        </p:txBody>
      </p:sp>
      <p:sp>
        <p:nvSpPr>
          <p:cNvPr id="12" name="Bent Arrow 11"/>
          <p:cNvSpPr/>
          <p:nvPr/>
        </p:nvSpPr>
        <p:spPr>
          <a:xfrm rot="5400000">
            <a:off x="7543800" y="4419600"/>
            <a:ext cx="533400" cy="990600"/>
          </a:xfrm>
          <a:prstGeom prst="bentArrow">
            <a:avLst>
              <a:gd name="adj1" fmla="val 16097"/>
              <a:gd name="adj2" fmla="val 23634"/>
              <a:gd name="adj3" fmla="val 37515"/>
              <a:gd name="adj4" fmla="val 37580"/>
            </a:avLst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</a:endParaRPr>
          </a:p>
        </p:txBody>
      </p:sp>
      <p:pic>
        <p:nvPicPr>
          <p:cNvPr id="13322" name="Picture 13" descr="th_1252a94e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8600" y="685800"/>
            <a:ext cx="3581400" cy="2971800"/>
          </a:xfrm>
          <a:prstGeom prst="rect">
            <a:avLst/>
          </a:prstGeom>
          <a:noFill/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Box 4"/>
          <p:cNvSpPr txBox="1">
            <a:spLocks noChangeArrowheads="1"/>
          </p:cNvSpPr>
          <p:nvPr/>
        </p:nvSpPr>
        <p:spPr bwMode="auto">
          <a:xfrm>
            <a:off x="282575" y="3695700"/>
            <a:ext cx="3810000" cy="647700"/>
          </a:xfrm>
          <a:prstGeom prst="rect">
            <a:avLst/>
          </a:prstGeom>
          <a:solidFill>
            <a:srgbClr val="C0000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bn-BD" sz="3600" b="1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মেঘ থেকে বৃষ্টি পড়ে</a:t>
            </a: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2819400" y="0"/>
            <a:ext cx="3684588" cy="1016000"/>
          </a:xfrm>
          <a:prstGeom prst="rect">
            <a:avLst/>
          </a:prstGeom>
          <a:noFill/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bn-IN" sz="6000" dirty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অপাদান </a:t>
            </a:r>
            <a:r>
              <a:rPr lang="bn-BD" sz="6000" dirty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কারক</a:t>
            </a:r>
            <a:endParaRPr lang="en-US" sz="6000" dirty="0">
              <a:solidFill>
                <a:srgbClr val="0000FF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TextBox 4"/>
          <p:cNvSpPr txBox="1">
            <a:spLocks noChangeArrowheads="1"/>
          </p:cNvSpPr>
          <p:nvPr/>
        </p:nvSpPr>
        <p:spPr bwMode="auto">
          <a:xfrm>
            <a:off x="5105400" y="3886200"/>
            <a:ext cx="3810000" cy="647700"/>
          </a:xfrm>
          <a:prstGeom prst="rect">
            <a:avLst/>
          </a:prstGeom>
          <a:solidFill>
            <a:srgbClr val="C0000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bn-BD" sz="3600" b="1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বনে বাঘের ভয়</a:t>
            </a:r>
          </a:p>
        </p:txBody>
      </p:sp>
    </p:spTree>
    <p:extLst>
      <p:ext uri="{BB962C8B-B14F-4D97-AF65-F5344CB8AC3E}">
        <p14:creationId xmlns:p14="http://schemas.microsoft.com/office/powerpoint/2010/main" xmlns="" val="3459777570"/>
      </p:ext>
    </p:extLst>
  </p:cSld>
  <p:clrMapOvr>
    <a:masterClrMapping/>
  </p:clrMapOvr>
  <p:transition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3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3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3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33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33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/>
      <p:bldP spid="13316" grpId="0"/>
      <p:bldP spid="13317" grpId="0"/>
      <p:bldP spid="13318" grpId="0"/>
      <p:bldP spid="9" grpId="0" animBg="1"/>
      <p:bldP spid="11" grpId="0" animBg="1"/>
      <p:bldP spid="12" grpId="0" animBg="1"/>
      <p:bldP spid="13" grpId="0" animBg="1"/>
      <p:bldP spid="15" grpId="0"/>
      <p:bldP spid="1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1" descr="tiger in the forest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2400" y="866994"/>
            <a:ext cx="4191000" cy="3027363"/>
          </a:xfrm>
          <a:prstGeom prst="rect">
            <a:avLst/>
          </a:prstGeom>
          <a:noFill/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39" name="Picture 3" descr="rising_sun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72000" y="914400"/>
            <a:ext cx="4419600" cy="3027363"/>
          </a:xfrm>
          <a:prstGeom prst="rect">
            <a:avLst/>
          </a:prstGeom>
          <a:noFill/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0" name="TextBox 4"/>
          <p:cNvSpPr txBox="1">
            <a:spLocks noChangeArrowheads="1"/>
          </p:cNvSpPr>
          <p:nvPr/>
        </p:nvSpPr>
        <p:spPr bwMode="auto">
          <a:xfrm>
            <a:off x="457200" y="4383088"/>
            <a:ext cx="2286000" cy="646112"/>
          </a:xfrm>
          <a:prstGeom prst="rect">
            <a:avLst/>
          </a:prstGeom>
          <a:noFill/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bn-BD" sz="3600" b="1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কোথায়</a:t>
            </a:r>
            <a:r>
              <a:rPr lang="bn-BD" sz="3600" dirty="0">
                <a:latin typeface="NikoshBAN" pitchFamily="2" charset="0"/>
                <a:cs typeface="NikoshBAN" pitchFamily="2" charset="0"/>
              </a:rPr>
              <a:t> আছে?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341" name="TextBox 5"/>
          <p:cNvSpPr txBox="1">
            <a:spLocks noChangeArrowheads="1"/>
          </p:cNvSpPr>
          <p:nvPr/>
        </p:nvSpPr>
        <p:spPr bwMode="auto">
          <a:xfrm>
            <a:off x="3124200" y="4953000"/>
            <a:ext cx="2209800" cy="646113"/>
          </a:xfrm>
          <a:prstGeom prst="rect">
            <a:avLst/>
          </a:prstGeom>
          <a:noFill/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bn-BD" sz="3600" dirty="0">
                <a:latin typeface="NikoshBAN" pitchFamily="2" charset="0"/>
                <a:cs typeface="NikoshBAN" pitchFamily="2" charset="0"/>
              </a:rPr>
              <a:t>বনে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342" name="TextBox 6"/>
          <p:cNvSpPr txBox="1">
            <a:spLocks noChangeArrowheads="1"/>
          </p:cNvSpPr>
          <p:nvPr/>
        </p:nvSpPr>
        <p:spPr bwMode="auto">
          <a:xfrm>
            <a:off x="5257800" y="4459288"/>
            <a:ext cx="1828800" cy="646112"/>
          </a:xfrm>
          <a:prstGeom prst="rect">
            <a:avLst/>
          </a:prstGeom>
          <a:noFill/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bn-BD" sz="3600" b="1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কখন</a:t>
            </a:r>
            <a:r>
              <a:rPr lang="bn-BD" sz="3600" dirty="0">
                <a:latin typeface="NikoshBAN" pitchFamily="2" charset="0"/>
                <a:cs typeface="NikoshBAN" pitchFamily="2" charset="0"/>
              </a:rPr>
              <a:t> উঠে?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343" name="TextBox 7"/>
          <p:cNvSpPr txBox="1">
            <a:spLocks noChangeArrowheads="1"/>
          </p:cNvSpPr>
          <p:nvPr/>
        </p:nvSpPr>
        <p:spPr bwMode="auto">
          <a:xfrm>
            <a:off x="7162800" y="4953000"/>
            <a:ext cx="1981200" cy="646113"/>
          </a:xfrm>
          <a:prstGeom prst="rect">
            <a:avLst/>
          </a:prstGeom>
          <a:noFill/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bn-BD" sz="3600" dirty="0">
                <a:latin typeface="NikoshBAN" pitchFamily="2" charset="0"/>
                <a:cs typeface="NikoshBAN" pitchFamily="2" charset="0"/>
              </a:rPr>
              <a:t>সকালে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Bent Arrow 8"/>
          <p:cNvSpPr/>
          <p:nvPr/>
        </p:nvSpPr>
        <p:spPr>
          <a:xfrm rot="5400000">
            <a:off x="2947987" y="4395788"/>
            <a:ext cx="428625" cy="990600"/>
          </a:xfrm>
          <a:prstGeom prst="bentArrow">
            <a:avLst>
              <a:gd name="adj1" fmla="val 16097"/>
              <a:gd name="adj2" fmla="val 23634"/>
              <a:gd name="adj3" fmla="val 37515"/>
              <a:gd name="adj4" fmla="val 37580"/>
            </a:avLst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Bent Arrow 9"/>
          <p:cNvSpPr/>
          <p:nvPr/>
        </p:nvSpPr>
        <p:spPr>
          <a:xfrm rot="5400000">
            <a:off x="7142956" y="4591844"/>
            <a:ext cx="496888" cy="609600"/>
          </a:xfrm>
          <a:prstGeom prst="bentArrow">
            <a:avLst>
              <a:gd name="adj1" fmla="val 16097"/>
              <a:gd name="adj2" fmla="val 23634"/>
              <a:gd name="adj3" fmla="val 37515"/>
              <a:gd name="adj4" fmla="val 37580"/>
            </a:avLst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81000" y="5457825"/>
            <a:ext cx="8382000" cy="13239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bn-BD" sz="4000" b="1" dirty="0">
                <a:solidFill>
                  <a:schemeClr val="accent5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যে স্থানে বা যে সময়ে ক্রিয়া সম্পন্ন হয় তাকে অধিকরণ কারক বলে।</a:t>
            </a:r>
          </a:p>
        </p:txBody>
      </p:sp>
      <p:sp>
        <p:nvSpPr>
          <p:cNvPr id="12" name="TextBox 4"/>
          <p:cNvSpPr txBox="1">
            <a:spLocks noChangeArrowheads="1"/>
          </p:cNvSpPr>
          <p:nvPr/>
        </p:nvSpPr>
        <p:spPr bwMode="auto">
          <a:xfrm>
            <a:off x="609600" y="3849688"/>
            <a:ext cx="2286000" cy="646112"/>
          </a:xfrm>
          <a:prstGeom prst="rect">
            <a:avLst/>
          </a:prstGeom>
          <a:noFill/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bn-BD" sz="3600" dirty="0">
                <a:latin typeface="NikoshBAN" pitchFamily="2" charset="0"/>
                <a:cs typeface="NikoshBAN" pitchFamily="2" charset="0"/>
              </a:rPr>
              <a:t>বনে বাঘ আছে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TextBox 4"/>
          <p:cNvSpPr txBox="1">
            <a:spLocks noChangeArrowheads="1"/>
          </p:cNvSpPr>
          <p:nvPr/>
        </p:nvSpPr>
        <p:spPr bwMode="auto">
          <a:xfrm>
            <a:off x="5410200" y="3925888"/>
            <a:ext cx="2743200" cy="646112"/>
          </a:xfrm>
          <a:prstGeom prst="rect">
            <a:avLst/>
          </a:prstGeom>
          <a:noFill/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bn-BD" sz="3600" dirty="0">
                <a:latin typeface="NikoshBAN" pitchFamily="2" charset="0"/>
                <a:cs typeface="NikoshBAN" pitchFamily="2" charset="0"/>
              </a:rPr>
              <a:t>সকালে সূর্য উঠে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2667000" y="76200"/>
            <a:ext cx="3930650" cy="1016000"/>
          </a:xfrm>
          <a:prstGeom prst="rect">
            <a:avLst/>
          </a:prstGeom>
          <a:noFill/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bn-IN" sz="6000" b="1" dirty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অধিকরন </a:t>
            </a:r>
            <a:r>
              <a:rPr lang="bn-BD" sz="6000" b="1" dirty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কারক</a:t>
            </a:r>
            <a:endParaRPr lang="en-US" sz="6000" b="1" dirty="0">
              <a:solidFill>
                <a:srgbClr val="0000FF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67787653"/>
      </p:ext>
    </p:extLst>
  </p:cSld>
  <p:clrMapOvr>
    <a:masterClrMapping/>
  </p:clrMapOvr>
  <p:transition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43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43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43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43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0" grpId="0"/>
      <p:bldP spid="14341" grpId="0"/>
      <p:bldP spid="14342" grpId="0"/>
      <p:bldP spid="14343" grpId="0"/>
      <p:bldP spid="9" grpId="0" animBg="1"/>
      <p:bldP spid="10" grpId="0" animBg="1"/>
      <p:bldP spid="11" grpId="0" animBg="1"/>
      <p:bldP spid="12" grpId="0"/>
      <p:bldP spid="13" grpId="0"/>
      <p:bldP spid="1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562600" y="914400"/>
            <a:ext cx="2895600" cy="762000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bn-BD" sz="3600" dirty="0">
                <a:latin typeface="NikoshBAN" pitchFamily="2" charset="0"/>
                <a:cs typeface="NikoshBAN" pitchFamily="2" charset="0"/>
              </a:rPr>
              <a:t>কর্মকারক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334128" y="5359543"/>
            <a:ext cx="2438400" cy="762000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bn-BD" sz="3600" dirty="0">
                <a:latin typeface="NikoshBAN" pitchFamily="2" charset="0"/>
                <a:cs typeface="NikoshBAN" pitchFamily="2" charset="0"/>
              </a:rPr>
              <a:t>সম্প্রদান কারক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09600" y="990600"/>
            <a:ext cx="2895600" cy="762000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bn-BD" sz="3600" dirty="0">
                <a:latin typeface="NikoshBAN" pitchFamily="2" charset="0"/>
                <a:cs typeface="NikoshBAN" pitchFamily="2" charset="0"/>
              </a:rPr>
              <a:t>কর্তৃকারক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761999" y="5402785"/>
            <a:ext cx="2895600" cy="762000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bn-BD" sz="3600" dirty="0">
                <a:latin typeface="NikoshBAN" pitchFamily="2" charset="0"/>
                <a:cs typeface="NikoshBAN" pitchFamily="2" charset="0"/>
              </a:rPr>
              <a:t>অপাদান কারক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781928" y="3118623"/>
            <a:ext cx="1981200" cy="762000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bn-BD" sz="3600" dirty="0">
                <a:latin typeface="NikoshBAN" pitchFamily="2" charset="0"/>
                <a:cs typeface="NikoshBAN" pitchFamily="2" charset="0"/>
              </a:rPr>
              <a:t>করণ কারক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Right Arrow 12"/>
          <p:cNvSpPr/>
          <p:nvPr/>
        </p:nvSpPr>
        <p:spPr>
          <a:xfrm rot="14107978">
            <a:off x="2897188" y="1997075"/>
            <a:ext cx="990600" cy="914400"/>
          </a:xfrm>
          <a:prstGeom prst="rightArrow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Right Arrow 13"/>
          <p:cNvSpPr/>
          <p:nvPr/>
        </p:nvSpPr>
        <p:spPr>
          <a:xfrm rot="18345748">
            <a:off x="4953000" y="1992313"/>
            <a:ext cx="990600" cy="914400"/>
          </a:xfrm>
          <a:prstGeom prst="rightArrow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Right Arrow 14"/>
          <p:cNvSpPr/>
          <p:nvPr/>
        </p:nvSpPr>
        <p:spPr>
          <a:xfrm rot="3527013">
            <a:off x="4929188" y="4241800"/>
            <a:ext cx="990600" cy="914400"/>
          </a:xfrm>
          <a:prstGeom prst="rightArrow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6" name="Right Arrow 15"/>
          <p:cNvSpPr/>
          <p:nvPr/>
        </p:nvSpPr>
        <p:spPr>
          <a:xfrm rot="7813691">
            <a:off x="2816225" y="4254500"/>
            <a:ext cx="990600" cy="914400"/>
          </a:xfrm>
          <a:prstGeom prst="rightArrow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7" name="Right Arrow 16"/>
          <p:cNvSpPr/>
          <p:nvPr/>
        </p:nvSpPr>
        <p:spPr>
          <a:xfrm rot="10800000">
            <a:off x="2209800" y="3048000"/>
            <a:ext cx="990600" cy="914400"/>
          </a:xfrm>
          <a:prstGeom prst="rightArrow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9" name="Right Arrow 18"/>
          <p:cNvSpPr/>
          <p:nvPr/>
        </p:nvSpPr>
        <p:spPr>
          <a:xfrm rot="21297790">
            <a:off x="5524500" y="3006725"/>
            <a:ext cx="990600" cy="914400"/>
          </a:xfrm>
          <a:prstGeom prst="rightArrow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3328988" y="2819400"/>
            <a:ext cx="2057400" cy="1371600"/>
          </a:xfrm>
          <a:prstGeom prst="ellips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bn-BD" sz="4000" dirty="0">
                <a:latin typeface="NikoshBAN" pitchFamily="2" charset="0"/>
                <a:cs typeface="NikoshBAN" pitchFamily="2" charset="0"/>
              </a:rPr>
              <a:t>কারক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8" name="Rectangle 17"/>
          <p:cNvSpPr/>
          <p:nvPr/>
        </p:nvSpPr>
        <p:spPr>
          <a:xfrm rot="19677924">
            <a:off x="-143020" y="3056649"/>
            <a:ext cx="2895600" cy="762000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bn-BD" sz="3600" dirty="0">
                <a:latin typeface="NikoshBAN" pitchFamily="2" charset="0"/>
                <a:cs typeface="NikoshBAN" pitchFamily="2" charset="0"/>
              </a:rPr>
              <a:t>অধিকরণ কারক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375" name="TextBox 20"/>
          <p:cNvSpPr txBox="1">
            <a:spLocks noChangeArrowheads="1"/>
          </p:cNvSpPr>
          <p:nvPr/>
        </p:nvSpPr>
        <p:spPr bwMode="auto">
          <a:xfrm>
            <a:off x="0" y="152400"/>
            <a:ext cx="9372600" cy="769441"/>
          </a:xfrm>
          <a:prstGeom prst="rect">
            <a:avLst/>
          </a:prstGeom>
          <a:noFill/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bn-IN" sz="2800" b="1" dirty="0">
                <a:solidFill>
                  <a:srgbClr val="006600"/>
                </a:solidFill>
                <a:latin typeface="NikoshBAN" pitchFamily="2" charset="0"/>
                <a:cs typeface="NikoshBAN" pitchFamily="2" charset="0"/>
              </a:rPr>
              <a:t>এবার দেখ আমরা মোট কত ধরনের কারক পেলাম</a:t>
            </a:r>
            <a:r>
              <a:rPr lang="bn-IN" sz="4400" b="1" dirty="0">
                <a:solidFill>
                  <a:srgbClr val="006600"/>
                </a:solidFill>
                <a:latin typeface="NikoshBAN" pitchFamily="2" charset="0"/>
                <a:cs typeface="NikoshBAN" pitchFamily="2" charset="0"/>
              </a:rPr>
              <a:t>...</a:t>
            </a:r>
            <a:endParaRPr lang="en-US" sz="4400" b="1" dirty="0">
              <a:solidFill>
                <a:srgbClr val="0066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639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6" grpId="0" animBg="1"/>
      <p:bldP spid="7" grpId="0" animBg="1"/>
      <p:bldP spid="9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9" grpId="0" animBg="1"/>
      <p:bldP spid="20" grpId="0" animBg="1"/>
      <p:bldP spid="1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0" y="228600"/>
            <a:ext cx="3962400" cy="1200329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bn-BD" sz="5400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দলীয়</a:t>
            </a:r>
            <a:r>
              <a:rPr lang="bn-BD" sz="7200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5400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কাজ</a:t>
            </a:r>
            <a:endParaRPr lang="en-US" sz="2000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389" name="TextBox 2"/>
          <p:cNvSpPr txBox="1">
            <a:spLocks noChangeArrowheads="1"/>
          </p:cNvSpPr>
          <p:nvPr/>
        </p:nvSpPr>
        <p:spPr bwMode="auto">
          <a:xfrm>
            <a:off x="228600" y="1654314"/>
            <a:ext cx="8534400" cy="523220"/>
          </a:xfrm>
          <a:prstGeom prst="rect">
            <a:avLst/>
          </a:prstGeom>
          <a:noFill/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bn-BD" sz="2800" dirty="0">
                <a:latin typeface="NikoshBAN" pitchFamily="2" charset="0"/>
                <a:cs typeface="NikoshBAN" pitchFamily="2" charset="0"/>
              </a:rPr>
              <a:t>নিচের বাক্যের </a:t>
            </a:r>
            <a:r>
              <a:rPr lang="bn-BD" sz="28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নিম্নরেখ</a:t>
            </a:r>
            <a:r>
              <a:rPr lang="bn-BD" sz="2800" dirty="0">
                <a:latin typeface="NikoshBAN" pitchFamily="2" charset="0"/>
                <a:cs typeface="NikoshBAN" pitchFamily="2" charset="0"/>
              </a:rPr>
              <a:t> শব্দগুলোর কারক নির্ণয় কর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390" name="TextBox 4"/>
          <p:cNvSpPr txBox="1">
            <a:spLocks noChangeArrowheads="1"/>
          </p:cNvSpPr>
          <p:nvPr/>
        </p:nvSpPr>
        <p:spPr bwMode="auto">
          <a:xfrm>
            <a:off x="838199" y="2362200"/>
            <a:ext cx="5410201" cy="830997"/>
          </a:xfrm>
          <a:prstGeom prst="rect">
            <a:avLst/>
          </a:prstGeom>
          <a:noFill/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 eaLnBrk="1" hangingPunct="1"/>
            <a:r>
              <a:rPr lang="bn-BD" sz="4800" dirty="0">
                <a:latin typeface="NikoshBAN" pitchFamily="2" charset="0"/>
                <a:cs typeface="NikoshBAN" pitchFamily="2" charset="0"/>
              </a:rPr>
              <a:t>১</a:t>
            </a:r>
            <a:r>
              <a:rPr lang="bn-BD" sz="3600" dirty="0">
                <a:latin typeface="NikoshBAN" pitchFamily="2" charset="0"/>
                <a:cs typeface="NikoshBAN" pitchFamily="2" charset="0"/>
              </a:rPr>
              <a:t>। </a:t>
            </a:r>
            <a:r>
              <a:rPr lang="bn-BD" sz="3600" u="sng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দুধ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দই হয়</a:t>
            </a:r>
            <a:r>
              <a:rPr lang="bn-BD" sz="4800" dirty="0">
                <a:latin typeface="NikoshBAN" pitchFamily="2" charset="0"/>
                <a:cs typeface="NikoshBAN" pitchFamily="2" charset="0"/>
              </a:rPr>
              <a:t>।</a:t>
            </a:r>
          </a:p>
        </p:txBody>
      </p:sp>
      <p:sp>
        <p:nvSpPr>
          <p:cNvPr id="16392" name="Rectangle 6"/>
          <p:cNvSpPr>
            <a:spLocks noChangeArrowheads="1"/>
          </p:cNvSpPr>
          <p:nvPr/>
        </p:nvSpPr>
        <p:spPr bwMode="auto">
          <a:xfrm>
            <a:off x="808038" y="4016375"/>
            <a:ext cx="4204997" cy="830997"/>
          </a:xfrm>
          <a:prstGeom prst="rect">
            <a:avLst/>
          </a:prstGeom>
          <a:noFill/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bn-BD" sz="4800" dirty="0">
                <a:latin typeface="NikoshBAN" pitchFamily="2" charset="0"/>
                <a:cs typeface="NikoshBAN" pitchFamily="2" charset="0"/>
              </a:rPr>
              <a:t>৩। </a:t>
            </a:r>
            <a:r>
              <a:rPr lang="bn-BD" sz="4000" u="sng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দীনে</a:t>
            </a:r>
            <a:r>
              <a:rPr lang="bn-BD" sz="4000" dirty="0">
                <a:latin typeface="NikoshBAN" pitchFamily="2" charset="0"/>
                <a:cs typeface="NikoshBAN" pitchFamily="2" charset="0"/>
              </a:rPr>
              <a:t> দয়া কর</a:t>
            </a:r>
            <a:r>
              <a:rPr lang="bn-BD" sz="4800" dirty="0">
                <a:latin typeface="NikoshBAN" pitchFamily="2" charset="0"/>
                <a:cs typeface="NikoshBAN" pitchFamily="2" charset="0"/>
              </a:rPr>
              <a:t>।</a:t>
            </a:r>
            <a:endParaRPr lang="en-US" sz="4800" dirty="0"/>
          </a:p>
        </p:txBody>
      </p:sp>
      <p:sp>
        <p:nvSpPr>
          <p:cNvPr id="16393" name="Rectangle 7"/>
          <p:cNvSpPr>
            <a:spLocks noChangeArrowheads="1"/>
          </p:cNvSpPr>
          <p:nvPr/>
        </p:nvSpPr>
        <p:spPr bwMode="auto">
          <a:xfrm>
            <a:off x="808038" y="4778375"/>
            <a:ext cx="4766048" cy="830997"/>
          </a:xfrm>
          <a:prstGeom prst="rect">
            <a:avLst/>
          </a:prstGeom>
          <a:noFill/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bn-BD" sz="4800" dirty="0">
                <a:latin typeface="NikoshBAN" pitchFamily="2" charset="0"/>
                <a:cs typeface="NikoshBAN" pitchFamily="2" charset="0"/>
              </a:rPr>
              <a:t>৪। </a:t>
            </a:r>
            <a:r>
              <a:rPr lang="bn-BD" sz="4000" u="sng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টাকায়</a:t>
            </a:r>
            <a:r>
              <a:rPr lang="bn-BD" sz="4000" dirty="0">
                <a:latin typeface="NikoshBAN" pitchFamily="2" charset="0"/>
                <a:cs typeface="NikoshBAN" pitchFamily="2" charset="0"/>
              </a:rPr>
              <a:t> কি না হয়</a:t>
            </a:r>
            <a:r>
              <a:rPr lang="bn-BD" sz="4800" dirty="0">
                <a:latin typeface="NikoshBAN" pitchFamily="2" charset="0"/>
                <a:cs typeface="NikoshBAN" pitchFamily="2" charset="0"/>
              </a:rPr>
              <a:t>।</a:t>
            </a:r>
            <a:endParaRPr lang="en-US" sz="4800" dirty="0"/>
          </a:p>
        </p:txBody>
      </p:sp>
      <p:sp>
        <p:nvSpPr>
          <p:cNvPr id="16394" name="Rectangle 8"/>
          <p:cNvSpPr>
            <a:spLocks noChangeArrowheads="1"/>
          </p:cNvSpPr>
          <p:nvPr/>
        </p:nvSpPr>
        <p:spPr bwMode="auto">
          <a:xfrm>
            <a:off x="808038" y="5540375"/>
            <a:ext cx="5601784" cy="830997"/>
          </a:xfrm>
          <a:prstGeom prst="rect">
            <a:avLst/>
          </a:prstGeom>
          <a:noFill/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bn-BD" sz="4800" dirty="0">
                <a:latin typeface="NikoshBAN" pitchFamily="2" charset="0"/>
                <a:cs typeface="NikoshBAN" pitchFamily="2" charset="0"/>
              </a:rPr>
              <a:t>৫</a:t>
            </a:r>
            <a:r>
              <a:rPr lang="bn-BD" sz="4000" dirty="0">
                <a:latin typeface="NikoshBAN" pitchFamily="2" charset="0"/>
                <a:cs typeface="NikoshBAN" pitchFamily="2" charset="0"/>
              </a:rPr>
              <a:t>। </a:t>
            </a:r>
            <a:r>
              <a:rPr lang="bn-BD" sz="4000" u="sng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তিলে</a:t>
            </a:r>
            <a:r>
              <a:rPr lang="bn-BD" sz="4000" dirty="0">
                <a:latin typeface="NikoshBAN" pitchFamily="2" charset="0"/>
                <a:cs typeface="NikoshBAN" pitchFamily="2" charset="0"/>
              </a:rPr>
              <a:t> তৈল আছে।</a:t>
            </a:r>
            <a:endParaRPr lang="en-US" sz="4000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115097" y="1703387"/>
            <a:ext cx="3909848" cy="3780572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033420" y="2342247"/>
            <a:ext cx="6455385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400" dirty="0" smtClean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  <a:p>
            <a:endParaRPr lang="en-US" sz="2400" dirty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BD" sz="44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২</a:t>
            </a:r>
            <a:r>
              <a:rPr lang="bn-BD" sz="44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। সুমন </a:t>
            </a:r>
            <a:r>
              <a:rPr lang="bn-BD" sz="3600" u="sng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বই</a:t>
            </a:r>
            <a:r>
              <a:rPr lang="bn-BD" sz="36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dirty="0">
                <a:latin typeface="NikoshBAN" pitchFamily="2" charset="0"/>
                <a:cs typeface="NikoshBAN" pitchFamily="2" charset="0"/>
              </a:rPr>
              <a:t>পড়ে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xmlns="" val="37047517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63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63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63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63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63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63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63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63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63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63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63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6389" grpId="0"/>
      <p:bldP spid="16390" grpId="0"/>
      <p:bldP spid="16392" grpId="0"/>
      <p:bldP spid="16393" grpId="0"/>
      <p:bldP spid="1639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6255" y="1066799"/>
            <a:ext cx="4876799" cy="156966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FF0000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>
            <a:spAutoFit/>
          </a:bodyPr>
          <a:lstStyle/>
          <a:p>
            <a:pPr>
              <a:defRPr/>
            </a:pPr>
            <a:r>
              <a:rPr lang="bn-BD" sz="96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60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বাড়ির </a:t>
            </a:r>
            <a:r>
              <a:rPr lang="bn-BD" sz="6000" b="1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কাজ</a:t>
            </a:r>
            <a:endParaRPr lang="en-US" sz="6000" b="1" dirty="0">
              <a:solidFill>
                <a:srgbClr val="C00000"/>
              </a:solidFill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381000" y="3503613"/>
            <a:ext cx="8229600" cy="160043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rgbClr val="FF0000"/>
            </a:solidFill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>
            <a:spAutoFit/>
          </a:bodyPr>
          <a:lstStyle/>
          <a:p>
            <a:pPr>
              <a:defRPr/>
            </a:pPr>
            <a:r>
              <a:rPr lang="bn-BD" sz="44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বিভিন্ন প্রকার কারকের নাম লিখে দু’টি করে উদাহরণ দাও</a:t>
            </a:r>
            <a:r>
              <a:rPr lang="bn-BD" sz="54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। </a:t>
            </a:r>
            <a:endParaRPr lang="en-US" sz="5400" b="1" dirty="0">
              <a:solidFill>
                <a:srgbClr val="7030A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715000" y="228600"/>
            <a:ext cx="3143250" cy="2662871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</p:spTree>
    <p:extLst>
      <p:ext uri="{BB962C8B-B14F-4D97-AF65-F5344CB8AC3E}">
        <p14:creationId xmlns:p14="http://schemas.microsoft.com/office/powerpoint/2010/main" xmlns="" val="35748541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E:\Chinare\Magic Islan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276600" y="-228599"/>
            <a:ext cx="15087599" cy="7467600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1219200" y="2841808"/>
            <a:ext cx="4724400" cy="3416320"/>
          </a:xfrm>
          <a:prstGeom prst="rect">
            <a:avLst/>
          </a:prstGeom>
          <a:noFill/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7200" b="1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 </a:t>
            </a:r>
            <a:r>
              <a:rPr lang="bn-BD" sz="7200" b="1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ধন্যবাদ</a:t>
            </a:r>
            <a:endParaRPr lang="bn-IN" sz="7200" b="1" dirty="0">
              <a:ln w="11430"/>
              <a:solidFill>
                <a:srgbClr val="FFFF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>
              <a:defRPr/>
            </a:pPr>
            <a:r>
              <a:rPr lang="bn-BD" sz="7200" b="1" dirty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b="1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 </a:t>
            </a:r>
            <a:r>
              <a:rPr lang="bn-BD" sz="7200" b="1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সবাইকে</a:t>
            </a:r>
            <a:endParaRPr lang="en-US" sz="7200" b="1" dirty="0">
              <a:ln w="11430"/>
              <a:solidFill>
                <a:srgbClr val="FFFF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953000" y="1295400"/>
            <a:ext cx="3695700" cy="28236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6798267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>
            <a:spLocks noChangeArrowheads="1"/>
          </p:cNvSpPr>
          <p:nvPr/>
        </p:nvSpPr>
        <p:spPr bwMode="auto">
          <a:xfrm>
            <a:off x="1219201" y="2001982"/>
            <a:ext cx="6580908" cy="3323987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noFill/>
          </a:ln>
          <a:effectLst>
            <a:glow rad="63500">
              <a:schemeClr val="accent3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  <a:reflection blurRad="6350" stA="52000" endA="300" endPos="35000" dir="5400000" sy="-100000" algn="bl" rotWithShape="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en-US" sz="48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     </a:t>
            </a:r>
            <a:r>
              <a:rPr lang="bn-BD" sz="54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মোঃ </a:t>
            </a:r>
            <a:r>
              <a:rPr lang="bn-IN" sz="54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আব্দুল করিম </a:t>
            </a:r>
            <a:endParaRPr lang="bn-BD" sz="5400" dirty="0" smtClean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  <a:p>
            <a:pPr eaLnBrk="1" hangingPunct="1">
              <a:defRPr/>
            </a:pPr>
            <a:r>
              <a:rPr lang="en-US" sz="44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        </a:t>
            </a:r>
            <a:r>
              <a:rPr lang="bn-BD" sz="44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সহকারি শিক্ষক </a:t>
            </a:r>
          </a:p>
          <a:p>
            <a:pPr eaLnBrk="1" hangingPunct="1">
              <a:defRPr/>
            </a:pPr>
            <a:r>
              <a:rPr lang="en-US" sz="4400" dirty="0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   </a:t>
            </a:r>
            <a:r>
              <a:rPr lang="bn-IN" sz="44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চশই ধারিবন এম বি দাখিল                     মাদ্রাসা </a:t>
            </a:r>
            <a:r>
              <a:rPr lang="bn-BD" sz="4400" dirty="0" smtClean="0">
                <a:solidFill>
                  <a:srgbClr val="00FF00"/>
                </a:solidFill>
                <a:latin typeface="NikoshBAN" pitchFamily="2" charset="0"/>
                <a:cs typeface="NikoshBAN" pitchFamily="2" charset="0"/>
              </a:rPr>
              <a:t>।  </a:t>
            </a:r>
            <a:r>
              <a:rPr lang="bn-BD" sz="4400" dirty="0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bn-BD" sz="4400" dirty="0" smtClean="0">
              <a:solidFill>
                <a:schemeClr val="bg2">
                  <a:lumMod val="10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eaLnBrk="1" hangingPunct="1"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2701455293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295400" y="1752600"/>
            <a:ext cx="6781800" cy="3754874"/>
          </a:xfrm>
          <a:prstGeom prst="rect">
            <a:avLst/>
          </a:prstGeom>
          <a:noFill/>
          <a:ln>
            <a:solidFill>
              <a:srgbClr val="FF0000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pPr algn="ctr"/>
            <a:r>
              <a:rPr lang="bn-BD" sz="66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বাংলা ব্যাকরণ</a:t>
            </a:r>
          </a:p>
          <a:p>
            <a:pPr algn="ctr"/>
            <a:r>
              <a:rPr lang="bn-BD" sz="8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নবম শ্রেণি</a:t>
            </a:r>
          </a:p>
          <a:p>
            <a:pPr algn="ctr"/>
            <a:r>
              <a:rPr lang="bn-BD" sz="6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সময়ঃ ৫০ মিনিট</a:t>
            </a:r>
          </a:p>
          <a:p>
            <a:pPr algn="ctr"/>
            <a:endParaRPr lang="en-US" sz="32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88398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Oval Callout 19"/>
          <p:cNvSpPr/>
          <p:nvPr/>
        </p:nvSpPr>
        <p:spPr>
          <a:xfrm>
            <a:off x="1143000" y="1905000"/>
            <a:ext cx="2895600" cy="1004888"/>
          </a:xfrm>
          <a:prstGeom prst="wedgeEllipseCallout">
            <a:avLst>
              <a:gd name="adj1" fmla="val 56386"/>
              <a:gd name="adj2" fmla="val -48501"/>
            </a:avLst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bn-BD" sz="2400" dirty="0">
                <a:latin typeface="NikoshBAN" pitchFamily="2" charset="0"/>
                <a:cs typeface="NikoshBAN" pitchFamily="2" charset="0"/>
              </a:rPr>
              <a:t>হাজী মোঃ মোহসীন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7184" name="Picture 16" descr="C:\Users\User\Desktop\312074_157399074356136_106935859402458_247031_593917465_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524000" cy="1982438"/>
          </a:xfrm>
          <a:prstGeom prst="rect">
            <a:avLst/>
          </a:prstGeom>
          <a:noFill/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  <p:sp>
        <p:nvSpPr>
          <p:cNvPr id="7171" name="TextBox 4"/>
          <p:cNvSpPr txBox="1">
            <a:spLocks noChangeArrowheads="1"/>
          </p:cNvSpPr>
          <p:nvPr/>
        </p:nvSpPr>
        <p:spPr bwMode="auto">
          <a:xfrm rot="-5425758">
            <a:off x="3419476" y="2378075"/>
            <a:ext cx="1981200" cy="460375"/>
          </a:xfrm>
          <a:prstGeom prst="rect">
            <a:avLst/>
          </a:prstGeom>
          <a:noFill/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bn-BD" sz="2400" b="1" dirty="0">
                <a:solidFill>
                  <a:srgbClr val="FF0066"/>
                </a:solidFill>
                <a:latin typeface="NikoshBAN" pitchFamily="2" charset="0"/>
                <a:cs typeface="NikoshBAN" pitchFamily="2" charset="0"/>
              </a:rPr>
              <a:t>কে দান করতেন?</a:t>
            </a:r>
            <a:endParaRPr lang="en-US" b="1" dirty="0">
              <a:solidFill>
                <a:srgbClr val="FF0066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172" name="TextBox 5"/>
          <p:cNvSpPr txBox="1">
            <a:spLocks noChangeArrowheads="1"/>
          </p:cNvSpPr>
          <p:nvPr/>
        </p:nvSpPr>
        <p:spPr bwMode="auto">
          <a:xfrm rot="-1825758">
            <a:off x="5038725" y="3022600"/>
            <a:ext cx="1828800" cy="461963"/>
          </a:xfrm>
          <a:prstGeom prst="rect">
            <a:avLst/>
          </a:prstGeom>
          <a:noFill/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bn-BD" sz="2400" b="1">
                <a:solidFill>
                  <a:srgbClr val="FF0066"/>
                </a:solidFill>
                <a:latin typeface="NikoshBAN" pitchFamily="2" charset="0"/>
                <a:cs typeface="NikoshBAN" pitchFamily="2" charset="0"/>
              </a:rPr>
              <a:t>কী দান করতেন?</a:t>
            </a:r>
            <a:endParaRPr lang="en-US" b="1">
              <a:solidFill>
                <a:srgbClr val="FF0066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173" name="TextBox 6"/>
          <p:cNvSpPr txBox="1">
            <a:spLocks noChangeArrowheads="1"/>
          </p:cNvSpPr>
          <p:nvPr/>
        </p:nvSpPr>
        <p:spPr bwMode="auto">
          <a:xfrm rot="1774242">
            <a:off x="4932363" y="5100638"/>
            <a:ext cx="2590800" cy="461962"/>
          </a:xfrm>
          <a:prstGeom prst="rect">
            <a:avLst/>
          </a:prstGeom>
          <a:noFill/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bn-BD" sz="2400" b="1" dirty="0">
                <a:solidFill>
                  <a:srgbClr val="FF0066"/>
                </a:solidFill>
                <a:latin typeface="NikoshBAN" pitchFamily="2" charset="0"/>
                <a:cs typeface="NikoshBAN" pitchFamily="2" charset="0"/>
              </a:rPr>
              <a:t>কী দিয়ে দান করতেন?</a:t>
            </a:r>
            <a:endParaRPr lang="en-US" b="1" dirty="0">
              <a:solidFill>
                <a:srgbClr val="FF0066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174" name="TextBox 7"/>
          <p:cNvSpPr txBox="1">
            <a:spLocks noChangeArrowheads="1"/>
          </p:cNvSpPr>
          <p:nvPr/>
        </p:nvSpPr>
        <p:spPr bwMode="auto">
          <a:xfrm rot="-5425758">
            <a:off x="3363119" y="5482432"/>
            <a:ext cx="2286000" cy="461962"/>
          </a:xfrm>
          <a:prstGeom prst="rect">
            <a:avLst/>
          </a:prstGeom>
          <a:noFill/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bn-BD" sz="2400" b="1" dirty="0">
                <a:solidFill>
                  <a:srgbClr val="FF0066"/>
                </a:solidFill>
                <a:latin typeface="NikoshBAN" pitchFamily="2" charset="0"/>
                <a:cs typeface="NikoshBAN" pitchFamily="2" charset="0"/>
              </a:rPr>
              <a:t>কাকে দান করতেন?</a:t>
            </a:r>
            <a:endParaRPr lang="en-US" b="1" dirty="0">
              <a:solidFill>
                <a:srgbClr val="FF0066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175" name="TextBox 8"/>
          <p:cNvSpPr txBox="1">
            <a:spLocks noChangeArrowheads="1"/>
          </p:cNvSpPr>
          <p:nvPr/>
        </p:nvSpPr>
        <p:spPr bwMode="auto">
          <a:xfrm rot="-1825758">
            <a:off x="1060450" y="5084763"/>
            <a:ext cx="28956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bn-BD" sz="2400" b="1">
                <a:solidFill>
                  <a:srgbClr val="FF0066"/>
                </a:solidFill>
                <a:latin typeface="NikoshBAN" pitchFamily="2" charset="0"/>
                <a:cs typeface="NikoshBAN" pitchFamily="2" charset="0"/>
              </a:rPr>
              <a:t>কোথা থেকে দান করতেন?</a:t>
            </a:r>
            <a:endParaRPr lang="en-US" b="1">
              <a:solidFill>
                <a:srgbClr val="FF0066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176" name="TextBox 9"/>
          <p:cNvSpPr txBox="1">
            <a:spLocks noChangeArrowheads="1"/>
          </p:cNvSpPr>
          <p:nvPr/>
        </p:nvSpPr>
        <p:spPr bwMode="auto">
          <a:xfrm rot="1774242">
            <a:off x="1408113" y="3295650"/>
            <a:ext cx="2362200" cy="461963"/>
          </a:xfrm>
          <a:prstGeom prst="rect">
            <a:avLst/>
          </a:prstGeom>
          <a:noFill/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bn-BD" sz="2400" b="1" dirty="0">
                <a:solidFill>
                  <a:srgbClr val="FF0066"/>
                </a:solidFill>
                <a:latin typeface="NikoshBAN" pitchFamily="2" charset="0"/>
                <a:cs typeface="NikoshBAN" pitchFamily="2" charset="0"/>
              </a:rPr>
              <a:t>কোথায় দান করতেন?</a:t>
            </a:r>
            <a:endParaRPr lang="en-US" b="1" dirty="0">
              <a:solidFill>
                <a:srgbClr val="FF0066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3581400" y="3505200"/>
            <a:ext cx="1828800" cy="1163638"/>
          </a:xfrm>
          <a:prstGeom prst="ellipse">
            <a:avLst/>
          </a:prstGeom>
          <a:ln w="28575">
            <a:solidFill>
              <a:srgbClr val="FF0066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bn-BD" sz="4400" b="1">
                <a:solidFill>
                  <a:srgbClr val="FF0066"/>
                </a:solidFill>
                <a:latin typeface="NikoshBAN" pitchFamily="2" charset="0"/>
                <a:cs typeface="NikoshBAN" pitchFamily="2" charset="0"/>
              </a:rPr>
              <a:t>ক্রিয়া</a:t>
            </a:r>
            <a:endParaRPr lang="en-US" sz="4400" b="1" dirty="0">
              <a:solidFill>
                <a:srgbClr val="FF0066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Oval Callout 14"/>
          <p:cNvSpPr/>
          <p:nvPr/>
        </p:nvSpPr>
        <p:spPr>
          <a:xfrm>
            <a:off x="6324600" y="1524000"/>
            <a:ext cx="1828800" cy="914400"/>
          </a:xfrm>
          <a:prstGeom prst="wedgeEllipseCallout">
            <a:avLst>
              <a:gd name="adj1" fmla="val -31877"/>
              <a:gd name="adj2" fmla="val 83811"/>
            </a:avLst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bn-BD" sz="2400" dirty="0">
                <a:latin typeface="NikoshBAN" pitchFamily="2" charset="0"/>
                <a:cs typeface="NikoshBAN" pitchFamily="2" charset="0"/>
              </a:rPr>
              <a:t>টাকা-পয়সা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" name="Oval Callout 15"/>
          <p:cNvSpPr/>
          <p:nvPr/>
        </p:nvSpPr>
        <p:spPr>
          <a:xfrm>
            <a:off x="6781800" y="3581400"/>
            <a:ext cx="1828800" cy="914400"/>
          </a:xfrm>
          <a:prstGeom prst="wedgeEllipseCallout">
            <a:avLst>
              <a:gd name="adj1" fmla="val -31877"/>
              <a:gd name="adj2" fmla="val 164139"/>
            </a:avLst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bn-BD" sz="2400" dirty="0">
                <a:latin typeface="NikoshBAN" pitchFamily="2" charset="0"/>
                <a:cs typeface="NikoshBAN" pitchFamily="2" charset="0"/>
              </a:rPr>
              <a:t>স্বহস্তে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7" name="Oval Callout 16"/>
          <p:cNvSpPr/>
          <p:nvPr/>
        </p:nvSpPr>
        <p:spPr>
          <a:xfrm>
            <a:off x="4876800" y="5562600"/>
            <a:ext cx="1981200" cy="990600"/>
          </a:xfrm>
          <a:prstGeom prst="wedgeEllipseCallout">
            <a:avLst>
              <a:gd name="adj1" fmla="val -62269"/>
              <a:gd name="adj2" fmla="val 67417"/>
            </a:avLst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bn-BD" sz="2400" dirty="0">
                <a:latin typeface="NikoshBAN" pitchFamily="2" charset="0"/>
                <a:cs typeface="NikoshBAN" pitchFamily="2" charset="0"/>
              </a:rPr>
              <a:t>দরিদ্রদেরকে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8" name="Oval Callout 17"/>
          <p:cNvSpPr/>
          <p:nvPr/>
        </p:nvSpPr>
        <p:spPr>
          <a:xfrm>
            <a:off x="1695450" y="5757863"/>
            <a:ext cx="2590800" cy="1004887"/>
          </a:xfrm>
          <a:prstGeom prst="wedgeEllipseCallout">
            <a:avLst>
              <a:gd name="adj1" fmla="val -59860"/>
              <a:gd name="adj2" fmla="val -13801"/>
            </a:avLst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bn-BD" sz="2400" dirty="0">
                <a:latin typeface="NikoshBAN" pitchFamily="2" charset="0"/>
                <a:cs typeface="NikoshBAN" pitchFamily="2" charset="0"/>
              </a:rPr>
              <a:t>নিজ তহবিল হতে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9" name="Oval Callout 18"/>
          <p:cNvSpPr/>
          <p:nvPr/>
        </p:nvSpPr>
        <p:spPr>
          <a:xfrm>
            <a:off x="152400" y="3505200"/>
            <a:ext cx="1828800" cy="1004888"/>
          </a:xfrm>
          <a:prstGeom prst="wedgeEllipseCallout">
            <a:avLst>
              <a:gd name="adj1" fmla="val 29147"/>
              <a:gd name="adj2" fmla="val -88335"/>
            </a:avLst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bn-BD" sz="2400" dirty="0">
                <a:latin typeface="NikoshBAN" pitchFamily="2" charset="0"/>
                <a:cs typeface="NikoshBAN" pitchFamily="2" charset="0"/>
              </a:rPr>
              <a:t>হুগলীতে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4286250" y="57807"/>
            <a:ext cx="2647950" cy="533400"/>
          </a:xfrm>
          <a:prstGeom prst="rect">
            <a:avLst/>
          </a:prstGeom>
          <a:noFill/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bn-BD" sz="2800" b="1" dirty="0">
                <a:solidFill>
                  <a:srgbClr val="000000"/>
                </a:solidFill>
                <a:latin typeface="NikoshBAN" pitchFamily="2" charset="0"/>
                <a:cs typeface="NikoshBAN" pitchFamily="2" charset="0"/>
              </a:rPr>
              <a:t>দরিদ্রদেরকে</a:t>
            </a:r>
            <a:endParaRPr lang="en-US" sz="2800" dirty="0"/>
          </a:p>
        </p:txBody>
      </p:sp>
      <p:sp>
        <p:nvSpPr>
          <p:cNvPr id="22" name="Rectangle 21"/>
          <p:cNvSpPr/>
          <p:nvPr/>
        </p:nvSpPr>
        <p:spPr>
          <a:xfrm>
            <a:off x="1739463" y="0"/>
            <a:ext cx="2670613" cy="533400"/>
          </a:xfrm>
          <a:prstGeom prst="rect">
            <a:avLst/>
          </a:prstGeom>
          <a:noFill/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bn-BD" sz="2000" b="1" dirty="0">
                <a:solidFill>
                  <a:srgbClr val="FF0066"/>
                </a:solidFill>
                <a:latin typeface="NikoshBAN" pitchFamily="2" charset="0"/>
                <a:cs typeface="NikoshBAN" pitchFamily="2" charset="0"/>
              </a:rPr>
              <a:t>হাজী মোঃ মোহসীন</a:t>
            </a:r>
            <a:r>
              <a:rPr lang="bn-BD" sz="2400" b="1" dirty="0">
                <a:solidFill>
                  <a:srgbClr val="FF0066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2400" dirty="0"/>
          </a:p>
        </p:txBody>
      </p:sp>
      <p:sp>
        <p:nvSpPr>
          <p:cNvPr id="23" name="Rectangle 22"/>
          <p:cNvSpPr/>
          <p:nvPr/>
        </p:nvSpPr>
        <p:spPr>
          <a:xfrm>
            <a:off x="6858558" y="57807"/>
            <a:ext cx="1295400" cy="533400"/>
          </a:xfrm>
          <a:prstGeom prst="rect">
            <a:avLst/>
          </a:prstGeom>
          <a:noFill/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bn-BD" sz="2400" b="1" dirty="0">
                <a:solidFill>
                  <a:srgbClr val="800000"/>
                </a:solidFill>
                <a:latin typeface="NikoshBAN" pitchFamily="2" charset="0"/>
                <a:cs typeface="NikoshBAN" pitchFamily="2" charset="0"/>
              </a:rPr>
              <a:t>স্বহস্তে</a:t>
            </a:r>
            <a:endParaRPr lang="en-US" sz="2400" dirty="0"/>
          </a:p>
        </p:txBody>
      </p:sp>
      <p:sp>
        <p:nvSpPr>
          <p:cNvPr id="26" name="Rectangle 25"/>
          <p:cNvSpPr/>
          <p:nvPr/>
        </p:nvSpPr>
        <p:spPr>
          <a:xfrm>
            <a:off x="1739462" y="591207"/>
            <a:ext cx="2819400" cy="533400"/>
          </a:xfrm>
          <a:prstGeom prst="rect">
            <a:avLst/>
          </a:prstGeom>
          <a:noFill/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bn-BD" sz="2400" b="1" dirty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নিজ তহবিল হতে</a:t>
            </a:r>
            <a:r>
              <a:rPr lang="bn-BD" sz="2400" b="1" dirty="0">
                <a:solidFill>
                  <a:srgbClr val="FF990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2400" dirty="0"/>
          </a:p>
        </p:txBody>
      </p:sp>
      <p:sp>
        <p:nvSpPr>
          <p:cNvPr id="27" name="Rectangle 26"/>
          <p:cNvSpPr/>
          <p:nvPr/>
        </p:nvSpPr>
        <p:spPr>
          <a:xfrm>
            <a:off x="5181600" y="609600"/>
            <a:ext cx="1752600" cy="533400"/>
          </a:xfrm>
          <a:prstGeom prst="rect">
            <a:avLst/>
          </a:prstGeom>
          <a:noFill/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bn-BD" sz="2000" b="1" dirty="0">
                <a:solidFill>
                  <a:srgbClr val="9900CC"/>
                </a:solidFill>
                <a:latin typeface="NikoshBAN" pitchFamily="2" charset="0"/>
                <a:cs typeface="NikoshBAN" pitchFamily="2" charset="0"/>
              </a:rPr>
              <a:t>টাকা পয়সা </a:t>
            </a:r>
            <a:endParaRPr lang="en-US" sz="2000" dirty="0"/>
          </a:p>
        </p:txBody>
      </p:sp>
      <p:sp>
        <p:nvSpPr>
          <p:cNvPr id="28" name="Rectangle 27"/>
          <p:cNvSpPr/>
          <p:nvPr/>
        </p:nvSpPr>
        <p:spPr>
          <a:xfrm>
            <a:off x="3886200" y="609600"/>
            <a:ext cx="1371600" cy="533400"/>
          </a:xfrm>
          <a:prstGeom prst="rect">
            <a:avLst/>
          </a:prstGeom>
          <a:noFill/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400" dirty="0"/>
          </a:p>
        </p:txBody>
      </p:sp>
      <p:sp>
        <p:nvSpPr>
          <p:cNvPr id="29" name="Rectangle 28"/>
          <p:cNvSpPr/>
          <p:nvPr/>
        </p:nvSpPr>
        <p:spPr>
          <a:xfrm>
            <a:off x="6858000" y="609600"/>
            <a:ext cx="2133600" cy="533400"/>
          </a:xfrm>
          <a:prstGeom prst="rect">
            <a:avLst/>
          </a:prstGeom>
          <a:noFill/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bn-BD" sz="2400" b="1" dirty="0">
                <a:solidFill>
                  <a:srgbClr val="FF3300"/>
                </a:solidFill>
                <a:latin typeface="NikoshBAN" pitchFamily="2" charset="0"/>
                <a:cs typeface="NikoshBAN" pitchFamily="2" charset="0"/>
              </a:rPr>
              <a:t>দান করতেন</a:t>
            </a:r>
            <a:r>
              <a:rPr lang="bn-BD" sz="3600" b="1" dirty="0">
                <a:solidFill>
                  <a:srgbClr val="FF330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3600" dirty="0">
              <a:solidFill>
                <a:srgbClr val="FF3300"/>
              </a:solidFill>
            </a:endParaRPr>
          </a:p>
        </p:txBody>
      </p:sp>
      <p:sp>
        <p:nvSpPr>
          <p:cNvPr id="24" name="Rectangle 23"/>
          <p:cNvSpPr>
            <a:spLocks noChangeArrowheads="1"/>
          </p:cNvSpPr>
          <p:nvPr/>
        </p:nvSpPr>
        <p:spPr bwMode="auto">
          <a:xfrm>
            <a:off x="3657600" y="4114800"/>
            <a:ext cx="1524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bn-BD" sz="2800" b="1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দান করতেন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 flipH="1">
            <a:off x="4172472" y="1267768"/>
            <a:ext cx="165538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bn-BD" sz="2400" dirty="0">
                <a:solidFill>
                  <a:srgbClr val="4BACC6">
                    <a:lumMod val="50000"/>
                  </a:srgbClr>
                </a:solidFill>
                <a:latin typeface="NikoshBAN" pitchFamily="2" charset="0"/>
                <a:cs typeface="NikoshBAN" pitchFamily="2" charset="0"/>
              </a:rPr>
              <a:t>তে</a:t>
            </a:r>
            <a:endParaRPr lang="en-US" sz="2400" dirty="0">
              <a:solidFill>
                <a:prstClr val="white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987103" y="1267767"/>
            <a:ext cx="150106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bn-BD" sz="2400" b="1" dirty="0">
                <a:solidFill>
                  <a:srgbClr val="4BACC6">
                    <a:lumMod val="50000"/>
                  </a:srgbClr>
                </a:solidFill>
                <a:latin typeface="NikoshBAN" pitchFamily="2" charset="0"/>
                <a:cs typeface="NikoshBAN" pitchFamily="2" charset="0"/>
              </a:rPr>
              <a:t>হুগলী</a:t>
            </a:r>
            <a:endParaRPr lang="en-US" sz="24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18299145"/>
      </p:ext>
    </p:extLst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1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3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9" presetID="29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3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3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9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6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800" decel="100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1" dur="8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2" dur="8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3" dur="8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900" decel="1000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8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900" decel="1000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9" dur="10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 nodeType="clickPar">
                      <p:stCondLst>
                        <p:cond delay="indefinite"/>
                      </p:stCondLst>
                      <p:childTnLst>
                        <p:par>
                          <p:cTn id="1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2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 nodeType="clickPar">
                      <p:stCondLst>
                        <p:cond delay="indefinite"/>
                      </p:stCondLst>
                      <p:childTnLst>
                        <p:par>
                          <p:cTn id="10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 nodeType="clickPar">
                      <p:stCondLst>
                        <p:cond delay="indefinite"/>
                      </p:stCondLst>
                      <p:childTnLst>
                        <p:par>
                          <p:cTn id="1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 nodeType="clickPar">
                      <p:stCondLst>
                        <p:cond delay="indefinite"/>
                      </p:stCondLst>
                      <p:childTnLst>
                        <p:par>
                          <p:cTn id="1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4" dur="10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 nodeType="clickPar">
                      <p:stCondLst>
                        <p:cond delay="indefinite"/>
                      </p:stCondLst>
                      <p:childTnLst>
                        <p:par>
                          <p:cTn id="1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 nodeType="clickPar">
                      <p:stCondLst>
                        <p:cond delay="indefinite"/>
                      </p:stCondLst>
                      <p:childTnLst>
                        <p:par>
                          <p:cTn id="1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7" dur="1000"/>
                                        <p:tgtEl>
                                          <p:spTgt spid="7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 nodeType="clickPar">
                      <p:stCondLst>
                        <p:cond delay="indefinite"/>
                      </p:stCondLst>
                      <p:childTnLst>
                        <p:par>
                          <p:cTn id="1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7171" grpId="0"/>
      <p:bldP spid="7172" grpId="0"/>
      <p:bldP spid="7173" grpId="0"/>
      <p:bldP spid="7174" grpId="0"/>
      <p:bldP spid="7175" grpId="0"/>
      <p:bldP spid="7176" grpId="0"/>
      <p:bldP spid="15" grpId="0" animBg="1"/>
      <p:bldP spid="16" grpId="0" animBg="1"/>
      <p:bldP spid="17" grpId="0" animBg="1"/>
      <p:bldP spid="18" grpId="0" animBg="1"/>
      <p:bldP spid="19" grpId="0" animBg="1"/>
      <p:bldP spid="21" grpId="0"/>
      <p:bldP spid="22" grpId="0"/>
      <p:bldP spid="23" grpId="0"/>
      <p:bldP spid="26" grpId="0"/>
      <p:bldP spid="27" grpId="0"/>
      <p:bldP spid="28" grpId="0"/>
      <p:bldP spid="2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02021" y="2514600"/>
            <a:ext cx="6172200" cy="1200329"/>
          </a:xfrm>
          <a:prstGeom prst="rect">
            <a:avLst/>
          </a:prstGeom>
          <a:noFill/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rtlCol="0">
            <a:prstTxWarp prst="textWave4">
              <a:avLst/>
            </a:prstTxWarp>
            <a:spAutoFit/>
          </a:bodyPr>
          <a:lstStyle/>
          <a:p>
            <a:pPr algn="just"/>
            <a:r>
              <a:rPr lang="bn-BD" sz="7200" dirty="0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   কারক </a:t>
            </a:r>
          </a:p>
        </p:txBody>
      </p:sp>
    </p:spTree>
    <p:extLst>
      <p:ext uri="{BB962C8B-B14F-4D97-AF65-F5344CB8AC3E}">
        <p14:creationId xmlns:p14="http://schemas.microsoft.com/office/powerpoint/2010/main" xmlns="" val="29979601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01565" y="1042511"/>
            <a:ext cx="6232635" cy="1538883"/>
          </a:xfrm>
          <a:prstGeom prst="rect">
            <a:avLst/>
          </a:prstGeom>
          <a:noFill/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n-US" sz="5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bn-BD" sz="44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এই পাঠ শেষে শিক্ষার্থীরা </a:t>
            </a:r>
            <a:endParaRPr lang="bn-BD" sz="4000" dirty="0" smtClean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  <a:p>
            <a:pPr algn="just"/>
            <a:endParaRPr lang="en-US" sz="40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90600" y="2416314"/>
            <a:ext cx="6553200" cy="707886"/>
          </a:xfrm>
          <a:prstGeom prst="rect">
            <a:avLst/>
          </a:prstGeom>
          <a:noFill/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1,</a:t>
            </a:r>
            <a:r>
              <a:rPr lang="bn-BD" sz="4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কারক </a:t>
            </a:r>
            <a:r>
              <a:rPr lang="bn-BD" sz="40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কী বলতে </a:t>
            </a:r>
            <a:r>
              <a:rPr lang="bn-BD" sz="4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bn-BD" sz="40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।</a:t>
            </a:r>
            <a:r>
              <a:rPr lang="bn-BD" sz="4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4000" dirty="0">
              <a:solidFill>
                <a:srgbClr val="7030A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90600" y="3221852"/>
            <a:ext cx="8295291" cy="1323439"/>
          </a:xfrm>
          <a:prstGeom prst="rect">
            <a:avLst/>
          </a:prstGeom>
          <a:noFill/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2,</a:t>
            </a:r>
            <a:r>
              <a:rPr lang="bn-BD" sz="4000" dirty="0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উদাহরণসহ কারকের প্রকারভেদ উল্লেখ </a:t>
            </a:r>
            <a:r>
              <a:rPr lang="bn-BD" sz="4000" dirty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করতে </a:t>
            </a:r>
            <a:r>
              <a:rPr lang="bn-BD" sz="4000" dirty="0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পারবে।</a:t>
            </a:r>
            <a:endParaRPr lang="en-US" sz="40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90600" y="4545291"/>
            <a:ext cx="5951483" cy="707886"/>
          </a:xfrm>
          <a:prstGeom prst="rect">
            <a:avLst/>
          </a:prstGeom>
          <a:noFill/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rtlCol="0">
            <a:spAutoFit/>
          </a:bodyPr>
          <a:lstStyle/>
          <a:p>
            <a:pPr algn="just"/>
            <a:r>
              <a:rPr lang="en-US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3,</a:t>
            </a:r>
            <a:r>
              <a:rPr lang="bn-BD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কারক </a:t>
            </a:r>
            <a:r>
              <a:rPr lang="bn-BD" sz="40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নির্ণয় করতে পারবে।</a:t>
            </a:r>
          </a:p>
        </p:txBody>
      </p:sp>
    </p:spTree>
    <p:extLst>
      <p:ext uri="{BB962C8B-B14F-4D97-AF65-F5344CB8AC3E}">
        <p14:creationId xmlns:p14="http://schemas.microsoft.com/office/powerpoint/2010/main" xmlns="" val="3246361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" grpId="0"/>
      <p:bldP spid="6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Box 1"/>
          <p:cNvSpPr txBox="1">
            <a:spLocks noChangeArrowheads="1"/>
          </p:cNvSpPr>
          <p:nvPr/>
        </p:nvSpPr>
        <p:spPr bwMode="auto">
          <a:xfrm>
            <a:off x="304800" y="3374231"/>
            <a:ext cx="8610600" cy="169277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spAutoFit/>
          </a:bodyPr>
          <a:lstStyle/>
          <a:p>
            <a:pPr algn="ctr">
              <a:defRPr/>
            </a:pPr>
            <a:r>
              <a:rPr lang="bn-BD" sz="4400" dirty="0">
                <a:solidFill>
                  <a:srgbClr val="9900CC"/>
                </a:solidFill>
                <a:latin typeface="NikoshBAN" pitchFamily="2" charset="0"/>
                <a:cs typeface="NikoshBAN" pitchFamily="2" charset="0"/>
              </a:rPr>
              <a:t>বাক্যে ক্রিয়া পদের সঙ্গে </a:t>
            </a:r>
            <a:r>
              <a:rPr lang="bn-BD" sz="4400" dirty="0" smtClean="0">
                <a:solidFill>
                  <a:srgbClr val="9900CC"/>
                </a:solidFill>
                <a:latin typeface="NikoshBAN" pitchFamily="2" charset="0"/>
                <a:cs typeface="NikoshBAN" pitchFamily="2" charset="0"/>
              </a:rPr>
              <a:t>অন্যান্য </a:t>
            </a:r>
            <a:r>
              <a:rPr lang="bn-BD" sz="4400" dirty="0">
                <a:solidFill>
                  <a:srgbClr val="9900CC"/>
                </a:solidFill>
                <a:latin typeface="NikoshBAN" pitchFamily="2" charset="0"/>
                <a:cs typeface="NikoshBAN" pitchFamily="2" charset="0"/>
              </a:rPr>
              <a:t>পদের যে সম্পর্ক </a:t>
            </a:r>
            <a:r>
              <a:rPr lang="bn-BD" sz="4400" dirty="0" smtClean="0">
                <a:solidFill>
                  <a:srgbClr val="9900CC"/>
                </a:solidFill>
                <a:latin typeface="NikoshBAN" pitchFamily="2" charset="0"/>
                <a:cs typeface="NikoshBAN" pitchFamily="2" charset="0"/>
              </a:rPr>
              <a:t>তাকে কারক বলে</a:t>
            </a:r>
            <a:r>
              <a:rPr lang="bn-BD" sz="6000" dirty="0" smtClean="0">
                <a:solidFill>
                  <a:srgbClr val="9900CC"/>
                </a:solidFill>
                <a:latin typeface="NikoshBAN" pitchFamily="2" charset="0"/>
                <a:cs typeface="NikoshBAN" pitchFamily="2" charset="0"/>
              </a:rPr>
              <a:t>। </a:t>
            </a:r>
            <a:endParaRPr lang="en-US" sz="6000" dirty="0">
              <a:solidFill>
                <a:srgbClr val="9900CC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195" name="TextBox 2"/>
          <p:cNvSpPr txBox="1">
            <a:spLocks noChangeArrowheads="1"/>
          </p:cNvSpPr>
          <p:nvPr/>
        </p:nvSpPr>
        <p:spPr bwMode="auto">
          <a:xfrm>
            <a:off x="2209800" y="1219200"/>
            <a:ext cx="4419600" cy="1015663"/>
          </a:xfrm>
          <a:prstGeom prst="rect">
            <a:avLst/>
          </a:prstGeom>
          <a:solidFill>
            <a:srgbClr val="FF0066"/>
          </a:solidFill>
          <a:ln w="9525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bn-BD" sz="6000" dirty="0">
                <a:solidFill>
                  <a:schemeClr val="accent5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কারক</a:t>
            </a:r>
            <a:endParaRPr lang="en-US" sz="6000" dirty="0">
              <a:solidFill>
                <a:schemeClr val="accent5">
                  <a:lumMod val="20000"/>
                  <a:lumOff val="8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25456044"/>
      </p:ext>
    </p:extLst>
  </p:cSld>
  <p:clrMapOvr>
    <a:masterClrMapping/>
  </p:clrMapOvr>
  <p:transition spd="med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 animBg="1"/>
      <p:bldP spid="819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66800" y="1066800"/>
            <a:ext cx="685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3" name="Picture 3" descr="sleeping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8600" y="762000"/>
            <a:ext cx="3900488" cy="2895600"/>
          </a:xfrm>
          <a:prstGeom prst="rect">
            <a:avLst/>
          </a:prstGeom>
          <a:noFill/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Up Arrow Callout 3"/>
          <p:cNvSpPr/>
          <p:nvPr/>
        </p:nvSpPr>
        <p:spPr>
          <a:xfrm>
            <a:off x="457200" y="3657600"/>
            <a:ext cx="3505200" cy="685800"/>
          </a:xfrm>
          <a:prstGeom prst="upArrowCallout">
            <a:avLst/>
          </a:prstGeom>
          <a:solidFill>
            <a:srgbClr val="FF000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bn-BD" sz="3200" dirty="0">
                <a:latin typeface="NikoshBAN" pitchFamily="2" charset="0"/>
                <a:cs typeface="NikoshBAN" pitchFamily="2" charset="0"/>
              </a:rPr>
              <a:t>মেয়েটি ঘুমায়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16756" y="4648200"/>
            <a:ext cx="1950244" cy="584775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>
            <a:spAutoFit/>
          </a:bodyPr>
          <a:lstStyle/>
          <a:p>
            <a:r>
              <a:rPr lang="bn-BD" sz="3200" b="1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কে</a:t>
            </a:r>
            <a:r>
              <a:rPr lang="bn-BD" sz="3200" dirty="0">
                <a:latin typeface="NikoshBAN" pitchFamily="2" charset="0"/>
                <a:cs typeface="NikoshBAN" pitchFamily="2" charset="0"/>
              </a:rPr>
              <a:t> ঘুমায়?</a:t>
            </a:r>
            <a:endParaRPr lang="en-US" sz="3200" dirty="0"/>
          </a:p>
        </p:txBody>
      </p:sp>
      <p:sp>
        <p:nvSpPr>
          <p:cNvPr id="6" name="Bent Arrow 5"/>
          <p:cNvSpPr/>
          <p:nvPr/>
        </p:nvSpPr>
        <p:spPr>
          <a:xfrm rot="5400000">
            <a:off x="2506662" y="4670425"/>
            <a:ext cx="320675" cy="990600"/>
          </a:xfrm>
          <a:prstGeom prst="bentArrow">
            <a:avLst>
              <a:gd name="adj1" fmla="val 16097"/>
              <a:gd name="adj2" fmla="val 23634"/>
              <a:gd name="adj3" fmla="val 37515"/>
              <a:gd name="adj4" fmla="val 3758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1999593" y="5334191"/>
            <a:ext cx="3124200" cy="1446550"/>
          </a:xfrm>
          <a:prstGeom prst="rect">
            <a:avLst/>
          </a:prstGeom>
          <a:noFill/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bn-BD" sz="4000" dirty="0">
                <a:latin typeface="NikoshBAN" pitchFamily="2" charset="0"/>
                <a:cs typeface="NikoshBAN" pitchFamily="2" charset="0"/>
              </a:rPr>
              <a:t>মেয়েটি</a:t>
            </a:r>
            <a:r>
              <a:rPr lang="bn-BD" sz="4400" dirty="0">
                <a:latin typeface="NikoshBAN" pitchFamily="2" charset="0"/>
                <a:cs typeface="NikoshBAN" pitchFamily="2" charset="0"/>
              </a:rPr>
              <a:t> ঘুমায়।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8" name="Picture 4" descr="bird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5155"/>
          <a:stretch>
            <a:fillRect/>
          </a:stretch>
        </p:blipFill>
        <p:spPr bwMode="auto">
          <a:xfrm>
            <a:off x="4648200" y="838200"/>
            <a:ext cx="4114800" cy="2895600"/>
          </a:xfrm>
          <a:prstGeom prst="rect">
            <a:avLst/>
          </a:prstGeom>
          <a:noFill/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Up Arrow Callout 8"/>
          <p:cNvSpPr/>
          <p:nvPr/>
        </p:nvSpPr>
        <p:spPr>
          <a:xfrm>
            <a:off x="5105400" y="3733800"/>
            <a:ext cx="3505200" cy="685800"/>
          </a:xfrm>
          <a:prstGeom prst="upArrowCallout">
            <a:avLst/>
          </a:prstGeom>
          <a:solidFill>
            <a:srgbClr val="FF000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bn-BD" sz="3200" dirty="0">
                <a:latin typeface="NikoshBAN" pitchFamily="2" charset="0"/>
                <a:cs typeface="NikoshBAN" pitchFamily="2" charset="0"/>
              </a:rPr>
              <a:t>পাখি আকাশে উড়ে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451614" y="3244334"/>
            <a:ext cx="24077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dirty="0">
                <a:latin typeface="NikoshBAN" pitchFamily="2" charset="0"/>
                <a:cs typeface="NikoshBAN" pitchFamily="2" charset="0"/>
              </a:rPr>
              <a:t> </a:t>
            </a:r>
            <a:endParaRPr lang="en-US" dirty="0"/>
          </a:p>
        </p:txBody>
      </p:sp>
      <p:sp>
        <p:nvSpPr>
          <p:cNvPr id="11" name="TextBox 8"/>
          <p:cNvSpPr txBox="1">
            <a:spLocks noChangeArrowheads="1"/>
          </p:cNvSpPr>
          <p:nvPr/>
        </p:nvSpPr>
        <p:spPr bwMode="auto">
          <a:xfrm>
            <a:off x="5638800" y="4419600"/>
            <a:ext cx="2362200" cy="1446550"/>
          </a:xfrm>
          <a:prstGeom prst="rect">
            <a:avLst/>
          </a:prstGeom>
          <a:noFill/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bn-BD" sz="4800" b="1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কে</a:t>
            </a:r>
            <a:r>
              <a:rPr lang="bn-BD" sz="48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dirty="0">
                <a:latin typeface="NikoshBAN" pitchFamily="2" charset="0"/>
                <a:cs typeface="NikoshBAN" pitchFamily="2" charset="0"/>
              </a:rPr>
              <a:t>উড়ে</a:t>
            </a:r>
            <a:r>
              <a:rPr lang="bn-BD" sz="3600" dirty="0">
                <a:latin typeface="NikoshBAN" pitchFamily="2" charset="0"/>
                <a:cs typeface="NikoshBAN" pitchFamily="2" charset="0"/>
              </a:rPr>
              <a:t>?</a:t>
            </a:r>
            <a:endParaRPr lang="en-US" sz="1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Bent Arrow 11"/>
          <p:cNvSpPr/>
          <p:nvPr/>
        </p:nvSpPr>
        <p:spPr>
          <a:xfrm rot="5400000">
            <a:off x="7794625" y="4549775"/>
            <a:ext cx="641350" cy="990600"/>
          </a:xfrm>
          <a:prstGeom prst="bentArrow">
            <a:avLst>
              <a:gd name="adj1" fmla="val 16097"/>
              <a:gd name="adj2" fmla="val 42944"/>
              <a:gd name="adj3" fmla="val 37515"/>
              <a:gd name="adj4" fmla="val 37580"/>
            </a:avLst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13" name="TextBox 9"/>
          <p:cNvSpPr txBox="1">
            <a:spLocks noChangeArrowheads="1"/>
          </p:cNvSpPr>
          <p:nvPr/>
        </p:nvSpPr>
        <p:spPr bwMode="auto">
          <a:xfrm flipH="1">
            <a:off x="4267200" y="5142875"/>
            <a:ext cx="5181600" cy="707886"/>
          </a:xfrm>
          <a:prstGeom prst="rect">
            <a:avLst/>
          </a:prstGeom>
          <a:noFill/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পাখি</a:t>
            </a:r>
            <a:endParaRPr lang="en-US" sz="1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6200" y="6093318"/>
            <a:ext cx="8839200" cy="584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bn-BD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b="1" dirty="0">
                <a:latin typeface="NikoshBAN" pitchFamily="2" charset="0"/>
                <a:cs typeface="NikoshBAN" pitchFamily="2" charset="0"/>
              </a:rPr>
              <a:t>যে ক্রিয়া সম্পাদন করে </a:t>
            </a:r>
            <a:r>
              <a:rPr lang="bn-IN" sz="28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b="1" dirty="0" smtClean="0">
                <a:latin typeface="NikoshBAN" pitchFamily="2" charset="0"/>
                <a:cs typeface="NikoshBAN" pitchFamily="2" charset="0"/>
              </a:rPr>
              <a:t>তাকে </a:t>
            </a:r>
            <a:r>
              <a:rPr lang="bn-BD" sz="2800" b="1" dirty="0">
                <a:latin typeface="NikoshBAN" pitchFamily="2" charset="0"/>
                <a:cs typeface="NikoshBAN" pitchFamily="2" charset="0"/>
              </a:rPr>
              <a:t>কর্তৃকারক বলে</a:t>
            </a:r>
            <a:r>
              <a:rPr lang="bn-BD" sz="3200" b="1" dirty="0">
                <a:latin typeface="NikoshBAN" pitchFamily="2" charset="0"/>
                <a:cs typeface="NikoshBAN" pitchFamily="2" charset="0"/>
              </a:rPr>
              <a:t>।</a:t>
            </a:r>
            <a:endParaRPr lang="en-US" sz="32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Rectangular Callout 14"/>
          <p:cNvSpPr/>
          <p:nvPr/>
        </p:nvSpPr>
        <p:spPr>
          <a:xfrm>
            <a:off x="3276600" y="0"/>
            <a:ext cx="2895600" cy="685800"/>
          </a:xfrm>
          <a:prstGeom prst="wedgeRectCallout">
            <a:avLst>
              <a:gd name="adj1" fmla="val -17361"/>
              <a:gd name="adj2" fmla="val 90915"/>
            </a:avLst>
          </a:prstGeom>
          <a:blipFill>
            <a:blip r:embed="rId4"/>
            <a:tile tx="0" ty="0" sx="100000" sy="100000" flip="none" algn="tl"/>
          </a:blip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bn-BD" sz="4800" dirty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কর্তৃকারক</a:t>
            </a:r>
            <a:endParaRPr lang="en-US" sz="4800" dirty="0">
              <a:solidFill>
                <a:srgbClr val="0000FF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48463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 animBg="1"/>
      <p:bldP spid="7" grpId="0"/>
      <p:bldP spid="9" grpId="0" animBg="1"/>
      <p:bldP spid="11" grpId="0"/>
      <p:bldP spid="12" grpId="0" animBg="1"/>
      <p:bldP spid="13" grpId="0"/>
      <p:bldP spid="14" grpId="0" animBg="1"/>
      <p:bldP spid="1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1" descr="cow eating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845050" y="973138"/>
            <a:ext cx="4146550" cy="2608262"/>
          </a:xfrm>
          <a:prstGeom prst="rect">
            <a:avLst/>
          </a:prstGeom>
          <a:noFill/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3" name="Picture 2" descr="horse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2400" y="879475"/>
            <a:ext cx="4267200" cy="2701925"/>
          </a:xfrm>
          <a:prstGeom prst="rect">
            <a:avLst/>
          </a:prstGeom>
          <a:noFill/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4" name="TextBox 3"/>
          <p:cNvSpPr txBox="1">
            <a:spLocks noChangeArrowheads="1"/>
          </p:cNvSpPr>
          <p:nvPr/>
        </p:nvSpPr>
        <p:spPr bwMode="auto">
          <a:xfrm>
            <a:off x="381000" y="4198938"/>
            <a:ext cx="2362200" cy="1508105"/>
          </a:xfrm>
          <a:prstGeom prst="rect">
            <a:avLst/>
          </a:prstGeom>
          <a:noFill/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bn-BD" sz="4800" b="1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কি</a:t>
            </a:r>
            <a:r>
              <a:rPr lang="bn-BD" sz="48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dirty="0">
                <a:latin typeface="NikoshBAN" pitchFamily="2" charset="0"/>
                <a:cs typeface="NikoshBAN" pitchFamily="2" charset="0"/>
              </a:rPr>
              <a:t>টানে</a:t>
            </a:r>
            <a:r>
              <a:rPr lang="bn-BD" sz="4400" dirty="0">
                <a:latin typeface="NikoshBAN" pitchFamily="2" charset="0"/>
                <a:cs typeface="NikoshBAN" pitchFamily="2" charset="0"/>
              </a:rPr>
              <a:t>?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245" name="TextBox 4"/>
          <p:cNvSpPr txBox="1">
            <a:spLocks noChangeArrowheads="1"/>
          </p:cNvSpPr>
          <p:nvPr/>
        </p:nvSpPr>
        <p:spPr bwMode="auto">
          <a:xfrm>
            <a:off x="2057400" y="4945063"/>
            <a:ext cx="2209800" cy="1446550"/>
          </a:xfrm>
          <a:prstGeom prst="rect">
            <a:avLst/>
          </a:prstGeom>
          <a:noFill/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bn-BD" sz="3600" dirty="0">
                <a:latin typeface="NikoshBAN" pitchFamily="2" charset="0"/>
                <a:cs typeface="NikoshBAN" pitchFamily="2" charset="0"/>
              </a:rPr>
              <a:t>গাড়ি</a:t>
            </a:r>
            <a:r>
              <a:rPr lang="bn-BD" sz="4400" dirty="0">
                <a:latin typeface="NikoshBAN" pitchFamily="2" charset="0"/>
                <a:cs typeface="NikoshBAN" pitchFamily="2" charset="0"/>
              </a:rPr>
              <a:t> টানে।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246" name="TextBox 5"/>
          <p:cNvSpPr txBox="1">
            <a:spLocks noChangeArrowheads="1"/>
          </p:cNvSpPr>
          <p:nvPr/>
        </p:nvSpPr>
        <p:spPr bwMode="auto">
          <a:xfrm>
            <a:off x="5410200" y="4351338"/>
            <a:ext cx="2362200" cy="769441"/>
          </a:xfrm>
          <a:prstGeom prst="rect">
            <a:avLst/>
          </a:prstGeom>
          <a:noFill/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bn-BD" sz="4000" b="1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কি</a:t>
            </a:r>
            <a:r>
              <a:rPr lang="bn-BD" sz="4000" dirty="0">
                <a:latin typeface="NikoshBAN" pitchFamily="2" charset="0"/>
                <a:cs typeface="NikoshBAN" pitchFamily="2" charset="0"/>
              </a:rPr>
              <a:t> খায়</a:t>
            </a:r>
            <a:r>
              <a:rPr lang="bn-BD" sz="4400" dirty="0">
                <a:latin typeface="NikoshBAN" pitchFamily="2" charset="0"/>
                <a:cs typeface="NikoshBAN" pitchFamily="2" charset="0"/>
              </a:rPr>
              <a:t>?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247" name="TextBox 6"/>
          <p:cNvSpPr txBox="1">
            <a:spLocks noChangeArrowheads="1"/>
          </p:cNvSpPr>
          <p:nvPr/>
        </p:nvSpPr>
        <p:spPr bwMode="auto">
          <a:xfrm>
            <a:off x="6781800" y="4960938"/>
            <a:ext cx="2362200" cy="707886"/>
          </a:xfrm>
          <a:prstGeom prst="rect">
            <a:avLst/>
          </a:prstGeom>
          <a:noFill/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bn-BD" sz="4000" dirty="0">
                <a:latin typeface="NikoshBAN" pitchFamily="2" charset="0"/>
                <a:cs typeface="NikoshBAN" pitchFamily="2" charset="0"/>
              </a:rPr>
              <a:t>ঘাস খায়</a:t>
            </a:r>
            <a:endParaRPr lang="en-US" sz="1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Bent Arrow 7"/>
          <p:cNvSpPr/>
          <p:nvPr/>
        </p:nvSpPr>
        <p:spPr>
          <a:xfrm rot="5078228">
            <a:off x="2792413" y="4397375"/>
            <a:ext cx="641350" cy="990600"/>
          </a:xfrm>
          <a:prstGeom prst="bentArrow">
            <a:avLst>
              <a:gd name="adj1" fmla="val 16097"/>
              <a:gd name="adj2" fmla="val 23634"/>
              <a:gd name="adj3" fmla="val 37515"/>
              <a:gd name="adj4" fmla="val 37580"/>
            </a:avLst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Bent Arrow 8"/>
          <p:cNvSpPr/>
          <p:nvPr/>
        </p:nvSpPr>
        <p:spPr>
          <a:xfrm rot="5078228">
            <a:off x="7442200" y="4397375"/>
            <a:ext cx="641350" cy="990600"/>
          </a:xfrm>
          <a:prstGeom prst="bentArrow">
            <a:avLst>
              <a:gd name="adj1" fmla="val 16097"/>
              <a:gd name="adj2" fmla="val 23634"/>
              <a:gd name="adj3" fmla="val 37515"/>
              <a:gd name="adj4" fmla="val 37580"/>
            </a:avLst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33400" y="5657850"/>
            <a:ext cx="8001000" cy="120015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bn-BD" sz="3600" b="1" dirty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যাকে আশ্রয় করে কর্তা ক্রিয়া সম্পাদন করে তাকে কর্ম কারক বলে।</a:t>
            </a:r>
          </a:p>
        </p:txBody>
      </p:sp>
      <p:sp>
        <p:nvSpPr>
          <p:cNvPr id="11" name="TextBox 3"/>
          <p:cNvSpPr txBox="1">
            <a:spLocks noChangeArrowheads="1"/>
          </p:cNvSpPr>
          <p:nvPr/>
        </p:nvSpPr>
        <p:spPr bwMode="auto">
          <a:xfrm>
            <a:off x="381000" y="3620869"/>
            <a:ext cx="3276600" cy="1138773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spAutoFit/>
          </a:bodyPr>
          <a:lstStyle/>
          <a:p>
            <a:pPr algn="ctr">
              <a:defRPr/>
            </a:pPr>
            <a:r>
              <a:rPr lang="bn-BD" sz="3600" b="1" dirty="0">
                <a:solidFill>
                  <a:srgbClr val="006600"/>
                </a:solidFill>
                <a:latin typeface="NikoshBAN" pitchFamily="2" charset="0"/>
                <a:cs typeface="NikoshBAN" pitchFamily="2" charset="0"/>
              </a:rPr>
              <a:t>ঘোড়া গাড়ি </a:t>
            </a:r>
            <a:r>
              <a:rPr lang="bn-BD" sz="3200" b="1" dirty="0">
                <a:solidFill>
                  <a:srgbClr val="006600"/>
                </a:solidFill>
                <a:latin typeface="NikoshBAN" pitchFamily="2" charset="0"/>
                <a:cs typeface="NikoshBAN" pitchFamily="2" charset="0"/>
              </a:rPr>
              <a:t>টানে</a:t>
            </a:r>
            <a:endParaRPr lang="en-US" sz="1100" b="1" dirty="0">
              <a:solidFill>
                <a:srgbClr val="0066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TextBox 3"/>
          <p:cNvSpPr txBox="1">
            <a:spLocks noChangeArrowheads="1"/>
          </p:cNvSpPr>
          <p:nvPr/>
        </p:nvSpPr>
        <p:spPr bwMode="auto">
          <a:xfrm>
            <a:off x="5257800" y="3635375"/>
            <a:ext cx="3276600" cy="708025"/>
          </a:xfrm>
          <a:prstGeom prst="rect">
            <a:avLst/>
          </a:prstGeom>
          <a:gradFill flip="none" rotWithShape="1">
            <a:gsLst>
              <a:gs pos="0">
                <a:schemeClr val="accent2">
                  <a:tint val="66000"/>
                  <a:satMod val="160000"/>
                </a:schemeClr>
              </a:gs>
              <a:gs pos="50000">
                <a:schemeClr val="accent2">
                  <a:tint val="44500"/>
                  <a:satMod val="160000"/>
                </a:schemeClr>
              </a:gs>
              <a:gs pos="100000">
                <a:schemeClr val="accent2">
                  <a:tint val="23500"/>
                  <a:satMod val="160000"/>
                </a:schemeClr>
              </a:gs>
            </a:gsLst>
            <a:lin ang="10800000" scaled="1"/>
            <a:tileRect/>
          </a:gradFill>
          <a:ln w="9525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spAutoFit/>
          </a:bodyPr>
          <a:lstStyle/>
          <a:p>
            <a:pPr algn="ctr">
              <a:defRPr/>
            </a:pPr>
            <a:r>
              <a:rPr lang="bn-BD" sz="4000" b="1" dirty="0">
                <a:solidFill>
                  <a:srgbClr val="006600"/>
                </a:solidFill>
                <a:latin typeface="NikoshBAN" pitchFamily="2" charset="0"/>
                <a:cs typeface="NikoshBAN" pitchFamily="2" charset="0"/>
              </a:rPr>
              <a:t>গরু ঘাস খায়</a:t>
            </a:r>
            <a:endParaRPr lang="en-US" sz="1400" b="1" dirty="0">
              <a:solidFill>
                <a:srgbClr val="0066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3352800" y="0"/>
            <a:ext cx="2701925" cy="1108075"/>
          </a:xfrm>
          <a:prstGeom prst="rect">
            <a:avLst/>
          </a:prstGeom>
          <a:noFill/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bn-BD" sz="6600" b="1" dirty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কর্</a:t>
            </a:r>
            <a:r>
              <a:rPr lang="bn-IN" sz="6600" b="1" dirty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ম</a:t>
            </a:r>
            <a:r>
              <a:rPr lang="bn-BD" sz="6600" b="1" dirty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কারক</a:t>
            </a:r>
            <a:endParaRPr lang="en-US" sz="6600" b="1" dirty="0">
              <a:solidFill>
                <a:srgbClr val="0000FF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16488308"/>
      </p:ext>
    </p:extLst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4" grpId="0"/>
      <p:bldP spid="10245" grpId="0"/>
      <p:bldP spid="10246" grpId="0"/>
      <p:bldP spid="10247" grpId="0"/>
      <p:bldP spid="8" grpId="0" animBg="1"/>
      <p:bldP spid="9" grpId="0" animBg="1"/>
      <p:bldP spid="10" grpId="0" animBg="1"/>
      <p:bldP spid="11" grpId="0" animBg="1"/>
      <p:bldP spid="12" grpId="0" animBg="1"/>
      <p:bldP spid="1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826</TotalTime>
  <Words>386</Words>
  <Application>Microsoft Office PowerPoint</Application>
  <PresentationFormat>On-screen Show (4:3)</PresentationFormat>
  <Paragraphs>107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TSS</dc:creator>
  <cp:lastModifiedBy>LC PC</cp:lastModifiedBy>
  <cp:revision>155</cp:revision>
  <dcterms:created xsi:type="dcterms:W3CDTF">2006-08-16T00:00:00Z</dcterms:created>
  <dcterms:modified xsi:type="dcterms:W3CDTF">2024-06-05T11:42:10Z</dcterms:modified>
</cp:coreProperties>
</file>