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575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FF72"/>
    <a:srgbClr val="B14A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3068"/>
    <p:restoredTop sz="95064"/>
  </p:normalViewPr>
  <p:slideViewPr>
    <p:cSldViewPr snapToGrid="0" snapToObjects="1"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FD3C3-682D-D74B-9041-CDE81A308246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9D7B0-3088-3746-8471-CBFAA6B827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562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9D7B0-3088-3746-8471-CBFAA6B827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91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.m4a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E16750-B45A-F149-89CC-3A24DF456D30}"/>
              </a:ext>
            </a:extLst>
          </p:cNvPr>
          <p:cNvSpPr/>
          <p:nvPr/>
        </p:nvSpPr>
        <p:spPr>
          <a:xfrm>
            <a:off x="2967516" y="1003535"/>
            <a:ext cx="3239319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endParaRPr lang="en-US" sz="405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405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516139-CA3C-DE40-90D0-79D76B31CA7D}"/>
              </a:ext>
            </a:extLst>
          </p:cNvPr>
          <p:cNvSpPr/>
          <p:nvPr/>
        </p:nvSpPr>
        <p:spPr>
          <a:xfrm>
            <a:off x="-1155907" y="175464"/>
            <a:ext cx="104574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cap="none" spc="0" dirty="0">
                <a:ln/>
                <a:solidFill>
                  <a:schemeClr val="accent3"/>
                </a:solidFill>
                <a:effectLst/>
                <a:latin typeface="+mj-lt"/>
                <a:ea typeface="Apple Color Emoji" pitchFamily="2" charset="0"/>
                <a:cs typeface="Angsana New" panose="02020603050405020304" pitchFamily="18" charset="-34"/>
              </a:rPr>
              <a:t> 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Apple Color Emoji" pitchFamily="2" charset="0"/>
                <a:cs typeface="Angsana New" panose="02020603050405020304" pitchFamily="18" charset="-34"/>
              </a:rPr>
              <a:t>BANGLADESH ISLAMI UNIVERSITY </a:t>
            </a:r>
            <a:endParaRPr lang="en-US" cap="none" spc="0" dirty="0">
              <a:ln/>
              <a:solidFill>
                <a:srgbClr val="FFFF00"/>
              </a:solidFill>
              <a:effectLst/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BA4445-9C79-FA46-B9F8-13643556942E}"/>
              </a:ext>
            </a:extLst>
          </p:cNvPr>
          <p:cNvSpPr/>
          <p:nvPr/>
        </p:nvSpPr>
        <p:spPr>
          <a:xfrm>
            <a:off x="618565" y="3227294"/>
            <a:ext cx="5768788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TENAME OF COURSE ACHER: 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MD. NURUL HUDA</a:t>
            </a:r>
            <a:endParaRPr 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DEPATMET OF ISLAMIC STUDIES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" name="Audio 29">
            <a:hlinkClick r:id="" action="ppaction://media"/>
            <a:extLst>
              <a:ext uri="{FF2B5EF4-FFF2-40B4-BE49-F238E27FC236}">
                <a16:creationId xmlns:a16="http://schemas.microsoft.com/office/drawing/2014/main" xmlns="" id="{E0F8AF08-8AF8-7B49-85BF-769E61E6F79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46490" y="603425"/>
            <a:ext cx="34603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</a:t>
            </a:r>
            <a:r>
              <a:rPr lang="en-US" sz="2800" b="1" dirty="0" smtClean="0"/>
              <a:t>ASSIGNMENT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9083" y="1380634"/>
            <a:ext cx="558827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TOPIC                  :  ESSENTIAL PARTS OF CMPUTER</a:t>
            </a:r>
          </a:p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COURE CODE    :  GED-109</a:t>
            </a:r>
          </a:p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COURSE TITLE  :   FUNDAMENTAL OF COMPUTER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6489" y="2857962"/>
            <a:ext cx="202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SUBMITTED TO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94529" y="3996735"/>
            <a:ext cx="260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SUBMITTED BY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3718" y="4366067"/>
            <a:ext cx="63201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NAME:         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MD. DALWAR HOSSAIN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        </a:t>
            </a: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       BAIEM31161002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BATCH:        31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SEMESTER:  SUMMER-2019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DEPARTMENT OF ISLAMIC STUDIES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DATE OF SUBMISSION-    02-08-2019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723770"/>
      </p:ext>
    </p:extLst>
  </p:cSld>
  <p:clrMapOvr>
    <a:masterClrMapping/>
  </p:clrMapOvr>
  <p:transition spd="med" advClick="0" advTm="1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78 0  L 0.25 0.16111  L 0.072 0.16111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78 0  L 0.25 0.16111  L 0.072 0.16111  L 0 0  Z" pathEditMode="relative" ptsTypes=""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78 0  L 0.25 0.16111  L 0.072 0.16111  L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78 0  L 0.25 0.16111  L 0.072 0.16111  L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78 0  L 0.25 0.16111  L 0.072 0.16111  L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78 0  L 0.25 0.16111  L 0.072 0.16111  L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78 0  L 0.25 0.16111  L 0.072 0.16111  L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78 0  L 0.25 0.16111  L 0.072 0.16111  L 0 0  Z" pathEditMode="relative" ptsTypes="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78 0  L 0.25 0.16111  L 0.072 0.16111  L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0533  0.01 -0.00799  0.015 -0.00799  C 0.022 -0.00799  0.029 -0.00399  0.033 0.00266  C 0.05 0.02929  0.063 0.08788  0.063 0.15712  C 0.063 0.15712  0.063 0.15845  0.063 0.15845  C 0.063 0.15845  0.063 0.15978  0.063 0.15978  C 0.063 0.22902  0.05 0.28893  0.033 0.31556  C 0.029 0.32089  0.022 0.32488  0.015 0.32488  C 0.01 0.32488  0.004 0.32222  0 0.31689  C -0.004 0.31157  -0.006 0.30491  -0.006 0.29692  C -0.006 0.2876  -0.003 0.27961  0.002 0.27429  C 0.022 0.25032  0.066 0.23301  0.118 0.23301  C 0.118 0.23301  0.119 0.23301  0.119 0.23301  C 0.119 0.23301  0.12 0.23301  0.12 0.23301  C 0.172 0.23301  0.217 0.25032  0.237 0.27429  C 0.241 0.27961  0.244 0.2876  0.244 0.29692  C 0.244 0.30491  0.242 0.31157  0.238 0.31689  C 0.234 0.32222  0.229 0.32488  0.223 0.32488  C 0.216 0.32488  0.21 0.32089  0.206 0.31556  C 0.188 0.28893  0.175 0.22902  0.175 0.15978  C 0.175 0.15978  0.175 0.15845  0.175 0.15845  C 0.175 0.15845  0.175 0.15712  0.175 0.15712  C 0.175 0.08788  0.188 0.02929  0.206 0.00133  C 0.21 -0.00399  0.216 -0.00799  0.223 -0.00799  C 0.229 -0.00799  0.234 -0.00533  0.238 0  C 0.242 0.00533  0.244 0.01331  0.244 0.01997  C 0.244 0.02929  0.241 0.03728  0.237 0.04394  C 0.217 0.06657  0.172 0.08388  0.12 0.08388  C 0.12 0.08388  0.12 0.08388  0.119 0.08388  C 0.119 0.08388  0.118 0.08388  0.118 0.08388  C 0.066 0.08388  0.022 0.06657  0.002 0.04394  C -0.003 0.03728  -0.006 0.02929  -0.006 0.01997  C -0.006 0.01331  -0.004 0.00533 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  <p:bldLst>
      <p:bldP spid="5" grpId="0"/>
      <p:bldP spid="12" grpId="0" build="allAtOnce"/>
      <p:bldP spid="7" grpId="0" animBg="1"/>
      <p:bldP spid="13" grpId="0"/>
      <p:bldP spid="14" grpId="0" animBg="1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xmlns="" id="{525A61E8-7B4E-0F49-98D1-D2E88255F586}"/>
              </a:ext>
            </a:extLst>
          </p:cNvPr>
          <p:cNvSpPr/>
          <p:nvPr/>
        </p:nvSpPr>
        <p:spPr>
          <a:xfrm>
            <a:off x="2343151" y="271463"/>
            <a:ext cx="4786312" cy="130016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4.CACHING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D359047-4659-E448-BBAF-535934059C71}"/>
              </a:ext>
            </a:extLst>
          </p:cNvPr>
          <p:cNvSpPr/>
          <p:nvPr/>
        </p:nvSpPr>
        <p:spPr>
          <a:xfrm>
            <a:off x="571500" y="191765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SG" b="1" dirty="0">
                <a:solidFill>
                  <a:srgbClr val="222222"/>
                </a:solidFill>
                <a:latin typeface="arial" panose="020B0604020202020204" pitchFamily="34" charset="0"/>
              </a:rPr>
              <a:t>Caching</a:t>
            </a:r>
            <a:r>
              <a:rPr lang="en-SG" dirty="0">
                <a:solidFill>
                  <a:srgbClr val="222222"/>
                </a:solidFill>
                <a:latin typeface="arial" panose="020B0604020202020204" pitchFamily="34" charset="0"/>
              </a:rPr>
              <a:t> (pronounced “cashing”) is the process of storing data in a </a:t>
            </a:r>
            <a:r>
              <a:rPr lang="en-SG" b="1" dirty="0">
                <a:solidFill>
                  <a:srgbClr val="222222"/>
                </a:solidFill>
                <a:latin typeface="arial" panose="020B0604020202020204" pitchFamily="34" charset="0"/>
              </a:rPr>
              <a:t>cache</a:t>
            </a:r>
            <a:r>
              <a:rPr lang="en-SG" dirty="0">
                <a:solidFill>
                  <a:srgbClr val="222222"/>
                </a:solidFill>
                <a:latin typeface="arial" panose="020B0604020202020204" pitchFamily="34" charset="0"/>
              </a:rPr>
              <a:t>. A </a:t>
            </a:r>
            <a:r>
              <a:rPr lang="en-SG" b="1" dirty="0">
                <a:solidFill>
                  <a:srgbClr val="222222"/>
                </a:solidFill>
                <a:latin typeface="arial" panose="020B0604020202020204" pitchFamily="34" charset="0"/>
              </a:rPr>
              <a:t>cache</a:t>
            </a:r>
            <a:r>
              <a:rPr lang="en-SG" dirty="0">
                <a:solidFill>
                  <a:srgbClr val="222222"/>
                </a:solidFill>
                <a:latin typeface="arial" panose="020B0604020202020204" pitchFamily="34" charset="0"/>
              </a:rPr>
              <a:t> is a temporary storage area. For example, the files you automatically request by looking at a Web page are stored on your hard disk in a </a:t>
            </a:r>
            <a:r>
              <a:rPr lang="en-SG" b="1" dirty="0">
                <a:solidFill>
                  <a:srgbClr val="222222"/>
                </a:solidFill>
                <a:latin typeface="arial" panose="020B0604020202020204" pitchFamily="34" charset="0"/>
              </a:rPr>
              <a:t>cache</a:t>
            </a:r>
            <a:r>
              <a:rPr lang="en-SG" dirty="0">
                <a:solidFill>
                  <a:srgbClr val="222222"/>
                </a:solidFill>
                <a:latin typeface="arial" panose="020B0604020202020204" pitchFamily="34" charset="0"/>
              </a:rPr>
              <a:t> subdirectory under the directory for your browser.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DC1B1B-6FF5-EE45-ADF7-03CFF1A55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356" y="3797300"/>
            <a:ext cx="3798093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176791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87BB7722-E911-DF48-B401-74CEB468044B}"/>
              </a:ext>
            </a:extLst>
          </p:cNvPr>
          <p:cNvSpPr/>
          <p:nvPr/>
        </p:nvSpPr>
        <p:spPr>
          <a:xfrm>
            <a:off x="1809750" y="266700"/>
            <a:ext cx="611505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5.MOUCH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A8CCB1C-85DD-E14C-ACC6-8AC6D74FE961}"/>
              </a:ext>
            </a:extLst>
          </p:cNvPr>
          <p:cNvSpPr/>
          <p:nvPr/>
        </p:nvSpPr>
        <p:spPr>
          <a:xfrm>
            <a:off x="295275" y="167038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SG" dirty="0">
                <a:solidFill>
                  <a:srgbClr val="222222"/>
                </a:solidFill>
                <a:latin typeface="arial" panose="020B0604020202020204" pitchFamily="34" charset="0"/>
              </a:rPr>
              <a:t>A computer mouse, often simply referred to as a mouse, is a hand-held pointing device that detects two-dimensional motion relative to a surface. This motion is typically translated into the motion of a pointer on a display, which allows a smooth control of the graphical user interface.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ED9F61-D025-3846-90FF-34423E397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5" y="4038601"/>
            <a:ext cx="326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37810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9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E31D0102-560C-E743-B550-072173A8D2E4}"/>
              </a:ext>
            </a:extLst>
          </p:cNvPr>
          <p:cNvSpPr/>
          <p:nvPr/>
        </p:nvSpPr>
        <p:spPr>
          <a:xfrm>
            <a:off x="1824756" y="0"/>
            <a:ext cx="5611107" cy="9259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LIST OF ESSENTIAL PARTS OF COMPUTER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6907C49-3C07-0146-9214-8FAAF4858BAC}"/>
              </a:ext>
            </a:extLst>
          </p:cNvPr>
          <p:cNvSpPr/>
          <p:nvPr/>
        </p:nvSpPr>
        <p:spPr>
          <a:xfrm>
            <a:off x="176236" y="3018139"/>
            <a:ext cx="4373486" cy="348104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1.PROCESSOR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2.MOTHERBOARD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3.HARD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DISK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4.RAM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D5FC7CA-8D6B-7E4C-8D4B-B55CEF813062}"/>
              </a:ext>
            </a:extLst>
          </p:cNvPr>
          <p:cNvSpPr/>
          <p:nvPr/>
        </p:nvSpPr>
        <p:spPr>
          <a:xfrm>
            <a:off x="176237" y="1577484"/>
            <a:ext cx="2012782" cy="1264904"/>
          </a:xfrm>
          <a:prstGeom prst="ellipse">
            <a:avLst/>
          </a:prstGeom>
          <a:solidFill>
            <a:srgbClr val="FFC000"/>
          </a:solidFill>
          <a:ln>
            <a:solidFill>
              <a:srgbClr val="35FF72"/>
            </a:solidFill>
          </a:ln>
          <a:effectLst/>
          <a:scene3d>
            <a:camera prst="perspectiveFront"/>
            <a:lightRig rig="soft" dir="t">
              <a:rot lat="0" lon="0" rev="15600000"/>
            </a:lightRig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INPUT DEVICES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CDA6A0DF-963B-D54F-B983-1AFDC98C72C9}"/>
              </a:ext>
            </a:extLst>
          </p:cNvPr>
          <p:cNvCxnSpPr>
            <a:cxnSpLocks/>
          </p:cNvCxnSpPr>
          <p:nvPr/>
        </p:nvCxnSpPr>
        <p:spPr>
          <a:xfrm>
            <a:off x="1211299" y="2427008"/>
            <a:ext cx="613458" cy="59113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401001FE-B5E5-2B43-858E-9760D313C7D8}"/>
              </a:ext>
            </a:extLst>
          </p:cNvPr>
          <p:cNvSpPr/>
          <p:nvPr/>
        </p:nvSpPr>
        <p:spPr>
          <a:xfrm>
            <a:off x="7276968" y="1681944"/>
            <a:ext cx="1867032" cy="1440655"/>
          </a:xfrm>
          <a:prstGeom prst="ellipse">
            <a:avLst/>
          </a:prstGeom>
          <a:solidFill>
            <a:srgbClr val="FFC000"/>
          </a:solidFill>
          <a:ln>
            <a:solidFill>
              <a:srgbClr val="35FF72"/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OUTPUT 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DEVICES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CC85DD6-8397-F048-BEA6-BBD153CCD273}"/>
              </a:ext>
            </a:extLst>
          </p:cNvPr>
          <p:cNvSpPr/>
          <p:nvPr/>
        </p:nvSpPr>
        <p:spPr>
          <a:xfrm>
            <a:off x="4710545" y="3122599"/>
            <a:ext cx="4257219" cy="3133279"/>
          </a:xfrm>
          <a:prstGeom prst="ellipse">
            <a:avLst/>
          </a:prstGeom>
          <a:solidFill>
            <a:srgbClr val="35FF72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B99B6F0-37BF-844A-9863-C80DD95B55BA}"/>
              </a:ext>
            </a:extLst>
          </p:cNvPr>
          <p:cNvSpPr/>
          <p:nvPr/>
        </p:nvSpPr>
        <p:spPr>
          <a:xfrm>
            <a:off x="5584784" y="2842388"/>
            <a:ext cx="2347917" cy="32448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cap="none" spc="0" dirty="0">
                <a:ln/>
                <a:solidFill>
                  <a:schemeClr val="accent3"/>
                </a:solidFill>
                <a:effectLst/>
              </a:rPr>
              <a:t>1.MUNITOR</a:t>
            </a:r>
          </a:p>
          <a:p>
            <a:pPr algn="ctr">
              <a:lnSpc>
                <a:spcPct val="150000"/>
              </a:lnSpc>
            </a:pPr>
            <a:r>
              <a:rPr lang="en-US" sz="2800" b="1" cap="none" spc="0" dirty="0">
                <a:ln/>
                <a:solidFill>
                  <a:schemeClr val="accent3"/>
                </a:solidFill>
                <a:effectLst/>
              </a:rPr>
              <a:t>2.KEY BORD</a:t>
            </a:r>
          </a:p>
          <a:p>
            <a:pPr algn="ctr">
              <a:lnSpc>
                <a:spcPct val="150000"/>
              </a:lnSpc>
            </a:pPr>
            <a:r>
              <a:rPr lang="en-US" sz="2800" b="1" cap="none" spc="0" dirty="0">
                <a:ln/>
                <a:solidFill>
                  <a:schemeClr val="accent3"/>
                </a:solidFill>
                <a:effectLst/>
              </a:rPr>
              <a:t>3.CD-R0M</a:t>
            </a:r>
          </a:p>
          <a:p>
            <a:pPr algn="ctr">
              <a:lnSpc>
                <a:spcPct val="150000"/>
              </a:lnSpc>
            </a:pPr>
            <a:r>
              <a:rPr lang="en-US" sz="2800" b="1" cap="none" spc="0" dirty="0">
                <a:ln/>
                <a:solidFill>
                  <a:schemeClr val="accent3"/>
                </a:solidFill>
                <a:effectLst/>
              </a:rPr>
              <a:t>4.CACHING</a:t>
            </a:r>
          </a:p>
          <a:p>
            <a:pPr algn="ctr">
              <a:lnSpc>
                <a:spcPct val="150000"/>
              </a:lnSpc>
            </a:pPr>
            <a:r>
              <a:rPr lang="en-US" sz="2800" b="1" cap="none" spc="0" dirty="0">
                <a:ln/>
                <a:solidFill>
                  <a:schemeClr val="accent3"/>
                </a:solidFill>
                <a:effectLst/>
              </a:rPr>
              <a:t>5.MOUCH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E47CCE6E-1293-724E-83E0-9B6267B61462}"/>
              </a:ext>
            </a:extLst>
          </p:cNvPr>
          <p:cNvCxnSpPr>
            <a:cxnSpLocks/>
          </p:cNvCxnSpPr>
          <p:nvPr/>
        </p:nvCxnSpPr>
        <p:spPr>
          <a:xfrm flipH="1">
            <a:off x="7435863" y="2602790"/>
            <a:ext cx="700628" cy="479195"/>
          </a:xfrm>
          <a:prstGeom prst="straightConnector1">
            <a:avLst/>
          </a:prstGeom>
          <a:ln w="9525" cap="flat" cmpd="sng" algn="ctr">
            <a:solidFill>
              <a:srgbClr val="35FF7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0" name="Audio 29">
            <a:hlinkClick r:id="" action="ppaction://media"/>
            <a:extLst>
              <a:ext uri="{FF2B5EF4-FFF2-40B4-BE49-F238E27FC236}">
                <a16:creationId xmlns:a16="http://schemas.microsoft.com/office/drawing/2014/main" xmlns="" id="{29D4ED05-F6A7-4C48-A8FF-EFE0C92352E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3046239"/>
      </p:ext>
    </p:extLst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00"/>
                            </p:stCondLst>
                            <p:childTnLst>
                              <p:par>
                                <p:cTn id="4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00"/>
                            </p:stCondLst>
                            <p:childTnLst>
                              <p:par>
                                <p:cTn id="4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650"/>
                            </p:stCondLst>
                            <p:childTnLst>
                              <p:par>
                                <p:cTn id="5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350"/>
                            </p:stCondLst>
                            <p:childTnLst>
                              <p:par>
                                <p:cTn id="6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  <p:bldLst>
      <p:bldP spid="5" grpId="0" animBg="1"/>
      <p:bldP spid="7" grpId="0" animBg="1"/>
      <p:bldP spid="13" grpId="0" animBg="1"/>
      <p:bldP spid="23" grpId="0" animBg="1"/>
      <p:bldP spid="24" grpId="1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-95250" ty="69850" sx="71000" sy="3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0B1C8326-22F4-DA41-AEFA-E9F6856DEC93}"/>
              </a:ext>
            </a:extLst>
          </p:cNvPr>
          <p:cNvSpPr/>
          <p:nvPr/>
        </p:nvSpPr>
        <p:spPr>
          <a:xfrm>
            <a:off x="1222487" y="-108489"/>
            <a:ext cx="6123709" cy="124691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1.PROCESSOR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E92482-6FCD-9A4B-A618-ADFAFA16F6BB}"/>
              </a:ext>
            </a:extLst>
          </p:cNvPr>
          <p:cNvSpPr txBox="1"/>
          <p:nvPr/>
        </p:nvSpPr>
        <p:spPr>
          <a:xfrm>
            <a:off x="139484" y="1138421"/>
            <a:ext cx="7330698" cy="36625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SG" sz="3600" b="1" dirty="0">
                <a:solidFill>
                  <a:srgbClr val="FF0000"/>
                </a:solidFill>
              </a:rPr>
              <a:t>A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>
                <a:solidFill>
                  <a:srgbClr val="FFC000"/>
                </a:solidFill>
              </a:rPr>
              <a:t>processor is an integrated electronic circuit that performs the calculations that run a computer. A processor performs arithmetical, logical, input/output (I/O) and other basic instructions that are passed from an operating system (OS). Most other processes are dependent on the operations of a Processor.</a:t>
            </a:r>
            <a:endParaRPr lang="en-US" sz="2800" b="1" dirty="0">
              <a:solidFill>
                <a:srgbClr val="FFC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B40BDA-647B-944E-998F-EF72BAA1F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731" y="4677851"/>
            <a:ext cx="4130300" cy="201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62273"/>
      </p:ext>
    </p:extLst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.2876  L -0.125 0.2876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87 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7 0  C 0.025 0  0.034 -0.01864  0.042 -0.0213  C 0.048 -0.0213  0.059 -0.00399  0.064 -0.00399  C 0.071 -0.00399  0.078 -0.00932  0.091 -0.00932  L 0.1 -0.2157  L 0.11 0.03329  L 0.122 0  L 0.132 -0.00932  L 0.156 -0.00133  C 0.167 -0.00533  0.176 -0.02264  0.187 -0.02929  C 0.191 -0.03062  0.2 -0.03196  0.206 -0.02929  C 0.212 -0.02663  0.217 -0.00799  0.219 -0.00666  C 0.222 -0.00133  0.229 -0.00666  0.233 -0.00399  L 0.239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tile tx="-82550" ty="127000" sx="100000" sy="76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D77E7227-46A7-2146-B7A3-98AB3834101B}"/>
              </a:ext>
            </a:extLst>
          </p:cNvPr>
          <p:cNvSpPr/>
          <p:nvPr/>
        </p:nvSpPr>
        <p:spPr>
          <a:xfrm>
            <a:off x="1022888" y="108489"/>
            <a:ext cx="6555783" cy="1053885"/>
          </a:xfrm>
          <a:prstGeom prst="ellipse">
            <a:avLst/>
          </a:prstGeom>
          <a:ln w="76200">
            <a:solidFill>
              <a:srgbClr val="35FF7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n-US" sz="4000" dirty="0">
                <a:ln w="0">
                  <a:solidFill>
                    <a:schemeClr val="tx2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2.MOTHERBOARD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EB472F-BBBF-CB40-9DD1-D40500EB462F}"/>
              </a:ext>
            </a:extLst>
          </p:cNvPr>
          <p:cNvSpPr txBox="1"/>
          <p:nvPr/>
        </p:nvSpPr>
        <p:spPr>
          <a:xfrm>
            <a:off x="444310" y="1162373"/>
            <a:ext cx="7676802" cy="39853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Above"/>
              <a:lightRig rig="harsh" dir="t"/>
            </a:scene3d>
            <a:sp3d extrusionH="57150" prstMaterial="matte">
              <a:bevelT w="63500" h="12700" prst="coolSlant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SG" sz="4400" dirty="0">
                <a:ln/>
                <a:solidFill>
                  <a:srgbClr val="FF0000"/>
                </a:solidFill>
                <a:effectLst/>
              </a:rPr>
              <a:t>A </a:t>
            </a:r>
            <a:r>
              <a:rPr lang="en-SG" sz="2800" dirty="0">
                <a:ln/>
                <a:solidFill>
                  <a:srgbClr val="002060"/>
                </a:solidFill>
                <a:effectLst/>
              </a:rPr>
              <a:t>motherboard is the central or primary circuit board making up a complex electronic system, such as a modern computer. It is also known as a mainboard, baseboard, system board, or, on Apple computers, a logic board, and is sometimes abbreviated as </a:t>
            </a:r>
            <a:r>
              <a:rPr lang="en-SG" sz="2800" dirty="0" err="1">
                <a:ln/>
                <a:solidFill>
                  <a:srgbClr val="002060"/>
                </a:solidFill>
                <a:effectLst/>
              </a:rPr>
              <a:t>mobo</a:t>
            </a:r>
            <a:r>
              <a:rPr lang="en-SG" sz="2800" dirty="0">
                <a:ln/>
                <a:solidFill>
                  <a:srgbClr val="002060"/>
                </a:solidFill>
                <a:effectLst/>
              </a:rPr>
              <a:t>. </a:t>
            </a:r>
            <a:r>
              <a:rPr lang="en-SG" sz="2800" dirty="0">
                <a:ln/>
                <a:solidFill>
                  <a:schemeClr val="accent3"/>
                </a:solidFill>
              </a:rPr>
              <a:t/>
            </a:r>
            <a:br>
              <a:rPr lang="en-SG" sz="2800" dirty="0">
                <a:ln/>
                <a:solidFill>
                  <a:schemeClr val="accent3"/>
                </a:solidFill>
              </a:rPr>
            </a:br>
            <a:r>
              <a:rPr lang="en-SG" dirty="0">
                <a:ln/>
                <a:solidFill>
                  <a:schemeClr val="accent3"/>
                </a:solidFill>
              </a:rPr>
              <a:t/>
            </a:r>
            <a:br>
              <a:rPr lang="en-SG" dirty="0">
                <a:ln/>
                <a:solidFill>
                  <a:schemeClr val="accent3"/>
                </a:solidFill>
              </a:rPr>
            </a:br>
            <a:endParaRPr lang="en-US" dirty="0">
              <a:ln/>
              <a:solidFill>
                <a:schemeClr val="accent3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5078B08-F247-1248-9F9E-42EA34057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8801" y="4148129"/>
            <a:ext cx="4284000" cy="257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4100456"/>
      </p:ext>
    </p:extLst>
  </p:cSld>
  <p:clrMapOvr>
    <a:masterClrMapping/>
  </p:clrMapOvr>
  <p:transition advClick="0" advTm="24632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xmlns="" id="{4A4FBCF9-2A85-9741-9285-6470A3276E28}"/>
              </a:ext>
            </a:extLst>
          </p:cNvPr>
          <p:cNvSpPr/>
          <p:nvPr/>
        </p:nvSpPr>
        <p:spPr>
          <a:xfrm>
            <a:off x="1676401" y="118534"/>
            <a:ext cx="6045200" cy="1405466"/>
          </a:xfrm>
          <a:prstGeom prst="round2DiagRect">
            <a:avLst/>
          </a:prstGeom>
          <a:solidFill>
            <a:srgbClr val="7030A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4400" dirty="0">
                <a:ln>
                  <a:solidFill>
                    <a:srgbClr val="35FF72"/>
                  </a:solidFill>
                </a:ln>
                <a:solidFill>
                  <a:schemeClr val="accent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3.HARD DISK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24D02B2-C1FE-4C48-BA7F-8CABB0355623}"/>
              </a:ext>
            </a:extLst>
          </p:cNvPr>
          <p:cNvSpPr/>
          <p:nvPr/>
        </p:nvSpPr>
        <p:spPr>
          <a:xfrm>
            <a:off x="237067" y="2048933"/>
            <a:ext cx="7484534" cy="296333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perspectiveLef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SG" sz="4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A </a:t>
            </a:r>
            <a:r>
              <a:rPr lang="en-SG" sz="32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hard disk drive, hard disk, hard drive, or fixed disk, is an electro-mechanical data storage device that uses magnetic storage to store and retrieve digital information using one or more rigid rapidly rotating disks coated with magnetic material.</a:t>
            </a:r>
            <a:endParaRPr lang="en-US" sz="320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655FC7-C104-5B4D-A1AD-10E0B0C7E5B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4605866"/>
            <a:ext cx="4216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4479572"/>
      </p:ext>
    </p:extLst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9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1">
                <a:lumMod val="45000"/>
                <a:lumOff val="55000"/>
              </a:schemeClr>
            </a:gs>
            <a:gs pos="29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>
            <a:extLst>
              <a:ext uri="{FF2B5EF4-FFF2-40B4-BE49-F238E27FC236}">
                <a16:creationId xmlns:a16="http://schemas.microsoft.com/office/drawing/2014/main" xmlns="" id="{264B07ED-7BA4-834A-869A-F2977C4C24EC}"/>
              </a:ext>
            </a:extLst>
          </p:cNvPr>
          <p:cNvSpPr/>
          <p:nvPr/>
        </p:nvSpPr>
        <p:spPr>
          <a:xfrm>
            <a:off x="2229854" y="0"/>
            <a:ext cx="5053262" cy="1251286"/>
          </a:xfrm>
          <a:prstGeom prst="snip2DiagRect">
            <a:avLst/>
          </a:prstGeom>
          <a:solidFill>
            <a:srgbClr val="00B050">
              <a:alpha val="86000"/>
            </a:srgbClr>
          </a:solidFill>
          <a:ln w="76200">
            <a:solidFill>
              <a:srgbClr val="FFFF00"/>
            </a:solidFill>
          </a:ln>
          <a:effectLst>
            <a:reflection blurRad="6350" stA="50000" endA="300" endPos="55500" dist="50800" dir="5400000" sy="-100000" algn="bl" rotWithShape="0"/>
          </a:effectLst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RAM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A5EEBB-1BE6-DD42-B382-EB3969FC5A84}"/>
              </a:ext>
            </a:extLst>
          </p:cNvPr>
          <p:cNvSpPr/>
          <p:nvPr/>
        </p:nvSpPr>
        <p:spPr>
          <a:xfrm>
            <a:off x="105527" y="1636714"/>
            <a:ext cx="5498439" cy="3954189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en-SG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R</a:t>
            </a:r>
            <a:r>
              <a:rPr lang="en-SG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andom-access memory is a form of computer data storage that stores data and machine code, and can be searched and changed in any order. A random-access memory device allows data items to be read or written in almost the same amount of time irrespective of the physical location of data inside the memory.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186AE02-AD62-3642-8EE5-BF201F19E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037" y="3924566"/>
            <a:ext cx="3023436" cy="2233347"/>
          </a:xfrm>
          <a:prstGeom prst="rect">
            <a:avLst/>
          </a:prstGeom>
          <a:effectLst>
            <a:glow rad="419100">
              <a:schemeClr val="accent1">
                <a:alpha val="3000"/>
              </a:schemeClr>
            </a:glow>
            <a:outerShdw dist="673100" dir="10020000" sx="1000" sy="1000" algn="ctr" rotWithShape="0">
              <a:srgbClr val="000000">
                <a:alpha val="3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prst="slope"/>
            <a:bevelB prst="angle"/>
          </a:sp3d>
        </p:spPr>
      </p:pic>
    </p:spTree>
    <p:extLst>
      <p:ext uri="{BB962C8B-B14F-4D97-AF65-F5344CB8AC3E}">
        <p14:creationId xmlns:p14="http://schemas.microsoft.com/office/powerpoint/2010/main" xmlns="" val="395315238"/>
      </p:ext>
    </p:extLst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1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1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34A9A4D0-C2F7-6943-913D-A98641EF336F}"/>
              </a:ext>
            </a:extLst>
          </p:cNvPr>
          <p:cNvSpPr/>
          <p:nvPr/>
        </p:nvSpPr>
        <p:spPr>
          <a:xfrm>
            <a:off x="4057239" y="182165"/>
            <a:ext cx="4687119" cy="1867861"/>
          </a:xfrm>
          <a:prstGeom prst="roundRect">
            <a:avLst/>
          </a:prstGeom>
          <a:solidFill>
            <a:srgbClr val="002060"/>
          </a:solidFill>
          <a:effectLst>
            <a:glow rad="25400">
              <a:srgbClr val="FFC000">
                <a:alpha val="91000"/>
              </a:srgbClr>
            </a:glow>
            <a:outerShdw blurRad="381000" dist="254000" dir="6900000" sx="103000" sy="103000" algn="tl" rotWithShape="0">
              <a:srgbClr val="7030A0">
                <a:alpha val="18000"/>
              </a:srgbClr>
            </a:outerShdw>
            <a:softEdge rad="114300"/>
          </a:effectLst>
          <a:scene3d>
            <a:camera prst="perspectiveRelaxedModerately"/>
            <a:lightRig rig="threePt" dir="t"/>
          </a:scene3d>
          <a:sp3d>
            <a:bevelT w="120650" h="317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4400" dirty="0"/>
              <a:t>1.MUNITOR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55E9B1D-E913-C645-B8B8-C451B91988C7}"/>
              </a:ext>
            </a:extLst>
          </p:cNvPr>
          <p:cNvSpPr/>
          <p:nvPr/>
        </p:nvSpPr>
        <p:spPr>
          <a:xfrm>
            <a:off x="357188" y="182165"/>
            <a:ext cx="1671637" cy="2064544"/>
          </a:xfrm>
          <a:prstGeom prst="ellipse">
            <a:avLst/>
          </a:prstGeom>
          <a:solidFill>
            <a:srgbClr val="FFFF00"/>
          </a:solidFill>
          <a:effectLst>
            <a:reflection stA="98000" endPos="1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266700" h="165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7030A0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0UTPUT DEVICES</a:t>
            </a:r>
          </a:p>
        </p:txBody>
      </p:sp>
      <p:sp>
        <p:nvSpPr>
          <p:cNvPr id="7" name="Notched Right Arrow 6">
            <a:extLst>
              <a:ext uri="{FF2B5EF4-FFF2-40B4-BE49-F238E27FC236}">
                <a16:creationId xmlns:a16="http://schemas.microsoft.com/office/drawing/2014/main" xmlns="" id="{323CDB9D-C5DE-AD46-9FF4-3C018B0E9D3E}"/>
              </a:ext>
            </a:extLst>
          </p:cNvPr>
          <p:cNvSpPr/>
          <p:nvPr/>
        </p:nvSpPr>
        <p:spPr>
          <a:xfrm>
            <a:off x="2028825" y="728662"/>
            <a:ext cx="1785938" cy="971550"/>
          </a:xfrm>
          <a:prstGeom prst="notchedRightArrow">
            <a:avLst/>
          </a:prstGeom>
          <a:gradFill>
            <a:gsLst>
              <a:gs pos="91000">
                <a:schemeClr val="accent1">
                  <a:lumMod val="45000"/>
                  <a:lumOff val="55000"/>
                </a:schemeClr>
              </a:gs>
              <a:gs pos="29000">
                <a:srgbClr val="C00000"/>
              </a:gs>
            </a:gsLst>
            <a:lin ang="5400000" scaled="1"/>
          </a:gradFill>
          <a:effectLst>
            <a:glow>
              <a:srgbClr val="00B050">
                <a:alpha val="40000"/>
              </a:srgbClr>
            </a:glo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A5FA40D-1DB5-0A44-887A-24E310C382DD}"/>
              </a:ext>
            </a:extLst>
          </p:cNvPr>
          <p:cNvSpPr/>
          <p:nvPr/>
        </p:nvSpPr>
        <p:spPr>
          <a:xfrm>
            <a:off x="88135" y="2106658"/>
            <a:ext cx="5959968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SG" sz="2800" b="1" dirty="0">
                <a:ln w="12700" cmpd="sng">
                  <a:solidFill>
                    <a:srgbClr val="35FF72"/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</a:rPr>
              <a:t>A computer monitor is an output device that displays information in pictorial form. A monitor usually comprises the display device, circuitry, casing, and power supply.</a:t>
            </a:r>
            <a:endParaRPr lang="en-US" sz="2800" b="1" dirty="0">
              <a:ln w="12700" cmpd="sng">
                <a:solidFill>
                  <a:srgbClr val="35FF7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85ABFB-FB40-4C48-A502-8706206DC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898" y="4537742"/>
            <a:ext cx="39878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3323270"/>
      </p:ext>
    </p:extLst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tile tx="0" ty="0" sx="100000" sy="1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8B237EC3-ED97-9148-8CE5-5346ECBDC96D}"/>
              </a:ext>
            </a:extLst>
          </p:cNvPr>
          <p:cNvSpPr/>
          <p:nvPr/>
        </p:nvSpPr>
        <p:spPr>
          <a:xfrm>
            <a:off x="2107406" y="92077"/>
            <a:ext cx="5134052" cy="1353265"/>
          </a:xfrm>
          <a:prstGeom prst="ellipse">
            <a:avLst/>
          </a:prstGeom>
          <a:solidFill>
            <a:srgbClr val="C00000"/>
          </a:solidFill>
          <a:ln w="76200">
            <a:solidFill>
              <a:srgbClr val="35FF72"/>
            </a:solidFill>
          </a:ln>
          <a:effectLst>
            <a:glow rad="50800">
              <a:schemeClr val="accent1">
                <a:satMod val="175000"/>
                <a:alpha val="41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2.KEY BORD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6AA494C-78BD-714D-A6E3-DE36C9ACB24A}"/>
              </a:ext>
            </a:extLst>
          </p:cNvPr>
          <p:cNvSpPr/>
          <p:nvPr/>
        </p:nvSpPr>
        <p:spPr>
          <a:xfrm>
            <a:off x="382537" y="1445342"/>
            <a:ext cx="57380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dirty="0">
                <a:solidFill>
                  <a:srgbClr val="7030A0"/>
                </a:solidFill>
                <a:latin typeface="arial" panose="020B0604020202020204" pitchFamily="34" charset="0"/>
              </a:rPr>
              <a:t>A computer keyboard is a typewriter-style device which uses an arrangement of buttons or keys to act as mechanical levers or electronic switches. Following the decline of punch cards and paper tape, interaction via teleprinter-style keyboards became the main input method for computers.</a:t>
            </a:r>
            <a:r>
              <a:rPr lang="en-SG" sz="2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B6044B-5A1A-3840-B4A6-1AC743C89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954" y="4873556"/>
            <a:ext cx="44323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724015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0E107DDB-8D6D-2741-9EF7-CB4A49386343}"/>
              </a:ext>
            </a:extLst>
          </p:cNvPr>
          <p:cNvSpPr/>
          <p:nvPr/>
        </p:nvSpPr>
        <p:spPr>
          <a:xfrm>
            <a:off x="1743075" y="0"/>
            <a:ext cx="6400800" cy="1357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3.CD-ROM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C4EA1BC-CF21-9045-85EA-44520DF4F50A}"/>
              </a:ext>
            </a:extLst>
          </p:cNvPr>
          <p:cNvSpPr/>
          <p:nvPr/>
        </p:nvSpPr>
        <p:spPr>
          <a:xfrm>
            <a:off x="514350" y="184621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SG" dirty="0">
                <a:solidFill>
                  <a:srgbClr val="222222"/>
                </a:solidFill>
                <a:latin typeface="arial" panose="020B0604020202020204" pitchFamily="34" charset="0"/>
              </a:rPr>
              <a:t>A CD-ROM is a pre-pressed optical compact disc that contains data. Computers can read—but not write to or erase—CD-ROMs, i.e. it is a type of read-only memory. During the 1990s, CD-ROMs were popularly used to distribute software and data for computers and fourth generation video game consoles.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2794D9-B01D-F341-8838-F41719E8B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3821113"/>
            <a:ext cx="35687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5686522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1294</TotalTime>
  <Words>485</Words>
  <Application>Microsoft Macintosh PowerPoint</Application>
  <PresentationFormat>On-screen Show (4:3)</PresentationFormat>
  <Paragraphs>49</Paragraphs>
  <Slides>11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lab2</cp:lastModifiedBy>
  <cp:revision>66</cp:revision>
  <dcterms:created xsi:type="dcterms:W3CDTF">2019-07-15T05:34:15Z</dcterms:created>
  <dcterms:modified xsi:type="dcterms:W3CDTF">2019-07-26T09:56:35Z</dcterms:modified>
</cp:coreProperties>
</file>