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72" r:id="rId2"/>
    <p:sldId id="273" r:id="rId3"/>
    <p:sldId id="257" r:id="rId4"/>
    <p:sldId id="278" r:id="rId5"/>
    <p:sldId id="258" r:id="rId6"/>
    <p:sldId id="260" r:id="rId7"/>
    <p:sldId id="267" r:id="rId8"/>
    <p:sldId id="259" r:id="rId9"/>
    <p:sldId id="261" r:id="rId10"/>
    <p:sldId id="276" r:id="rId11"/>
    <p:sldId id="277" r:id="rId12"/>
    <p:sldId id="271" r:id="rId13"/>
    <p:sldId id="274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BC3235-3308-4EF5-8A97-8AD4E4E1E0D9}" type="datetimeFigureOut">
              <a:rPr lang="en-US" smtClean="0"/>
              <a:pPr/>
              <a:t>6/5/2024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0C71F-43C7-4B3D-A919-2622CCA7B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2D185-B1CF-4872-A742-2837F2E0632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8650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শিক্ষার্থীদের ডায়রিতে লিখে নিতে বলতে পারেন।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2D185-B1CF-4872-A742-2837F2E0632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8682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14D6-670F-49CA-A19A-7469B69B77A9}" type="datetimeFigureOut">
              <a:rPr lang="en-US" smtClean="0"/>
              <a:pPr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FE1D6-1315-4A61-ACB1-6188BE3EE9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5748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14D6-670F-49CA-A19A-7469B69B77A9}" type="datetimeFigureOut">
              <a:rPr lang="en-US" smtClean="0"/>
              <a:pPr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FE1D6-1315-4A61-ACB1-6188BE3EE9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9298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14D6-670F-49CA-A19A-7469B69B77A9}" type="datetimeFigureOut">
              <a:rPr lang="en-US" smtClean="0"/>
              <a:pPr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FE1D6-1315-4A61-ACB1-6188BE3EE9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82095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14D6-670F-49CA-A19A-7469B69B77A9}" type="datetimeFigureOut">
              <a:rPr lang="en-US" smtClean="0"/>
              <a:pPr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FE1D6-1315-4A61-ACB1-6188BE3EE9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61274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14D6-670F-49CA-A19A-7469B69B77A9}" type="datetimeFigureOut">
              <a:rPr lang="en-US" smtClean="0"/>
              <a:pPr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FE1D6-1315-4A61-ACB1-6188BE3EE9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4353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14D6-670F-49CA-A19A-7469B69B77A9}" type="datetimeFigureOut">
              <a:rPr lang="en-US" smtClean="0"/>
              <a:pPr/>
              <a:t>6/5/2024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FE1D6-1315-4A61-ACB1-6188BE3EE9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4438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14D6-670F-49CA-A19A-7469B69B77A9}" type="datetimeFigureOut">
              <a:rPr lang="en-US" smtClean="0"/>
              <a:pPr/>
              <a:t>6/5/2024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FE1D6-1315-4A61-ACB1-6188BE3EE9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7552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14D6-670F-49CA-A19A-7469B69B77A9}" type="datetimeFigureOut">
              <a:rPr lang="en-US" smtClean="0"/>
              <a:pPr/>
              <a:t>6/5/2024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FE1D6-1315-4A61-ACB1-6188BE3EE9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7610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14D6-670F-49CA-A19A-7469B69B77A9}" type="datetimeFigureOut">
              <a:rPr lang="en-US" smtClean="0"/>
              <a:pPr/>
              <a:t>6/5/2024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FE1D6-1315-4A61-ACB1-6188BE3EE9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7653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14D6-670F-49CA-A19A-7469B69B77A9}" type="datetimeFigureOut">
              <a:rPr lang="en-US" smtClean="0"/>
              <a:pPr/>
              <a:t>6/5/2024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FE1D6-1315-4A61-ACB1-6188BE3EE9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5532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14D6-670F-49CA-A19A-7469B69B77A9}" type="datetimeFigureOut">
              <a:rPr lang="en-US" smtClean="0"/>
              <a:pPr/>
              <a:t>6/5/2024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FE1D6-1315-4A61-ACB1-6188BE3EE9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4431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014D6-670F-49CA-A19A-7469B69B77A9}" type="datetimeFigureOut">
              <a:rPr lang="en-US" smtClean="0"/>
              <a:pPr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FE1D6-1315-4A61-ACB1-6188BE3EE9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49154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68582" y="1143000"/>
            <a:ext cx="61791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সেশনে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386" name="AutoShape 2" descr="www.shutterstock.com থেকে Radro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AutoShape 4" descr="www.shutterstock.com থেকে Radro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AutoShape 6" descr="www.shutterstock.com থেকে Radro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91" name="Picture 7" descr="C:\Users\Z\Desktop\download.jpg"/>
          <p:cNvPicPr>
            <a:picLocks noChangeAspect="1" noChangeArrowheads="1"/>
          </p:cNvPicPr>
          <p:nvPr/>
        </p:nvPicPr>
        <p:blipFill>
          <a:blip r:embed="rId2"/>
          <a:srcRect t="8716" r="6818" b="22821"/>
          <a:stretch>
            <a:fillRect/>
          </a:stretch>
        </p:blipFill>
        <p:spPr bwMode="auto">
          <a:xfrm rot="5400000">
            <a:off x="3505200" y="2819400"/>
            <a:ext cx="2895600" cy="2895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58591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399" y="498763"/>
            <a:ext cx="71212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নিজেদের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মূল্যায়নের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অনুশীলন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করব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457200" y="568038"/>
            <a:ext cx="1219199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57200" y="1833171"/>
            <a:ext cx="1440873" cy="5957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কেস-১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147454" y="1653991"/>
            <a:ext cx="6525491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ফোনে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এসএমএস-এর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খুব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আপনজনদের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বিজয়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দিবসের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শুভেছা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পাঠাব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8036" y="2980028"/>
            <a:ext cx="68718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প্রেক্ষাপট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অবস্থাঃ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…………………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8036" y="4450562"/>
            <a:ext cx="72736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ব্যক্তিঃ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…………………………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8036" y="3715295"/>
            <a:ext cx="32004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প্রেক্ষাপটঃ</a:t>
            </a:r>
            <a:r>
              <a:rPr lang="en-US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উৎসব</a:t>
            </a:r>
            <a:r>
              <a:rPr lang="en-US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8036" y="5185828"/>
            <a:ext cx="74398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en-US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পরিবারের</a:t>
            </a:r>
            <a:r>
              <a:rPr lang="en-US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সাহায্য</a:t>
            </a:r>
            <a:r>
              <a:rPr lang="en-US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নির্বাচিত</a:t>
            </a:r>
            <a:r>
              <a:rPr lang="en-US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আত্নীয়</a:t>
            </a:r>
            <a:r>
              <a:rPr lang="en-US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স্বজন</a:t>
            </a:r>
            <a:endParaRPr lang="en-US" sz="28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66684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65021" y="1618907"/>
            <a:ext cx="8007924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মাদরাসার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বাথরুমের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পরিস্কার-পরিছন্নাতা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খুব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অসন্তুষ্ট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শিক্ষককে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সুপারকে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যৌথভাবে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অভিযোগটি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জানাব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5021" y="3312535"/>
            <a:ext cx="68718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প্রেক্ষাপট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অবস্থাঃ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…………………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5021" y="4665493"/>
            <a:ext cx="72736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ব্যক্তিঃ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…………………………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5021" y="4047802"/>
            <a:ext cx="32004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প্রেক্ষাপটঃ</a:t>
            </a:r>
            <a:r>
              <a:rPr lang="en-US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মাদরাসা</a:t>
            </a:r>
            <a:r>
              <a:rPr lang="en-US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5021" y="5400759"/>
            <a:ext cx="74398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en-US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সুপার</a:t>
            </a:r>
            <a:r>
              <a:rPr lang="en-US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2999512" y="436043"/>
            <a:ext cx="1731819" cy="105294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কেস-২ </a:t>
            </a:r>
          </a:p>
        </p:txBody>
      </p:sp>
    </p:spTree>
    <p:extLst>
      <p:ext uri="{BB962C8B-B14F-4D97-AF65-F5344CB8AC3E}">
        <p14:creationId xmlns="" xmlns:p14="http://schemas.microsoft.com/office/powerpoint/2010/main" val="2380538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A231E74B-62F1-45EA-B49C-AA9B715FB50E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244"/>
            </a:avLst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A1F9D73-C9B1-477E-8397-599364979206}"/>
              </a:ext>
            </a:extLst>
          </p:cNvPr>
          <p:cNvSpPr txBox="1"/>
          <p:nvPr/>
        </p:nvSpPr>
        <p:spPr>
          <a:xfrm>
            <a:off x="320789" y="1938617"/>
            <a:ext cx="8468325" cy="107721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কাজটি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ঠিকমতো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পেরেছি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নিজেদের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নিজেকে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অভিনন্দন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জানানো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উচি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ৎ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243ACEE7-015A-43EB-A923-075A10E54F27}"/>
              </a:ext>
            </a:extLst>
          </p:cNvPr>
          <p:cNvSpPr txBox="1"/>
          <p:nvPr/>
        </p:nvSpPr>
        <p:spPr>
          <a:xfrm>
            <a:off x="320789" y="470645"/>
            <a:ext cx="8468325" cy="107721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আমদের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উত্তরগুলো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বন্ধু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সহপাঠীদের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সঙ্গে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মিলিয়ে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নিতে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3" name="5-Point Star 2"/>
          <p:cNvSpPr/>
          <p:nvPr/>
        </p:nvSpPr>
        <p:spPr>
          <a:xfrm>
            <a:off x="1500764" y="4613155"/>
            <a:ext cx="1824343" cy="1787645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A1F9D73-C9B1-477E-8397-599364979206}"/>
              </a:ext>
            </a:extLst>
          </p:cNvPr>
          <p:cNvSpPr txBox="1"/>
          <p:nvPr/>
        </p:nvSpPr>
        <p:spPr>
          <a:xfrm>
            <a:off x="320789" y="3376510"/>
            <a:ext cx="8468325" cy="1077218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তারাটি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পছন্দমতো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রঙ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রঙ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নিজেকে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উপহার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দিই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9" name="5-Point Star 8"/>
          <p:cNvSpPr/>
          <p:nvPr/>
        </p:nvSpPr>
        <p:spPr>
          <a:xfrm>
            <a:off x="3495818" y="4613155"/>
            <a:ext cx="1824343" cy="1787645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5490872" y="4640660"/>
            <a:ext cx="1824343" cy="1787645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3028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0956" y="1923700"/>
            <a:ext cx="2468725" cy="996390"/>
          </a:xfr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54181" y="3842839"/>
            <a:ext cx="8326583" cy="24222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আত্মীয়-স্বজনের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ে। 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খন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শিশুকে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েখাতে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চাও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প্রেক্ষাপটঃ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অনানুষ্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8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টার্গেট</a:t>
            </a:r>
            <a:r>
              <a:rPr lang="en-US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গ্রুপঃ</a:t>
            </a:r>
            <a:r>
              <a:rPr lang="en-US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</a:t>
            </a:r>
            <a:r>
              <a:rPr lang="en-US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যাদের</a:t>
            </a:r>
            <a:r>
              <a:rPr lang="en-US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উ</a:t>
            </a:r>
            <a:r>
              <a:rPr lang="as-IN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</a:t>
            </a:r>
            <a:r>
              <a:rPr lang="en-US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িশ্লেষণ</a:t>
            </a:r>
            <a:r>
              <a:rPr lang="en-US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বো</a:t>
            </a:r>
            <a:r>
              <a:rPr lang="as-IN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</a:t>
            </a:r>
            <a:r>
              <a:rPr lang="en-US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as-IN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</a:t>
            </a:r>
            <a:r>
              <a:rPr lang="en-US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321750" y="668040"/>
            <a:ext cx="3576021" cy="2755686"/>
            <a:chOff x="6132543" y="979718"/>
            <a:chExt cx="5127637" cy="4365029"/>
          </a:xfrm>
        </p:grpSpPr>
        <p:grpSp>
          <p:nvGrpSpPr>
            <p:cNvPr id="6" name="Group 5"/>
            <p:cNvGrpSpPr/>
            <p:nvPr/>
          </p:nvGrpSpPr>
          <p:grpSpPr>
            <a:xfrm>
              <a:off x="6132543" y="979718"/>
              <a:ext cx="5127637" cy="3802977"/>
              <a:chOff x="6132543" y="979718"/>
              <a:chExt cx="5127637" cy="3802977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6779623" y="2170632"/>
                <a:ext cx="4062548" cy="2612063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6" name="Isosceles Triangle 15"/>
              <p:cNvSpPr/>
              <p:nvPr/>
            </p:nvSpPr>
            <p:spPr>
              <a:xfrm>
                <a:off x="6132543" y="979718"/>
                <a:ext cx="5127637" cy="1180372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7196897" y="2310921"/>
              <a:ext cx="3216870" cy="2471774"/>
              <a:chOff x="7196897" y="2310921"/>
              <a:chExt cx="3216870" cy="2471774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8423847" y="2310921"/>
                <a:ext cx="545028" cy="247177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7196897" y="2446761"/>
                <a:ext cx="587828" cy="968679"/>
              </a:xfrm>
              <a:prstGeom prst="rect">
                <a:avLst/>
              </a:prstGeom>
              <a:solidFill>
                <a:schemeClr val="bg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9825939" y="2451502"/>
                <a:ext cx="587828" cy="968679"/>
              </a:xfrm>
              <a:prstGeom prst="rect">
                <a:avLst/>
              </a:prstGeom>
              <a:solidFill>
                <a:schemeClr val="bg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6753497" y="4763818"/>
              <a:ext cx="4062548" cy="580929"/>
              <a:chOff x="6779623" y="4803007"/>
              <a:chExt cx="4062548" cy="580929"/>
            </a:xfrm>
          </p:grpSpPr>
          <p:sp>
            <p:nvSpPr>
              <p:cNvPr id="9" name="Cube 8"/>
              <p:cNvSpPr/>
              <p:nvPr/>
            </p:nvSpPr>
            <p:spPr>
              <a:xfrm>
                <a:off x="6779623" y="4803007"/>
                <a:ext cx="4062548" cy="255817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" name="Cube 9"/>
              <p:cNvSpPr/>
              <p:nvPr/>
            </p:nvSpPr>
            <p:spPr>
              <a:xfrm>
                <a:off x="6932023" y="4955407"/>
                <a:ext cx="3740331" cy="278673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1" name="Cube 10"/>
              <p:cNvSpPr/>
              <p:nvPr/>
            </p:nvSpPr>
            <p:spPr>
              <a:xfrm>
                <a:off x="7084423" y="5107807"/>
                <a:ext cx="3329344" cy="276129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694358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328612"/>
            <a:ext cx="8572500" cy="62007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165763" y="3976254"/>
            <a:ext cx="2812473" cy="1274618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3000" dirty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IN" sz="13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3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832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514" y="3875099"/>
            <a:ext cx="3332065" cy="2772865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 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ইকবাল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সহঃ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আই,সি,টি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বাঘারপাড়া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সিদ্দিকীয়া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ফাযিল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মাদরাসা</a:t>
            </a:r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বাঘারপাড়া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যশোর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4190999"/>
            <a:ext cx="2088930" cy="1437289"/>
          </a:xfr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ডিজিটাল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dirty="0">
              <a:latin typeface="NikoshBAN" pitchFamily="2" charset="0"/>
              <a:cs typeface="NikoshBAN" pitchFamily="2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৬ষ্ঠ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as-IN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জ্ঞতা-২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সেশন-২</a:t>
            </a:r>
            <a:endParaRPr lang="en-US" dirty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 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৫০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C:\Users\Z\Desktop\20181114_153923.jpg"/>
          <p:cNvPicPr>
            <a:picLocks noChangeAspect="1" noChangeArrowheads="1"/>
          </p:cNvPicPr>
          <p:nvPr/>
        </p:nvPicPr>
        <p:blipFill>
          <a:blip r:embed="rId3" cstate="print"/>
          <a:srcRect t="30000" b="-7500"/>
          <a:stretch>
            <a:fillRect/>
          </a:stretch>
        </p:blipFill>
        <p:spPr bwMode="auto">
          <a:xfrm>
            <a:off x="1219200" y="1066800"/>
            <a:ext cx="3124200" cy="2514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657600" y="381000"/>
            <a:ext cx="1828800" cy="40011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/>
              <a:t>শিক্ষক</a:t>
            </a:r>
            <a:r>
              <a:rPr lang="en-US" sz="2000" dirty="0" smtClean="0"/>
              <a:t>  </a:t>
            </a:r>
            <a:r>
              <a:rPr lang="en-US" sz="2000" dirty="0" err="1" smtClean="0"/>
              <a:t>পরিচিতি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175619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A231E74B-62F1-45EA-B49C-AA9B715FB50E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244"/>
            </a:avLst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6084" y="3200400"/>
            <a:ext cx="836915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as-IN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 </a:t>
            </a:r>
            <a:r>
              <a:rPr lang="as-IN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িষয়</a:t>
            </a:r>
            <a:r>
              <a:rPr lang="en-US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</a:t>
            </a:r>
            <a:r>
              <a:rPr lang="as-IN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533400"/>
            <a:ext cx="4456882" cy="216602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2984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88394" y="842665"/>
            <a:ext cx="229101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শিখনফল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Vrind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905000"/>
            <a:ext cx="8305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600" dirty="0">
                <a:latin typeface="NikoshBAN" pitchFamily="2" charset="0"/>
                <a:cs typeface="NikoshBAN" pitchFamily="2" charset="0"/>
              </a:rPr>
              <a:t>এই পাঠ শেষে শিক্ষার্থীরা...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প্রেক্ষাপট</a:t>
            </a:r>
            <a:r>
              <a:rPr lang="en-US" sz="3600" dirty="0" smtClean="0"/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সম্পর্কে বর্ণনা করতে 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টার্গেট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গ্রুপ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সম্পর্কে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ব্যাখ্যা করতে 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="" xmlns:p14="http://schemas.microsoft.com/office/powerpoint/2010/main" val="151960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A231E74B-62F1-45EA-B49C-AA9B715FB50E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244"/>
            </a:avLst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8763" y="374073"/>
            <a:ext cx="82018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েশনে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িখন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অভিজ্ঞতার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as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as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িশ্লেষণ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as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েখো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!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আগের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সেশনে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ো </a:t>
            </a:r>
            <a:r>
              <a:rPr lang="as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as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ণ </a:t>
            </a:r>
            <a:r>
              <a:rPr lang="as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িছু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as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পেয়ে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যাচ্ছি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as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পেলাম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ছকে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</a:t>
            </a:r>
            <a:r>
              <a:rPr lang="as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ি। </a:t>
            </a:r>
          </a:p>
        </p:txBody>
      </p:sp>
      <p:sp>
        <p:nvSpPr>
          <p:cNvPr id="6" name="Rectangle 5"/>
          <p:cNvSpPr/>
          <p:nvPr/>
        </p:nvSpPr>
        <p:spPr>
          <a:xfrm>
            <a:off x="346364" y="3451991"/>
            <a:ext cx="798021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endParaRPr lang="en-US" sz="36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………………….....................</a:t>
            </a:r>
            <a:r>
              <a:rPr lang="en-US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………………….....................</a:t>
            </a:r>
          </a:p>
          <a:p>
            <a:pPr algn="ctr"/>
            <a:r>
              <a:rPr lang="en-US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………………….....................</a:t>
            </a:r>
          </a:p>
          <a:p>
            <a:pPr algn="ctr"/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0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A231E74B-62F1-45EA-B49C-AA9B715FB50E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244"/>
            </a:avLst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3E1B615-5320-4483-B9E0-4E072167E056}"/>
              </a:ext>
            </a:extLst>
          </p:cNvPr>
          <p:cNvSpPr txBox="1"/>
          <p:nvPr/>
        </p:nvSpPr>
        <p:spPr>
          <a:xfrm>
            <a:off x="273438" y="611130"/>
            <a:ext cx="8597124" cy="1938992"/>
          </a:xfrm>
          <a:prstGeom prst="rect">
            <a:avLst/>
          </a:prstGeom>
          <a:ln/>
          <a:effectLst>
            <a:glow rad="228600">
              <a:schemeClr val="accent5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কিছুদিন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সহপা</a:t>
            </a:r>
            <a:r>
              <a:rPr lang="as-IN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্ছি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as-IN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িষয়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থাকবে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</a:t>
            </a:r>
            <a:r>
              <a:rPr lang="as-IN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িছু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থাকবে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যাদের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উপহারটি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দেব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3975CC1A-4A2A-4E87-B9CD-19847302B727}"/>
              </a:ext>
            </a:extLst>
          </p:cNvPr>
          <p:cNvSpPr txBox="1"/>
          <p:nvPr/>
        </p:nvSpPr>
        <p:spPr>
          <a:xfrm>
            <a:off x="1187838" y="4916806"/>
            <a:ext cx="5531617" cy="830997"/>
          </a:xfrm>
          <a:prstGeom prst="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as-IN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িষয়</a:t>
            </a:r>
            <a:r>
              <a:rPr lang="as-IN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িকে</a:t>
            </a:r>
            <a:r>
              <a:rPr lang="en-US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প্রেক্ষাপট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546876" y="3161252"/>
            <a:ext cx="83236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en-US" sz="3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</a:t>
            </a:r>
            <a:r>
              <a:rPr lang="as-IN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just"/>
            <a:r>
              <a:rPr lang="en-US" sz="3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</a:t>
            </a:r>
            <a:r>
              <a:rPr lang="as-IN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াৎ য</a:t>
            </a:r>
            <a:r>
              <a:rPr lang="as-IN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িষয়</a:t>
            </a:r>
            <a:r>
              <a:rPr lang="as-IN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 </a:t>
            </a:r>
            <a:r>
              <a:rPr lang="as-IN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য়?</a:t>
            </a:r>
          </a:p>
        </p:txBody>
      </p:sp>
    </p:spTree>
    <p:extLst>
      <p:ext uri="{BB962C8B-B14F-4D97-AF65-F5344CB8AC3E}">
        <p14:creationId xmlns="" xmlns:p14="http://schemas.microsoft.com/office/powerpoint/2010/main" val="36819145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A231E74B-62F1-45EA-B49C-AA9B715FB50E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244"/>
            </a:avLst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E6539D6-41A3-4CD6-8723-A30A6EFF891E}"/>
              </a:ext>
            </a:extLst>
          </p:cNvPr>
          <p:cNvSpPr txBox="1"/>
          <p:nvPr/>
        </p:nvSpPr>
        <p:spPr>
          <a:xfrm>
            <a:off x="216298" y="4472351"/>
            <a:ext cx="8679766" cy="1660743"/>
          </a:xfrm>
          <a:prstGeom prst="roundRect">
            <a:avLst>
              <a:gd name="adj" fmla="val 984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াখতে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উপহারটি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বানাতে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যাচ্ছি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যেন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উপহারটি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</a:t>
            </a:r>
            <a:r>
              <a:rPr lang="as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খুশী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</a:t>
            </a:r>
            <a:r>
              <a:rPr lang="as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ুঝতে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1855502B-8BA6-45BB-A5F9-9740C94F9A22}"/>
              </a:ext>
            </a:extLst>
          </p:cNvPr>
          <p:cNvSpPr txBox="1"/>
          <p:nvPr/>
        </p:nvSpPr>
        <p:spPr>
          <a:xfrm>
            <a:off x="512618" y="1462039"/>
            <a:ext cx="58466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তাদেরকে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টার্গেট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গ্রুপ</a:t>
            </a:r>
            <a:r>
              <a: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</a:t>
            </a:r>
            <a:r>
              <a:rPr lang="as-IN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ল।</a:t>
            </a:r>
            <a:endParaRPr lang="en-US" sz="3200" dirty="0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E46FF9F5-67E5-4BE5-8B3F-6012A70A13ED}"/>
              </a:ext>
            </a:extLst>
          </p:cNvPr>
          <p:cNvSpPr txBox="1"/>
          <p:nvPr/>
        </p:nvSpPr>
        <p:spPr>
          <a:xfrm>
            <a:off x="232117" y="624707"/>
            <a:ext cx="8679766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জানো</a:t>
            </a:r>
            <a:r>
              <a:rPr lang="en-US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য</a:t>
            </a:r>
            <a:r>
              <a:rPr lang="as-IN" sz="32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32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2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2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2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 </a:t>
            </a:r>
            <a:r>
              <a:rPr lang="as-IN" sz="32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32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32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2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2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 </a:t>
            </a:r>
            <a:r>
              <a:rPr lang="as-IN" sz="32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2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2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য়?</a:t>
            </a:r>
          </a:p>
        </p:txBody>
      </p:sp>
      <p:pic>
        <p:nvPicPr>
          <p:cNvPr id="1026" name="Picture 2" descr="C:\Users\Z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1676400"/>
            <a:ext cx="1704975" cy="1600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912375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A231E74B-62F1-45EA-B49C-AA9B715FB50E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244"/>
            </a:avLst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3E1B615-5320-4483-B9E0-4E072167E056}"/>
              </a:ext>
            </a:extLst>
          </p:cNvPr>
          <p:cNvSpPr txBox="1"/>
          <p:nvPr/>
        </p:nvSpPr>
        <p:spPr>
          <a:xfrm>
            <a:off x="246184" y="312588"/>
            <a:ext cx="8651631" cy="156966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চ</a:t>
            </a:r>
            <a:r>
              <a:rPr lang="as-IN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ো </a:t>
            </a:r>
            <a:r>
              <a:rPr lang="as-IN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ু </a:t>
            </a:r>
            <a:r>
              <a:rPr lang="as-IN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্ষাপট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সম্পর</a:t>
            </a:r>
            <a:r>
              <a:rPr lang="as-IN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নিই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যেহেতু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উপহার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বানাতে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ে, </a:t>
            </a:r>
            <a:r>
              <a:rPr lang="as-IN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িষয়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as-IN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থাকা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উচি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ৎ।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A7F12DBE-A8CD-4F70-A3BF-81B3461473A8}"/>
              </a:ext>
            </a:extLst>
          </p:cNvPr>
          <p:cNvSpPr txBox="1"/>
          <p:nvPr/>
        </p:nvSpPr>
        <p:spPr>
          <a:xfrm>
            <a:off x="6324600" y="4343400"/>
            <a:ext cx="25732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ষাপট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Speech Bubble: Oval 9">
            <a:extLst>
              <a:ext uri="{FF2B5EF4-FFF2-40B4-BE49-F238E27FC236}">
                <a16:creationId xmlns="" xmlns:a16="http://schemas.microsoft.com/office/drawing/2014/main" id="{9FB945FB-66BB-4CB8-9E22-3677901B6869}"/>
              </a:ext>
            </a:extLst>
          </p:cNvPr>
          <p:cNvSpPr/>
          <p:nvPr/>
        </p:nvSpPr>
        <p:spPr>
          <a:xfrm>
            <a:off x="1523532" y="2228626"/>
            <a:ext cx="2028251" cy="776950"/>
          </a:xfrm>
          <a:prstGeom prst="wedgeEllipse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্ষ্য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endParaRPr lang="en-US" sz="3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074" name="Picture 2" descr="C:\Users\Z\Desktop\379547505_262366099487096_4255716921132164837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2286000"/>
            <a:ext cx="2619375" cy="1962150"/>
          </a:xfrm>
          <a:prstGeom prst="rect">
            <a:avLst/>
          </a:prstGeom>
          <a:noFill/>
        </p:spPr>
      </p:pic>
      <p:pic>
        <p:nvPicPr>
          <p:cNvPr id="3075" name="Picture 3" descr="C:\Users\Z\Desktop\379547505_262366099487096_4255716921132164837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352800"/>
            <a:ext cx="2619375" cy="1962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98687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A231E74B-62F1-45EA-B49C-AA9B715FB50E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244"/>
            </a:avLst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9B6C58E4-06C3-4E58-9480-595CE8552ECA}"/>
              </a:ext>
            </a:extLst>
          </p:cNvPr>
          <p:cNvGrpSpPr/>
          <p:nvPr/>
        </p:nvGrpSpPr>
        <p:grpSpPr>
          <a:xfrm>
            <a:off x="140280" y="1094509"/>
            <a:ext cx="2644484" cy="1974809"/>
            <a:chOff x="147709" y="2989202"/>
            <a:chExt cx="4649567" cy="3535155"/>
          </a:xfrm>
        </p:grpSpPr>
        <p:pic>
          <p:nvPicPr>
            <p:cNvPr id="12" name="Picture 4" descr="Student's PNG Image - PurePNG | Free transparent CC0 PNG Image Library">
              <a:extLst>
                <a:ext uri="{FF2B5EF4-FFF2-40B4-BE49-F238E27FC236}">
                  <a16:creationId xmlns="" xmlns:a16="http://schemas.microsoft.com/office/drawing/2014/main" id="{B435AFD7-ADE1-4D91-BA79-682408E374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6183" y="2989202"/>
              <a:ext cx="4551093" cy="303011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Transparent Students Clipart Png - Cartoon Transparent Students Png ...">
              <a:extLst>
                <a:ext uri="{FF2B5EF4-FFF2-40B4-BE49-F238E27FC236}">
                  <a16:creationId xmlns="" xmlns:a16="http://schemas.microsoft.com/office/drawing/2014/main" id="{DC8F4499-A3D7-451A-ADBD-BEFD2BB79F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709" y="3477769"/>
              <a:ext cx="4346879" cy="304658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Arrow: Right 5">
            <a:extLst>
              <a:ext uri="{FF2B5EF4-FFF2-40B4-BE49-F238E27FC236}">
                <a16:creationId xmlns="" xmlns:a16="http://schemas.microsoft.com/office/drawing/2014/main" id="{210BEF49-171F-4193-8D12-A49D15EBEC72}"/>
              </a:ext>
            </a:extLst>
          </p:cNvPr>
          <p:cNvSpPr/>
          <p:nvPr/>
        </p:nvSpPr>
        <p:spPr>
          <a:xfrm>
            <a:off x="4382894" y="1814783"/>
            <a:ext cx="1885071" cy="886265"/>
          </a:xfrm>
          <a:prstGeom prst="rightArrow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ষাপট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Arrow: Right 14">
            <a:extLst>
              <a:ext uri="{FF2B5EF4-FFF2-40B4-BE49-F238E27FC236}">
                <a16:creationId xmlns="" xmlns:a16="http://schemas.microsoft.com/office/drawing/2014/main" id="{61EEF54D-7013-4502-B271-21F44CE492E5}"/>
              </a:ext>
            </a:extLst>
          </p:cNvPr>
          <p:cNvSpPr/>
          <p:nvPr/>
        </p:nvSpPr>
        <p:spPr>
          <a:xfrm flipH="1">
            <a:off x="2489977" y="1822482"/>
            <a:ext cx="1885071" cy="886265"/>
          </a:xfrm>
          <a:prstGeom prst="rightArrow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র্গেট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গ্রুপ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33AE05E4-780C-42DC-AD13-07F26325C94C}"/>
              </a:ext>
            </a:extLst>
          </p:cNvPr>
          <p:cNvSpPr txBox="1"/>
          <p:nvPr/>
        </p:nvSpPr>
        <p:spPr>
          <a:xfrm>
            <a:off x="179493" y="3745967"/>
            <a:ext cx="886343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র, 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্থী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টার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ট 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ষ্য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মাদরাসার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অপরিচ্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াঠটি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প্রেক্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।এখন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মাদরাসার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অপরিচ্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াঠ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পরিষ্কার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্ষেপ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বং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সচেতনতা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ত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ৈ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গ্রুপে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বং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োষ্টার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পেপারে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্থাপণ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2051" name="Picture 3" descr="C:\Users\Z\Desktop\379547505_262366099487096_4255716921132164837_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914400"/>
            <a:ext cx="2619375" cy="2362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870041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7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829</Words>
  <PresentationFormat>On-screen Show (4:3)</PresentationFormat>
  <Paragraphs>60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বাড়ীর কাজ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</dc:creator>
  <cp:lastModifiedBy>Z</cp:lastModifiedBy>
  <cp:revision>12</cp:revision>
  <dcterms:modified xsi:type="dcterms:W3CDTF">2024-06-05T03:31:39Z</dcterms:modified>
</cp:coreProperties>
</file>