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8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0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7273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87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3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4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3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4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6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9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879A-AA86-41AA-A874-F7C79012E48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4A04C5-90A9-4F92-B877-012CCC45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1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thonn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Wellcome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to 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PYTHON 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language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154" y="862149"/>
            <a:ext cx="8934995" cy="531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simple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955" y="2160588"/>
            <a:ext cx="5646127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854926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Variable:</a:t>
            </a:r>
            <a:r>
              <a:rPr lang="en-US" sz="3600" dirty="0" err="1" smtClean="0"/>
              <a:t>এটি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অক্ষর।যেখানে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Value </a:t>
            </a:r>
            <a:r>
              <a:rPr lang="en-US" sz="3600" dirty="0" err="1" smtClean="0"/>
              <a:t>জমা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 </a:t>
            </a:r>
            <a:r>
              <a:rPr lang="en-US" sz="3600" dirty="0" err="1" smtClean="0"/>
              <a:t>প্রোগ্রাম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চলাকালীন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পরিবর্তন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পারে</a:t>
            </a:r>
            <a:r>
              <a:rPr lang="en-US" sz="3600" dirty="0" smtClean="0"/>
              <a:t>।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en-US" sz="3600" dirty="0" smtClean="0"/>
              <a:t> 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</a:t>
            </a:r>
            <a:r>
              <a:rPr lang="en-US" sz="2800" dirty="0" smtClean="0"/>
              <a:t> </a:t>
            </a:r>
            <a:r>
              <a:rPr lang="en-US" sz="2800" dirty="0" err="1" smtClean="0"/>
              <a:t>লেখার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নিয়ম</a:t>
            </a:r>
            <a:r>
              <a:rPr lang="en-US" sz="2800" dirty="0" smtClean="0"/>
              <a:t> </a:t>
            </a:r>
            <a:r>
              <a:rPr lang="en-US" sz="2800" dirty="0" err="1" smtClean="0"/>
              <a:t>আছে।যেমনঃ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4823"/>
            <a:ext cx="10515600" cy="35121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সবসময়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bn-BD" dirty="0"/>
              <a:t>।</a:t>
            </a:r>
            <a:endParaRPr lang="bn-BD" dirty="0" smtClean="0"/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a-z </a:t>
            </a:r>
            <a:r>
              <a:rPr lang="en-US" dirty="0" err="1"/>
              <a:t>অথবা</a:t>
            </a:r>
            <a:r>
              <a:rPr lang="en-US" dirty="0"/>
              <a:t>  A-</a:t>
            </a:r>
            <a:r>
              <a:rPr lang="en-US" dirty="0" err="1"/>
              <a:t>Zঅথবা</a:t>
            </a:r>
            <a:r>
              <a:rPr lang="en-US" dirty="0"/>
              <a:t>  </a:t>
            </a:r>
            <a:r>
              <a:rPr lang="en-US" dirty="0" smtClean="0"/>
              <a:t>০-9 </a:t>
            </a:r>
            <a:r>
              <a:rPr lang="en-US" dirty="0" err="1" smtClean="0"/>
              <a:t>অথবা</a:t>
            </a:r>
            <a:r>
              <a:rPr lang="en-US" dirty="0" smtClean="0"/>
              <a:t> (_)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bn-BD" dirty="0" smtClean="0"/>
              <a:t>।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  a-z </a:t>
            </a:r>
            <a:r>
              <a:rPr lang="en-US" dirty="0" err="1" smtClean="0"/>
              <a:t>অথবা</a:t>
            </a:r>
            <a:r>
              <a:rPr lang="en-US" dirty="0" smtClean="0"/>
              <a:t>  A-</a:t>
            </a:r>
            <a:r>
              <a:rPr lang="en-US" dirty="0" err="1" smtClean="0"/>
              <a:t>Zঅথবা</a:t>
            </a:r>
            <a:r>
              <a:rPr lang="en-US" dirty="0" smtClean="0"/>
              <a:t>  (_)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bn-BD" dirty="0" smtClean="0"/>
              <a:t>4. </a:t>
            </a:r>
            <a:r>
              <a:rPr lang="en-US" dirty="0" err="1" smtClean="0"/>
              <a:t>মাঝখানে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 space </a:t>
            </a:r>
            <a:r>
              <a:rPr lang="en-US" dirty="0" err="1" smtClean="0"/>
              <a:t>থাকবেনা</a:t>
            </a:r>
            <a:r>
              <a:rPr lang="en-US" dirty="0" smtClean="0"/>
              <a:t>।</a:t>
            </a:r>
            <a:endParaRPr lang="bn-BD" dirty="0" smtClean="0"/>
          </a:p>
          <a:p>
            <a:pPr marL="0" indent="0">
              <a:buNone/>
            </a:pPr>
            <a:r>
              <a:rPr lang="bn-BD" dirty="0" smtClean="0"/>
              <a:t>5. কোন বিশেষ প্রতিক যেমন @,#,৳,% ,&lt;ইত্যাদি ব্যবহার করা যাবে         না।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ছোট</a:t>
            </a:r>
            <a:r>
              <a:rPr lang="en-US" dirty="0" smtClean="0"/>
              <a:t>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ও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(case sensitive)</a:t>
            </a:r>
            <a:endParaRPr lang="bn-BD" dirty="0" smtClean="0"/>
          </a:p>
          <a:p>
            <a:pPr marL="0" indent="0">
              <a:buNone/>
            </a:pPr>
            <a:r>
              <a:rPr lang="bn-BD" dirty="0" smtClean="0"/>
              <a:t>উদাহরণঃ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count = </a:t>
            </a:r>
            <a:r>
              <a:rPr lang="en-US" dirty="0" smtClean="0"/>
              <a:t>5</a:t>
            </a:r>
            <a:r>
              <a:rPr lang="bn-BD" dirty="0" smtClean="0"/>
              <a:t>   </a:t>
            </a:r>
            <a:r>
              <a:rPr lang="bn-BD" sz="2100" dirty="0" smtClean="0"/>
              <a:t>(এখানে count একটি variable)</a:t>
            </a:r>
            <a:endParaRPr lang="en-US" sz="2100" dirty="0"/>
          </a:p>
          <a:p>
            <a:pPr marL="0" indent="0">
              <a:buNone/>
            </a:pPr>
            <a:r>
              <a:rPr lang="en-US" dirty="0"/>
              <a:t>print(count</a:t>
            </a:r>
            <a:r>
              <a:rPr lang="en-US" dirty="0" smtClean="0"/>
              <a:t>)</a:t>
            </a:r>
            <a:endParaRPr lang="bn-BD" dirty="0" smtClean="0"/>
          </a:p>
          <a:p>
            <a:pPr marL="0" indent="0">
              <a:buNone/>
            </a:pPr>
            <a:endParaRPr lang="as-IN" dirty="0"/>
          </a:p>
        </p:txBody>
      </p:sp>
    </p:spTree>
    <p:extLst>
      <p:ext uri="{BB962C8B-B14F-4D97-AF65-F5344CB8AC3E}">
        <p14:creationId xmlns:p14="http://schemas.microsoft.com/office/powerpoint/2010/main" val="33632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bn-BD" dirty="0" smtClean="0">
                <a:solidFill>
                  <a:srgbClr val="C00000"/>
                </a:solidFill>
              </a:rPr>
              <a:t>Variable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উদাহরণ</a:t>
            </a:r>
            <a:r>
              <a:rPr lang="en-US" dirty="0" err="1"/>
              <a:t>ঃ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6044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74725418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214877897"/>
                    </a:ext>
                  </a:extLst>
                </a:gridCol>
              </a:tblGrid>
              <a:tr h="889142">
                <a:tc>
                  <a:txBody>
                    <a:bodyPr/>
                    <a:lstStyle/>
                    <a:p>
                      <a:r>
                        <a:rPr lang="bn-BD" sz="3600" dirty="0" smtClean="0"/>
                        <a:t>       সঠিক  Variable</a:t>
                      </a:r>
                      <a:endParaRPr lang="en-US" sz="36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bn-BD" sz="3200" baseline="0" dirty="0" smtClean="0"/>
                        <a:t>             </a:t>
                      </a:r>
                      <a:r>
                        <a:rPr lang="bn-BD" sz="3200" dirty="0" smtClean="0"/>
                        <a:t>ভুল Variable</a:t>
                      </a:r>
                      <a:r>
                        <a:rPr lang="bn-BD" sz="3200" baseline="0" dirty="0" smtClean="0"/>
                        <a:t> </a:t>
                      </a:r>
                      <a:endParaRPr lang="en-US" sz="32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313278639"/>
                  </a:ext>
                </a:extLst>
              </a:tr>
              <a:tr h="515138">
                <a:tc>
                  <a:txBody>
                    <a:bodyPr/>
                    <a:lstStyle/>
                    <a:p>
                      <a:r>
                        <a:rPr lang="bn-BD" dirty="0" smtClean="0"/>
                        <a:t>sum</a:t>
                      </a:r>
                      <a:endParaRPr lang="en-US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#sum</a:t>
                      </a:r>
                      <a:endParaRPr lang="en-US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842692042"/>
                  </a:ext>
                </a:extLst>
              </a:tr>
              <a:tr h="515138">
                <a:tc>
                  <a:txBody>
                    <a:bodyPr/>
                    <a:lstStyle/>
                    <a:p>
                      <a:r>
                        <a:rPr lang="bn-BD" dirty="0" smtClean="0"/>
                        <a:t>acd4</a:t>
                      </a:r>
                      <a:endParaRPr lang="en-US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5acd</a:t>
                      </a:r>
                      <a:endParaRPr lang="en-US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546006258"/>
                  </a:ext>
                </a:extLst>
              </a:tr>
              <a:tr h="515138">
                <a:tc>
                  <a:txBody>
                    <a:bodyPr/>
                    <a:lstStyle/>
                    <a:p>
                      <a:r>
                        <a:rPr lang="bn-BD" dirty="0" smtClean="0"/>
                        <a:t>_add</a:t>
                      </a:r>
                      <a:endParaRPr lang="en-US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$add</a:t>
                      </a:r>
                      <a:endParaRPr lang="en-US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377903722"/>
                  </a:ext>
                </a:extLst>
              </a:tr>
              <a:tr h="515138">
                <a:tc>
                  <a:txBody>
                    <a:bodyPr/>
                    <a:lstStyle/>
                    <a:p>
                      <a:r>
                        <a:rPr lang="bn-BD" dirty="0" smtClean="0"/>
                        <a:t>Average</a:t>
                      </a:r>
                      <a:endParaRPr lang="en-US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Averege%</a:t>
                      </a:r>
                      <a:endParaRPr lang="en-US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291513465"/>
                  </a:ext>
                </a:extLst>
              </a:tr>
              <a:tr h="515138">
                <a:tc>
                  <a:txBody>
                    <a:bodyPr/>
                    <a:lstStyle/>
                    <a:p>
                      <a:r>
                        <a:rPr lang="bn-BD" dirty="0" smtClean="0"/>
                        <a:t>My_name</a:t>
                      </a:r>
                      <a:endParaRPr lang="en-US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My name</a:t>
                      </a:r>
                      <a:endParaRPr lang="en-US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58411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8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Data Type: </a:t>
            </a:r>
            <a:r>
              <a:rPr lang="en-US" dirty="0" err="1" smtClean="0"/>
              <a:t>যে</a:t>
            </a:r>
            <a:r>
              <a:rPr lang="en-US" dirty="0" smtClean="0"/>
              <a:t> 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জমা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রাখব</a:t>
            </a:r>
            <a:r>
              <a:rPr lang="en-US" dirty="0" smtClean="0"/>
              <a:t> </a:t>
            </a:r>
            <a:r>
              <a:rPr lang="en-US" dirty="0" err="1" smtClean="0"/>
              <a:t>সেটি</a:t>
            </a:r>
            <a:r>
              <a:rPr lang="en-US" dirty="0" smtClean="0"/>
              <a:t> </a:t>
            </a:r>
            <a:r>
              <a:rPr lang="en-US" dirty="0" err="1" smtClean="0"/>
              <a:t>কেমন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,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তথ্যে</a:t>
            </a:r>
            <a:r>
              <a:rPr lang="bn-BD" dirty="0" smtClean="0"/>
              <a:t>র </a:t>
            </a:r>
            <a:r>
              <a:rPr lang="en-US" dirty="0" err="1" smtClean="0"/>
              <a:t>প্রকারবে</a:t>
            </a:r>
            <a:r>
              <a:rPr lang="bn-BD" dirty="0" smtClean="0"/>
              <a:t>দ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Data Type </a:t>
            </a:r>
            <a:r>
              <a:rPr lang="en-US" dirty="0" err="1" smtClean="0"/>
              <a:t>আছে</a:t>
            </a:r>
            <a:r>
              <a:rPr lang="en-US" dirty="0" smtClean="0"/>
              <a:t>।</a:t>
            </a:r>
            <a:r>
              <a:rPr lang="bn-BD" dirty="0" smtClean="0"/>
              <a:t>যেমনঃ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426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err="1" smtClean="0">
                <a:solidFill>
                  <a:srgbClr val="C00000"/>
                </a:solidFill>
              </a:rPr>
              <a:t>Int</a:t>
            </a:r>
            <a:r>
              <a:rPr lang="en-US" sz="4400" dirty="0" smtClean="0">
                <a:solidFill>
                  <a:srgbClr val="C00000"/>
                </a:solidFill>
              </a:rPr>
              <a:t>:    </a:t>
            </a:r>
            <a:r>
              <a:rPr lang="en-US" sz="4400" dirty="0" smtClean="0"/>
              <a:t>integer  data type. </a:t>
            </a:r>
            <a:r>
              <a:rPr lang="en-US" sz="4400" dirty="0" err="1" smtClean="0"/>
              <a:t>যেমনঃ</a:t>
            </a:r>
            <a:r>
              <a:rPr lang="en-US" sz="4400" dirty="0" smtClean="0"/>
              <a:t> 1,2,3,4,5,…..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Float:</a:t>
            </a:r>
            <a:r>
              <a:rPr lang="en-US" sz="4400" dirty="0" smtClean="0"/>
              <a:t> floating type data </a:t>
            </a:r>
            <a:r>
              <a:rPr lang="en-US" sz="4400" dirty="0" err="1" smtClean="0"/>
              <a:t>type.যেমনঃ</a:t>
            </a:r>
            <a:r>
              <a:rPr lang="en-US" sz="4400" dirty="0" smtClean="0"/>
              <a:t> 1.2,5.6,3.005  etc.</a:t>
            </a:r>
          </a:p>
          <a:p>
            <a:r>
              <a:rPr lang="en-US" sz="4400" dirty="0" err="1" smtClean="0">
                <a:solidFill>
                  <a:srgbClr val="C00000"/>
                </a:solidFill>
              </a:rPr>
              <a:t>Str</a:t>
            </a:r>
            <a:r>
              <a:rPr lang="en-US" sz="4400" dirty="0" smtClean="0">
                <a:solidFill>
                  <a:srgbClr val="C00000"/>
                </a:solidFill>
              </a:rPr>
              <a:t>: </a:t>
            </a:r>
            <a:r>
              <a:rPr lang="en-US" sz="4400" dirty="0" smtClean="0"/>
              <a:t>string type (</a:t>
            </a:r>
            <a:r>
              <a:rPr lang="en-US" sz="4400" dirty="0" err="1" smtClean="0"/>
              <a:t>TexT</a:t>
            </a:r>
            <a:r>
              <a:rPr lang="en-US" sz="4400" dirty="0" smtClean="0"/>
              <a:t>  or </a:t>
            </a:r>
            <a:r>
              <a:rPr lang="en-US" sz="4400" dirty="0" err="1" smtClean="0"/>
              <a:t>অক্ষর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জাতীয়</a:t>
            </a:r>
            <a:r>
              <a:rPr lang="en-US" sz="4400" dirty="0" smtClean="0"/>
              <a:t> </a:t>
            </a:r>
            <a:r>
              <a:rPr lang="en-US" sz="4400" dirty="0" err="1" smtClean="0"/>
              <a:t>তথ্য</a:t>
            </a:r>
            <a:r>
              <a:rPr lang="en-US" sz="4400" dirty="0" smtClean="0"/>
              <a:t>) ।</a:t>
            </a:r>
            <a:r>
              <a:rPr lang="en-US" sz="4400" dirty="0" err="1" smtClean="0"/>
              <a:t>যেমনঃ</a:t>
            </a:r>
            <a:r>
              <a:rPr lang="en-US" sz="4400" dirty="0"/>
              <a:t> </a:t>
            </a:r>
            <a:r>
              <a:rPr lang="en-US" sz="4400" dirty="0" smtClean="0"/>
              <a:t>  ‘</a:t>
            </a:r>
            <a:r>
              <a:rPr lang="en-US" sz="4400" dirty="0" err="1" smtClean="0"/>
              <a:t>abcd</a:t>
            </a:r>
            <a:r>
              <a:rPr lang="en-US" sz="4400" dirty="0" smtClean="0"/>
              <a:t>’  ,  ‘g’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Bool</a:t>
            </a:r>
            <a:r>
              <a:rPr lang="en-US" sz="4400" dirty="0" smtClean="0"/>
              <a:t>: true or false </a:t>
            </a:r>
            <a:r>
              <a:rPr lang="en-US" sz="4400" dirty="0" err="1" smtClean="0"/>
              <a:t>তথ্য</a:t>
            </a:r>
            <a:r>
              <a:rPr lang="en-US" sz="4400" dirty="0" smtClean="0"/>
              <a:t>।</a:t>
            </a:r>
            <a:endParaRPr lang="bn-BD" sz="4400" dirty="0" smtClean="0"/>
          </a:p>
          <a:p>
            <a:r>
              <a:rPr lang="bn-BD" sz="3200" dirty="0" smtClean="0"/>
              <a:t>এখানে চারটি ডাটা টাইপ সম্পর্কে জানলাম। আরো কিছু ডাটা টাইপ আছে।</a:t>
            </a:r>
            <a:endParaRPr lang="en-US" sz="32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66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আমরা Coding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bn-BD" dirty="0" smtClean="0"/>
              <a:t>ডাটা টাইপ বের করতে </a:t>
            </a:r>
            <a:r>
              <a:rPr lang="bn-BD" dirty="0"/>
              <a:t>পারি।এটাকে  Type Casting </a:t>
            </a:r>
            <a:r>
              <a:rPr lang="en-US" dirty="0"/>
              <a:t>ও </a:t>
            </a:r>
            <a:r>
              <a:rPr lang="en-US" dirty="0" err="1"/>
              <a:t>বলে</a:t>
            </a:r>
            <a:r>
              <a:rPr lang="en-US" dirty="0"/>
              <a:t>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my_variable</a:t>
            </a:r>
            <a:r>
              <a:rPr lang="en-US" dirty="0"/>
              <a:t> = 23.07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my_variable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print(type(</a:t>
            </a:r>
            <a:r>
              <a:rPr lang="en-US" dirty="0" err="1" smtClean="0">
                <a:solidFill>
                  <a:srgbClr val="7030A0"/>
                </a:solidFill>
              </a:rPr>
              <a:t>my_variable</a:t>
            </a:r>
            <a:r>
              <a:rPr lang="en-US" dirty="0" smtClean="0">
                <a:solidFill>
                  <a:srgbClr val="7030A0"/>
                </a:solidFill>
              </a:rPr>
              <a:t>))</a:t>
            </a:r>
            <a:endParaRPr lang="bn-BD" dirty="0" smtClean="0">
              <a:solidFill>
                <a:srgbClr val="7030A0"/>
              </a:solidFill>
            </a:endParaRPr>
          </a:p>
          <a:p>
            <a:endParaRPr lang="bn-BD" dirty="0" smtClean="0"/>
          </a:p>
          <a:p>
            <a:r>
              <a:rPr lang="as-IN" dirty="0" smtClean="0"/>
              <a:t>আউটপুট </a:t>
            </a:r>
            <a:r>
              <a:rPr lang="as-IN" dirty="0"/>
              <a:t>পাব </a:t>
            </a:r>
            <a:r>
              <a:rPr lang="as-IN" dirty="0" smtClean="0"/>
              <a:t>নিচের মতো</a:t>
            </a:r>
            <a:endParaRPr lang="as-IN" dirty="0"/>
          </a:p>
          <a:p>
            <a:r>
              <a:rPr lang="en-US" dirty="0"/>
              <a:t>23.07</a:t>
            </a:r>
          </a:p>
          <a:p>
            <a:r>
              <a:rPr lang="en-US" dirty="0"/>
              <a:t>&lt;class 'float'&gt;</a:t>
            </a:r>
          </a:p>
        </p:txBody>
      </p:sp>
    </p:spTree>
    <p:extLst>
      <p:ext uri="{BB962C8B-B14F-4D97-AF65-F5344CB8AC3E}">
        <p14:creationId xmlns:p14="http://schemas.microsoft.com/office/powerpoint/2010/main" val="32964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এগুলো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ডেটা</a:t>
            </a:r>
            <a:r>
              <a:rPr lang="en-US" dirty="0" smtClean="0"/>
              <a:t> </a:t>
            </a:r>
            <a:r>
              <a:rPr lang="en-US" dirty="0" err="1" smtClean="0"/>
              <a:t>টাইপ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r>
              <a:rPr lang="bn-BD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dirty="0"/>
              <a:t>a</a:t>
            </a:r>
            <a:r>
              <a:rPr lang="en-US" dirty="0" smtClean="0"/>
              <a:t>b </a:t>
            </a:r>
            <a:r>
              <a:rPr lang="en-US" dirty="0"/>
              <a:t>= True</a:t>
            </a:r>
          </a:p>
          <a:p>
            <a:r>
              <a:rPr lang="en-US" dirty="0" err="1"/>
              <a:t>my_value</a:t>
            </a:r>
            <a:r>
              <a:rPr lang="en-US" dirty="0"/>
              <a:t> = 'Variable have some data types'</a:t>
            </a:r>
          </a:p>
          <a:p>
            <a:r>
              <a:rPr lang="en-US" dirty="0"/>
              <a:t>f = 23</a:t>
            </a:r>
          </a:p>
          <a:p>
            <a:r>
              <a:rPr lang="en-US" dirty="0" err="1"/>
              <a:t>status_is</a:t>
            </a:r>
            <a:r>
              <a:rPr lang="en-US" dirty="0"/>
              <a:t> = 'False'</a:t>
            </a:r>
          </a:p>
          <a:p>
            <a:r>
              <a:rPr lang="en-US" dirty="0" err="1"/>
              <a:t>number_now</a:t>
            </a:r>
            <a:r>
              <a:rPr lang="en-US" dirty="0"/>
              <a:t> = 12.789</a:t>
            </a:r>
          </a:p>
          <a:p>
            <a:r>
              <a:rPr lang="en-US" dirty="0"/>
              <a:t>section = </a:t>
            </a:r>
            <a:r>
              <a:rPr lang="en-US" dirty="0" smtClean="0"/>
              <a:t>'b‘</a:t>
            </a:r>
            <a:endParaRPr lang="bn-BD" dirty="0" smtClean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যেমনঃ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n-BD" dirty="0" smtClean="0">
                <a:solidFill>
                  <a:srgbClr val="7030A0"/>
                </a:solidFill>
              </a:rPr>
              <a:t>ab=True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print(type(</a:t>
            </a:r>
            <a:r>
              <a:rPr lang="bn-BD" dirty="0" smtClean="0">
                <a:solidFill>
                  <a:srgbClr val="7030A0"/>
                </a:solidFill>
              </a:rPr>
              <a:t>ab</a:t>
            </a:r>
            <a:r>
              <a:rPr lang="en-US" dirty="0" smtClean="0">
                <a:solidFill>
                  <a:srgbClr val="7030A0"/>
                </a:solidFill>
              </a:rPr>
              <a:t>))</a:t>
            </a:r>
            <a:endParaRPr lang="bn-BD" dirty="0">
              <a:solidFill>
                <a:srgbClr val="7030A0"/>
              </a:solidFill>
            </a:endParaRP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6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bn-BD" dirty="0" smtClean="0">
                <a:solidFill>
                  <a:srgbClr val="FF0000"/>
                </a:solidFill>
              </a:rPr>
              <a:t>nput: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my_input</a:t>
            </a:r>
            <a:r>
              <a:rPr lang="en-US" dirty="0"/>
              <a:t>= input ()</a:t>
            </a:r>
          </a:p>
          <a:p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তাহলে </a:t>
            </a:r>
            <a:r>
              <a:rPr lang="en-US" sz="2400" dirty="0" err="1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my_input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আমাদের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থেকে একটি ইনপুট গ্রহণ করবে । তবে , </a:t>
            </a:r>
            <a:r>
              <a:rPr lang="en-US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input </a:t>
            </a:r>
            <a:r>
              <a:rPr lang="en-US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bn-BD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  <a:r>
              <a:rPr lang="en-US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প্রোগ্রামের</a:t>
            </a:r>
            <a:r>
              <a:rPr lang="bn-BD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ভিতরে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ইনপুট হিসেবে </a:t>
            </a:r>
            <a:r>
              <a:rPr lang="en-US" sz="2400" dirty="0" err="1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কোন</a:t>
            </a:r>
            <a:r>
              <a:rPr lang="en-US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সংখ্যা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, অক্ষর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ই</a:t>
            </a:r>
            <a:r>
              <a:rPr lang="en-US" sz="2400" dirty="0" err="1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ত্যা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দি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যে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টাই</a:t>
            </a:r>
            <a:r>
              <a:rPr lang="en-US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প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গ্রহণ করুক না কেন ,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সেটিকে </a:t>
            </a:r>
            <a:r>
              <a:rPr lang="en-US" sz="3200" dirty="0" err="1" smtClean="0">
                <a:solidFill>
                  <a:srgbClr val="C0000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str</a:t>
            </a:r>
            <a:r>
              <a:rPr lang="en-US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ডেটাটাইপে</a:t>
            </a:r>
            <a:r>
              <a:rPr lang="en-US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গ্রহণ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করবে ।</a:t>
            </a:r>
          </a:p>
          <a:p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নিচের মতো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করে একটি 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প্</a:t>
            </a:r>
            <a:r>
              <a:rPr lang="en-US" sz="2400" dirty="0" err="1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রো</a:t>
            </a:r>
            <a:r>
              <a:rPr lang="as-IN" sz="2400" dirty="0" smtClean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গ্রাম </a:t>
            </a:r>
            <a:r>
              <a:rPr lang="as-IN" sz="2400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লিখে রান করি -</a:t>
            </a:r>
          </a:p>
          <a:p>
            <a:pPr marL="0" indent="0" algn="ctr">
              <a:buNone/>
            </a:pPr>
            <a:r>
              <a:rPr lang="en-US" dirty="0" err="1"/>
              <a:t>my_input</a:t>
            </a:r>
            <a:r>
              <a:rPr lang="en-US" dirty="0"/>
              <a:t> = input()</a:t>
            </a:r>
          </a:p>
          <a:p>
            <a:pPr marL="0" indent="0" algn="ctr">
              <a:buNone/>
            </a:pPr>
            <a:r>
              <a:rPr lang="en-US" dirty="0"/>
              <a:t>print(</a:t>
            </a:r>
            <a:r>
              <a:rPr lang="en-US" dirty="0" err="1"/>
              <a:t>my_input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print(type(</a:t>
            </a:r>
            <a:r>
              <a:rPr lang="en-US" dirty="0" err="1"/>
              <a:t>my_input</a:t>
            </a:r>
            <a:r>
              <a:rPr lang="en-US" dirty="0"/>
              <a:t>))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অপারেটরঃ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58678"/>
              </p:ext>
            </p:extLst>
          </p:nvPr>
        </p:nvGraphicFramePr>
        <p:xfrm>
          <a:off x="838200" y="1515290"/>
          <a:ext cx="10515600" cy="441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4735896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77891216"/>
                    </a:ext>
                  </a:extLst>
                </a:gridCol>
              </a:tblGrid>
              <a:tr h="497838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অপারেটর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কাজ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640601"/>
                  </a:ext>
                </a:extLst>
              </a:tr>
              <a:tr h="805974">
                <a:tc>
                  <a:txBody>
                    <a:bodyPr/>
                    <a:lstStyle/>
                    <a:p>
                      <a:r>
                        <a:rPr lang="bn-BD" sz="4800" dirty="0" smtClean="0"/>
                        <a:t>       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দুটি</a:t>
                      </a:r>
                      <a:r>
                        <a:rPr lang="bn-BD" sz="2400" baseline="0" dirty="0" smtClean="0"/>
                        <a:t> সংখ্যা যোগ করবে।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760842"/>
                  </a:ext>
                </a:extLst>
              </a:tr>
              <a:tr h="859281">
                <a:tc>
                  <a:txBody>
                    <a:bodyPr/>
                    <a:lstStyle/>
                    <a:p>
                      <a:r>
                        <a:rPr lang="bn-BD" sz="4800" dirty="0" smtClean="0"/>
                        <a:t>       -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/>
                        <a:t>দুটি</a:t>
                      </a:r>
                      <a:r>
                        <a:rPr lang="bn-BD" sz="2400" baseline="0" dirty="0" smtClean="0"/>
                        <a:t> সংখ্যা বিয়োগ করবে।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999393"/>
                  </a:ext>
                </a:extLst>
              </a:tr>
              <a:tr h="859281">
                <a:tc>
                  <a:txBody>
                    <a:bodyPr/>
                    <a:lstStyle/>
                    <a:p>
                      <a:r>
                        <a:rPr lang="bn-BD" sz="4800" dirty="0" smtClean="0"/>
                        <a:t>       *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/>
                        <a:t>দুটি</a:t>
                      </a:r>
                      <a:r>
                        <a:rPr lang="bn-BD" sz="2400" baseline="0" dirty="0" smtClean="0"/>
                        <a:t> সংখ্যা গুনকরবে।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736088"/>
                  </a:ext>
                </a:extLst>
              </a:tr>
              <a:tr h="859281">
                <a:tc>
                  <a:txBody>
                    <a:bodyPr/>
                    <a:lstStyle/>
                    <a:p>
                      <a:r>
                        <a:rPr lang="bn-BD" sz="4800" dirty="0" smtClean="0"/>
                        <a:t>       /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aseline="0" dirty="0" smtClean="0"/>
                        <a:t>ভাগ করবে।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687477"/>
                  </a:ext>
                </a:extLst>
              </a:tr>
              <a:tr h="507465">
                <a:tc>
                  <a:txBody>
                    <a:bodyPr/>
                    <a:lstStyle/>
                    <a:p>
                      <a:r>
                        <a:rPr lang="bn-BD" dirty="0" smtClean="0"/>
                        <a:t>                 </a:t>
                      </a:r>
                      <a:r>
                        <a:rPr lang="bn-BD" sz="2800" dirty="0" smtClean="0"/>
                        <a:t>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ভাগশেষ</a:t>
                      </a:r>
                      <a:r>
                        <a:rPr lang="bn-BD" sz="2400" baseline="0" dirty="0" smtClean="0"/>
                        <a:t> দেখাবে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47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7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দুটি সংখ্যার যোগ করি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num1 = </a:t>
            </a:r>
            <a:r>
              <a:rPr lang="en-US" dirty="0" err="1"/>
              <a:t>int</a:t>
            </a:r>
            <a:r>
              <a:rPr lang="en-US" dirty="0"/>
              <a:t>(input('Enter the firs t integer:'))</a:t>
            </a:r>
          </a:p>
          <a:p>
            <a:pPr marL="0" indent="0">
              <a:buNone/>
            </a:pPr>
            <a:r>
              <a:rPr lang="en-US" dirty="0"/>
              <a:t>num2 = </a:t>
            </a:r>
            <a:r>
              <a:rPr lang="en-US" dirty="0" err="1"/>
              <a:t>int</a:t>
            </a:r>
            <a:r>
              <a:rPr lang="en-US" dirty="0"/>
              <a:t>(input('Enter the second integer:'))</a:t>
            </a:r>
          </a:p>
          <a:p>
            <a:pPr marL="0" indent="0">
              <a:buNone/>
            </a:pPr>
            <a:r>
              <a:rPr lang="en-US" dirty="0"/>
              <a:t>result = num1 + num2</a:t>
            </a:r>
          </a:p>
          <a:p>
            <a:pPr marL="0" indent="0">
              <a:buNone/>
            </a:pPr>
            <a:r>
              <a:rPr lang="en-US" dirty="0" smtClean="0"/>
              <a:t>print(result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76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Amina </a:t>
            </a:r>
            <a:r>
              <a:rPr lang="en-US" dirty="0" err="1" smtClean="0"/>
              <a:t>Khatun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Assistant Teacher</a:t>
            </a:r>
          </a:p>
          <a:p>
            <a:pPr marL="0" indent="0" algn="ctr">
              <a:buNone/>
            </a:pPr>
            <a:r>
              <a:rPr lang="en-US" dirty="0" err="1" smtClean="0"/>
              <a:t>Shahjadpur</a:t>
            </a:r>
            <a:r>
              <a:rPr lang="en-US" dirty="0" smtClean="0"/>
              <a:t> High School</a:t>
            </a:r>
          </a:p>
          <a:p>
            <a:pPr marL="0" indent="0" algn="ctr">
              <a:buNone/>
            </a:pPr>
            <a:r>
              <a:rPr lang="en-US" dirty="0" err="1" smtClean="0"/>
              <a:t>Dewanganj,Jamalpur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শর্তঃ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88142"/>
              </p:ext>
            </p:extLst>
          </p:nvPr>
        </p:nvGraphicFramePr>
        <p:xfrm>
          <a:off x="677334" y="1383895"/>
          <a:ext cx="9985828" cy="477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041">
                  <a:extLst>
                    <a:ext uri="{9D8B030D-6E8A-4147-A177-3AD203B41FA5}">
                      <a16:colId xmlns:a16="http://schemas.microsoft.com/office/drawing/2014/main" val="1933302545"/>
                    </a:ext>
                  </a:extLst>
                </a:gridCol>
                <a:gridCol w="4730787">
                  <a:extLst>
                    <a:ext uri="{9D8B030D-6E8A-4147-A177-3AD203B41FA5}">
                      <a16:colId xmlns:a16="http://schemas.microsoft.com/office/drawing/2014/main" val="900006572"/>
                    </a:ext>
                  </a:extLst>
                </a:gridCol>
              </a:tblGrid>
              <a:tr h="47734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err="1" smtClean="0"/>
                        <a:t>my_variable</a:t>
                      </a:r>
                      <a:r>
                        <a:rPr lang="en-US" sz="3200" dirty="0" smtClean="0"/>
                        <a:t> = 3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if </a:t>
                      </a:r>
                      <a:r>
                        <a:rPr lang="en-US" sz="3200" dirty="0" err="1" smtClean="0"/>
                        <a:t>my_variable</a:t>
                      </a:r>
                      <a:r>
                        <a:rPr lang="en-US" sz="3200" dirty="0" smtClean="0"/>
                        <a:t> == 5:</a:t>
                      </a:r>
                    </a:p>
                    <a:p>
                      <a:pPr marL="0" indent="0">
                        <a:buNone/>
                      </a:pPr>
                      <a:r>
                        <a:rPr lang="bn-BD" sz="3200" dirty="0" smtClean="0"/>
                        <a:t>    </a:t>
                      </a:r>
                      <a:r>
                        <a:rPr lang="en-US" sz="3200" dirty="0" smtClean="0"/>
                        <a:t>print('Value is five')</a:t>
                      </a:r>
                    </a:p>
                    <a:p>
                      <a:pPr marL="0" indent="0">
                        <a:buNone/>
                      </a:pPr>
                      <a:r>
                        <a:rPr lang="bn-BD" sz="3200" dirty="0" smtClean="0"/>
                        <a:t>e</a:t>
                      </a:r>
                      <a:r>
                        <a:rPr lang="en-US" sz="3200" dirty="0" err="1" smtClean="0"/>
                        <a:t>lif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my_variable</a:t>
                      </a:r>
                      <a:r>
                        <a:rPr lang="en-US" sz="3200" dirty="0" smtClean="0"/>
                        <a:t> == 4:</a:t>
                      </a:r>
                    </a:p>
                    <a:p>
                      <a:pPr marL="0" indent="0">
                        <a:buNone/>
                      </a:pPr>
                      <a:r>
                        <a:rPr lang="bn-BD" sz="3200" dirty="0" smtClean="0"/>
                        <a:t>    </a:t>
                      </a:r>
                      <a:r>
                        <a:rPr lang="en-US" sz="3200" dirty="0" smtClean="0"/>
                        <a:t>print('Value is four')</a:t>
                      </a:r>
                    </a:p>
                    <a:p>
                      <a:pPr marL="0" indent="0">
                        <a:buNone/>
                      </a:pPr>
                      <a:r>
                        <a:rPr lang="bn-BD" sz="3200" dirty="0" smtClean="0"/>
                        <a:t>el</a:t>
                      </a:r>
                      <a:r>
                        <a:rPr lang="en-US" sz="3200" dirty="0" smtClean="0"/>
                        <a:t>if </a:t>
                      </a:r>
                      <a:r>
                        <a:rPr lang="en-US" sz="3200" dirty="0" err="1" smtClean="0"/>
                        <a:t>my_variable</a:t>
                      </a:r>
                      <a:r>
                        <a:rPr lang="en-US" sz="3200" dirty="0" smtClean="0"/>
                        <a:t> == 3:</a:t>
                      </a:r>
                    </a:p>
                    <a:p>
                      <a:pPr marL="0" indent="0">
                        <a:buNone/>
                      </a:pPr>
                      <a:r>
                        <a:rPr lang="bn-BD" sz="3200" dirty="0" smtClean="0"/>
                        <a:t>    </a:t>
                      </a:r>
                      <a:r>
                        <a:rPr lang="en-US" sz="3200" dirty="0" smtClean="0"/>
                        <a:t>print('Value is three')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my_variable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2</a:t>
                      </a:r>
                    </a:p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if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my_variable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== 5:</a:t>
                      </a:r>
                    </a:p>
                    <a:p>
                      <a:r>
                        <a:rPr lang="bn-BD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print('Value is five')</a:t>
                      </a:r>
                    </a:p>
                    <a:p>
                      <a:r>
                        <a:rPr lang="en-US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elif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my_variable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== 4:</a:t>
                      </a:r>
                    </a:p>
                    <a:p>
                      <a:r>
                        <a:rPr lang="bn-BD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print('Value is four')</a:t>
                      </a:r>
                    </a:p>
                    <a:p>
                      <a:r>
                        <a:rPr lang="en-US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elif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my_variable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== 3:</a:t>
                      </a:r>
                    </a:p>
                    <a:p>
                      <a:r>
                        <a:rPr lang="bn-BD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print('Value is three')</a:t>
                      </a:r>
                    </a:p>
                    <a:p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else:</a:t>
                      </a:r>
                    </a:p>
                    <a:p>
                      <a:r>
                        <a:rPr lang="bn-BD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print('No condition was true')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5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6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তাপমাত্রা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err="1"/>
              <a:t>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temperature = 34</a:t>
            </a:r>
          </a:p>
          <a:p>
            <a:pPr marL="0" indent="0">
              <a:buNone/>
            </a:pPr>
            <a:r>
              <a:rPr lang="en-US" dirty="0"/>
              <a:t>if temperature &gt;=30:</a:t>
            </a:r>
          </a:p>
          <a:p>
            <a:pPr marL="0" indent="0">
              <a:buNone/>
            </a:pPr>
            <a:r>
              <a:rPr lang="en-US" dirty="0"/>
              <a:t>    print('its a hot day')</a:t>
            </a:r>
          </a:p>
          <a:p>
            <a:pPr marL="0" indent="0">
              <a:buNone/>
            </a:pPr>
            <a:r>
              <a:rPr lang="en-US" dirty="0" err="1"/>
              <a:t>elif</a:t>
            </a:r>
            <a:r>
              <a:rPr lang="en-US" dirty="0"/>
              <a:t> temperature ==25:</a:t>
            </a:r>
          </a:p>
          <a:p>
            <a:pPr marL="0" indent="0">
              <a:buNone/>
            </a:pPr>
            <a:r>
              <a:rPr lang="en-US" dirty="0"/>
              <a:t>    print('its a beautiful day')</a:t>
            </a:r>
          </a:p>
          <a:p>
            <a:pPr marL="0" indent="0">
              <a:buNone/>
            </a:pP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my_variable</a:t>
            </a:r>
            <a:r>
              <a:rPr lang="en-US" dirty="0"/>
              <a:t> &lt;=22:</a:t>
            </a:r>
          </a:p>
          <a:p>
            <a:pPr marL="0" indent="0">
              <a:buNone/>
            </a:pPr>
            <a:r>
              <a:rPr lang="en-US" dirty="0"/>
              <a:t>    print('its a cold day')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ক্যাল্কুলেটর তৈরির প্রোগ্রামঃ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365"/>
            <a:ext cx="8596668" cy="5136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num1 =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(input('Enter the firs t integer: '))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num2 = 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(input('Enter the second integer: '))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 = input('Enter the arithmetic operator [+,-,*,/,%] : ')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op == '+':</a:t>
            </a:r>
          </a:p>
          <a:p>
            <a:pPr marL="0" indent="0">
              <a:buNone/>
            </a:pPr>
            <a:r>
              <a:rPr lang="bn-BD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 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num1 + num2</a:t>
            </a:r>
          </a:p>
          <a:p>
            <a:pPr marL="0" indent="0">
              <a:buNone/>
            </a:pP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elif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op == '-':</a:t>
            </a:r>
          </a:p>
          <a:p>
            <a:pPr marL="0" indent="0">
              <a:buNone/>
            </a:pPr>
            <a:r>
              <a:rPr lang="bn-BD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 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num1 - num2</a:t>
            </a:r>
          </a:p>
          <a:p>
            <a:pPr marL="0" indent="0">
              <a:buNone/>
            </a:pP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elif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op == '*':</a:t>
            </a:r>
          </a:p>
          <a:p>
            <a:pPr marL="0" indent="0">
              <a:buNone/>
            </a:pPr>
            <a:r>
              <a:rPr lang="bn-BD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 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num1 * num2</a:t>
            </a:r>
          </a:p>
          <a:p>
            <a:pPr marL="0" indent="0">
              <a:buNone/>
            </a:pP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elif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op == '/':</a:t>
            </a:r>
          </a:p>
          <a:p>
            <a:pPr marL="0" indent="0">
              <a:buNone/>
            </a:pPr>
            <a:r>
              <a:rPr lang="bn-BD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 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num1 / num2</a:t>
            </a:r>
          </a:p>
          <a:p>
            <a:pPr marL="0" indent="0">
              <a:buNone/>
            </a:pP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elif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op == '%':</a:t>
            </a:r>
          </a:p>
          <a:p>
            <a:pPr marL="0" indent="0">
              <a:buNone/>
            </a:pPr>
            <a:r>
              <a:rPr lang="bn-BD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 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num1 % num2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else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bn-BD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bn-BD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print('Operator is incorrect. Program will crash now.')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print(num1, op, num2, '=', result)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850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পাইথন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পাইথন</a:t>
            </a:r>
            <a:r>
              <a:rPr lang="en-US" dirty="0" smtClean="0"/>
              <a:t> </a:t>
            </a:r>
            <a:r>
              <a:rPr lang="en-US" dirty="0" err="1" smtClean="0"/>
              <a:t>শিখব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3.পাইথন </a:t>
            </a:r>
            <a:r>
              <a:rPr lang="en-US" dirty="0" err="1" smtClean="0"/>
              <a:t>কোথায়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4.পাইথনের  Version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5.কি </a:t>
            </a:r>
            <a:r>
              <a:rPr lang="en-US" dirty="0" err="1" smtClean="0"/>
              <a:t>কি</a:t>
            </a:r>
            <a:r>
              <a:rPr lang="en-US" dirty="0" smtClean="0"/>
              <a:t> Software </a:t>
            </a:r>
            <a:r>
              <a:rPr lang="en-US" dirty="0" err="1" smtClean="0"/>
              <a:t>লাগবে</a:t>
            </a:r>
            <a:r>
              <a:rPr lang="en-US" dirty="0" smtClean="0"/>
              <a:t> Python </a:t>
            </a:r>
            <a:r>
              <a:rPr lang="en-US" dirty="0" err="1" smtClean="0"/>
              <a:t>শিখতে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Python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- high level </a:t>
            </a:r>
            <a:r>
              <a:rPr lang="en-US" dirty="0" err="1" smtClean="0"/>
              <a:t>প্রোগ্রামিং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- Interpreted.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-case </a:t>
            </a:r>
            <a:r>
              <a:rPr lang="en-US" dirty="0" err="1" smtClean="0"/>
              <a:t>sensetiv</a:t>
            </a:r>
            <a:r>
              <a:rPr lang="en-US" dirty="0" smtClean="0"/>
              <a:t>  (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</a:t>
            </a:r>
            <a:r>
              <a:rPr lang="en-US" dirty="0" err="1" smtClean="0"/>
              <a:t>ওছোট</a:t>
            </a:r>
            <a:r>
              <a:rPr lang="en-US" dirty="0" smtClean="0"/>
              <a:t>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অক্ষর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।)</a:t>
            </a:r>
          </a:p>
          <a:p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 Guido van </a:t>
            </a:r>
            <a:r>
              <a:rPr lang="en-US" dirty="0" err="1" smtClean="0"/>
              <a:t>Rossum,এবং</a:t>
            </a:r>
            <a:r>
              <a:rPr lang="en-US" dirty="0" smtClean="0"/>
              <a:t> 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 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 </a:t>
            </a:r>
            <a:r>
              <a:rPr lang="en-US" dirty="0" err="1"/>
              <a:t>কেন</a:t>
            </a:r>
            <a:r>
              <a:rPr lang="en-US" dirty="0"/>
              <a:t>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পাইথন</a:t>
            </a:r>
            <a:r>
              <a:rPr lang="en-US" dirty="0"/>
              <a:t> </a:t>
            </a:r>
            <a:r>
              <a:rPr lang="en-US" dirty="0" err="1"/>
              <a:t>শিখব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এটার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অনেকটা</a:t>
            </a:r>
            <a:r>
              <a:rPr lang="en-US" dirty="0" smtClean="0"/>
              <a:t> </a:t>
            </a:r>
            <a:r>
              <a:rPr lang="en-US" dirty="0" err="1" smtClean="0"/>
              <a:t>ইংরেজি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প্রোগ্রামিং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</a:t>
            </a:r>
            <a:r>
              <a:rPr lang="en-US" dirty="0" err="1" smtClean="0"/>
              <a:t>এটিতে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লাইন</a:t>
            </a:r>
            <a:r>
              <a:rPr lang="en-US" dirty="0" smtClean="0"/>
              <a:t> </a:t>
            </a:r>
            <a:r>
              <a:rPr lang="en-US" dirty="0" err="1" smtClean="0"/>
              <a:t>লেখতে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-</a:t>
            </a:r>
            <a:endParaRPr lang="bn-BD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85707"/>
              </p:ext>
            </p:extLst>
          </p:nvPr>
        </p:nvGraphicFramePr>
        <p:xfrm>
          <a:off x="666204" y="3605349"/>
          <a:ext cx="10567852" cy="320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3926">
                  <a:extLst>
                    <a:ext uri="{9D8B030D-6E8A-4147-A177-3AD203B41FA5}">
                      <a16:colId xmlns:a16="http://schemas.microsoft.com/office/drawing/2014/main" val="3265998438"/>
                    </a:ext>
                  </a:extLst>
                </a:gridCol>
                <a:gridCol w="5283926">
                  <a:extLst>
                    <a:ext uri="{9D8B030D-6E8A-4147-A177-3AD203B41FA5}">
                      <a16:colId xmlns:a16="http://schemas.microsoft.com/office/drawing/2014/main" val="603221036"/>
                    </a:ext>
                  </a:extLst>
                </a:gridCol>
              </a:tblGrid>
              <a:tr h="64636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 </a:t>
                      </a:r>
                      <a:r>
                        <a:rPr lang="bn-BD" sz="3600" dirty="0" smtClean="0"/>
                        <a:t> </a:t>
                      </a:r>
                      <a:r>
                        <a:rPr lang="en-US" sz="3600" dirty="0" err="1" smtClean="0"/>
                        <a:t>ভাষা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/>
                        <a:t>Python </a:t>
                      </a:r>
                      <a:r>
                        <a:rPr lang="en-US" sz="3200" dirty="0" err="1" smtClean="0"/>
                        <a:t>ভাষা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87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#include&lt;stdio.h&gt;</a:t>
                      </a:r>
                    </a:p>
                    <a:p>
                      <a:r>
                        <a:rPr lang="en-US" dirty="0" smtClean="0"/>
                        <a:t>I</a:t>
                      </a:r>
                      <a:r>
                        <a:rPr lang="bn-BD" dirty="0" smtClean="0"/>
                        <a:t>nt main(){</a:t>
                      </a:r>
                    </a:p>
                    <a:p>
                      <a:r>
                        <a:rPr lang="bn-BD" dirty="0" smtClean="0"/>
                        <a:t>   int num1,num2,sum;</a:t>
                      </a:r>
                    </a:p>
                    <a:p>
                      <a:r>
                        <a:rPr lang="bn-BD" baseline="0" dirty="0" smtClean="0"/>
                        <a:t>   printf(“Enter two numbers:”);</a:t>
                      </a:r>
                    </a:p>
                    <a:p>
                      <a:r>
                        <a:rPr lang="bn-BD" baseline="0" dirty="0" smtClean="0"/>
                        <a:t>   scanf(“%d%d”,&amp;num1,&amp;num2);</a:t>
                      </a:r>
                    </a:p>
                    <a:p>
                      <a:r>
                        <a:rPr lang="bn-BD" baseline="0" dirty="0" smtClean="0"/>
                        <a:t>   sum=num1+num2;</a:t>
                      </a:r>
                    </a:p>
                    <a:p>
                      <a:r>
                        <a:rPr lang="bn-BD" baseline="0" dirty="0" smtClean="0"/>
                        <a:t>   printf(“The sum is %d:”,sum);</a:t>
                      </a:r>
                    </a:p>
                    <a:p>
                      <a:r>
                        <a:rPr lang="en-US" baseline="0" dirty="0" smtClean="0"/>
                        <a:t>R</a:t>
                      </a:r>
                      <a:r>
                        <a:rPr lang="bn-BD" baseline="0" dirty="0" smtClean="0"/>
                        <a:t>eturn 0;</a:t>
                      </a:r>
                    </a:p>
                    <a:p>
                      <a:r>
                        <a:rPr lang="bn-BD" baseline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num1=int(input(‘Enter first number’)</a:t>
                      </a:r>
                    </a:p>
                    <a:p>
                      <a:r>
                        <a:rPr lang="en-US" dirty="0" smtClean="0"/>
                        <a:t>N</a:t>
                      </a:r>
                      <a:r>
                        <a:rPr lang="bn-BD" dirty="0" smtClean="0"/>
                        <a:t>um2=int(input(‘Enter second number’)</a:t>
                      </a:r>
                    </a:p>
                    <a:p>
                      <a:r>
                        <a:rPr lang="en-US" dirty="0" smtClean="0"/>
                        <a:t>S</a:t>
                      </a:r>
                      <a:r>
                        <a:rPr lang="bn-BD" dirty="0" smtClean="0"/>
                        <a:t>um=num1+num2</a:t>
                      </a:r>
                    </a:p>
                    <a:p>
                      <a:r>
                        <a:rPr lang="en-US" dirty="0" smtClean="0"/>
                        <a:t>P</a:t>
                      </a:r>
                      <a:r>
                        <a:rPr lang="bn-BD" dirty="0" smtClean="0"/>
                        <a:t>rint(sum)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199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9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3.পাইথন </a:t>
            </a:r>
            <a:r>
              <a:rPr lang="en-US" dirty="0" err="1"/>
              <a:t>কোথায়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করব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.Web </a:t>
            </a:r>
            <a:r>
              <a:rPr lang="en-US" dirty="0" err="1" smtClean="0"/>
              <a:t>Devolopment</a:t>
            </a:r>
            <a:r>
              <a:rPr lang="en-US" dirty="0" smtClean="0"/>
              <a:t>, Des</a:t>
            </a:r>
            <a:r>
              <a:rPr lang="bn-BD" dirty="0"/>
              <a:t>k</a:t>
            </a:r>
            <a:r>
              <a:rPr lang="en-US" dirty="0" smtClean="0"/>
              <a:t>top </a:t>
            </a:r>
            <a:r>
              <a:rPr lang="en-US" dirty="0" err="1" smtClean="0"/>
              <a:t>application,Data</a:t>
            </a:r>
            <a:r>
              <a:rPr lang="en-US" dirty="0" smtClean="0"/>
              <a:t> science and </a:t>
            </a:r>
            <a:r>
              <a:rPr lang="en-US" dirty="0" err="1" smtClean="0"/>
              <a:t>visualization,Machine</a:t>
            </a:r>
            <a:r>
              <a:rPr lang="en-US" dirty="0" smtClean="0"/>
              <a:t> learning ,Artificial </a:t>
            </a:r>
            <a:r>
              <a:rPr lang="en-US" dirty="0" err="1" smtClean="0"/>
              <a:t>intilegence</a:t>
            </a:r>
            <a:r>
              <a:rPr lang="en-US" dirty="0" smtClean="0"/>
              <a:t> etc.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Version of Python:</a:t>
            </a:r>
          </a:p>
          <a:p>
            <a:r>
              <a:rPr lang="en-US" dirty="0" smtClean="0"/>
              <a:t>Python 3.11.2</a:t>
            </a:r>
          </a:p>
          <a:p>
            <a:r>
              <a:rPr lang="en-US" dirty="0" smtClean="0"/>
              <a:t>Python 3.10.4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77" y="273685"/>
            <a:ext cx="10515600" cy="1325563"/>
          </a:xfrm>
        </p:spPr>
        <p:txBody>
          <a:bodyPr/>
          <a:lstStyle/>
          <a:p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/>
              <a:t>কি</a:t>
            </a:r>
            <a:r>
              <a:rPr lang="en-US" dirty="0"/>
              <a:t> Software </a:t>
            </a:r>
            <a:r>
              <a:rPr lang="en-US" dirty="0" err="1"/>
              <a:t>লাগবে</a:t>
            </a:r>
            <a:r>
              <a:rPr lang="en-US" dirty="0"/>
              <a:t> Python </a:t>
            </a:r>
            <a:r>
              <a:rPr lang="en-US" dirty="0" err="1"/>
              <a:t>শিখতে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Python application</a:t>
            </a:r>
          </a:p>
          <a:p>
            <a:r>
              <a:rPr lang="en-US" dirty="0" smtClean="0"/>
              <a:t>2. IDLE for </a:t>
            </a:r>
            <a:r>
              <a:rPr lang="en-US" dirty="0" err="1" smtClean="0"/>
              <a:t>Phyton</a:t>
            </a:r>
            <a:r>
              <a:rPr lang="en-US" dirty="0" smtClean="0"/>
              <a:t>  (i.e. Integrated Development Environment)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-</a:t>
            </a:r>
            <a:r>
              <a:rPr lang="en-US" dirty="0" err="1" smtClean="0"/>
              <a:t>thonny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-</a:t>
            </a:r>
            <a:r>
              <a:rPr lang="en-US" dirty="0" err="1" smtClean="0"/>
              <a:t>pychum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python</a:t>
            </a:r>
            <a:br>
              <a:rPr lang="en-US" dirty="0" smtClean="0"/>
            </a:br>
            <a:r>
              <a:rPr lang="en-US" sz="2800" dirty="0" smtClean="0">
                <a:hlinkClick r:id="rId2"/>
              </a:rPr>
              <a:t>  https://www.python.org/downloads/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6253" y="2432603"/>
            <a:ext cx="5439532" cy="33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49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IdEL</a:t>
            </a:r>
            <a:r>
              <a:rPr lang="en-US" dirty="0" smtClean="0"/>
              <a:t> </a:t>
            </a:r>
            <a:r>
              <a:rPr lang="en-US" dirty="0" err="1" smtClean="0"/>
              <a:t>thonny</a:t>
            </a:r>
            <a:r>
              <a:rPr lang="en-US" dirty="0" smtClean="0"/>
              <a:t> Install: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https://thonny.org/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6772" y="2160588"/>
            <a:ext cx="6938493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426</TotalTime>
  <Words>906</Words>
  <Application>Microsoft Office PowerPoint</Application>
  <PresentationFormat>Widescreen</PresentationFormat>
  <Paragraphs>165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Nirmala UI</vt:lpstr>
      <vt:lpstr>Trebuchet MS</vt:lpstr>
      <vt:lpstr>Vrinda</vt:lpstr>
      <vt:lpstr>Wingdings 3</vt:lpstr>
      <vt:lpstr>Facet</vt:lpstr>
      <vt:lpstr>Wellcome  to PYTHON language</vt:lpstr>
      <vt:lpstr>PowerPoint Presentation</vt:lpstr>
      <vt:lpstr>Objectives</vt:lpstr>
      <vt:lpstr> Python কি?</vt:lpstr>
      <vt:lpstr>. কেন আমরা পাইথন শিখব?</vt:lpstr>
      <vt:lpstr>3.পাইথন কোথায় ব্যবহার করব? </vt:lpstr>
      <vt:lpstr>কি কি Software লাগবে Python শিখতে</vt:lpstr>
      <vt:lpstr>Install python   https://www.python.org/downloads/</vt:lpstr>
      <vt:lpstr>IdEL thonny Install:  https://thonny.org/</vt:lpstr>
      <vt:lpstr>PowerPoint Presentation</vt:lpstr>
      <vt:lpstr> A simple program</vt:lpstr>
      <vt:lpstr>Variable:এটি একটি নাম বা শব্দ বা অক্ষর।যেখানে কোন Value জমা করে রাখা হয়। প্রোগ্রাম চলাকালীন সময়ে এটি পরিবর্তন হতে পারে।   এই নাম বা শব্দ লেখার কিছু নিয়ম আছে।যেমনঃ</vt:lpstr>
      <vt:lpstr>কিছু Variable এর উদাহরণঃ</vt:lpstr>
      <vt:lpstr>Data Type: যে  তথ্য জমা করে রাখব সেটি কেমন তথ্য ,তার উপর ভিত্তি করে তথ্যের প্রকারবেদ বা Data Type আছে।যেমনঃ</vt:lpstr>
      <vt:lpstr>আমরা Coding করে ডাটা টাইপ বের করতে পারি।এটাকে  Type Casting ও বলে।</vt:lpstr>
      <vt:lpstr>এগুলো কোন ধরনের ডেটা টাইপ বের করেন। </vt:lpstr>
      <vt:lpstr>Input:</vt:lpstr>
      <vt:lpstr>অপারেটরঃ</vt:lpstr>
      <vt:lpstr>দুটি সংখ্যার যোগ করি</vt:lpstr>
      <vt:lpstr>শর্তঃ</vt:lpstr>
      <vt:lpstr>তাপমাত্রা নির্ণয়ঃ</vt:lpstr>
      <vt:lpstr>ক্যাল্কুলেটর তৈরির প্রোগ্রামঃ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  to PYTHON language</dc:title>
  <dc:creator>Lotus</dc:creator>
  <cp:lastModifiedBy>Lotus</cp:lastModifiedBy>
  <cp:revision>69</cp:revision>
  <dcterms:created xsi:type="dcterms:W3CDTF">2024-06-12T10:14:05Z</dcterms:created>
  <dcterms:modified xsi:type="dcterms:W3CDTF">2024-06-14T05:23:20Z</dcterms:modified>
</cp:coreProperties>
</file>