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32" r:id="rId2"/>
    <p:sldId id="645" r:id="rId3"/>
    <p:sldId id="258" r:id="rId4"/>
    <p:sldId id="259" r:id="rId5"/>
    <p:sldId id="279" r:id="rId6"/>
    <p:sldId id="260" r:id="rId7"/>
    <p:sldId id="261" r:id="rId8"/>
    <p:sldId id="265" r:id="rId9"/>
    <p:sldId id="262" r:id="rId10"/>
    <p:sldId id="646" r:id="rId11"/>
    <p:sldId id="648" r:id="rId12"/>
    <p:sldId id="649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4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86357" autoAdjust="0"/>
  </p:normalViewPr>
  <p:slideViewPr>
    <p:cSldViewPr snapToGrid="0">
      <p:cViewPr varScale="1">
        <p:scale>
          <a:sx n="55" d="100"/>
          <a:sy n="55" d="100"/>
        </p:scale>
        <p:origin x="5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EEBA-3128-40A2-A710-169730D2E13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34DA-D9A3-46AC-B980-4574F6BDB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734DA-D9A3-46AC-B980-4574F6BDB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63CB-8C86-4980-A34A-06D7578BEBD4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A4AD-4144-4BC0-82BB-FC29003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DF781-68B2-7927-D57D-25DB3A22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" y="0"/>
            <a:ext cx="12189493" cy="6858000"/>
          </a:xfrm>
          <a:prstGeom prst="rect">
            <a:avLst/>
          </a:prstGeom>
        </p:spPr>
      </p:pic>
      <p:pic>
        <p:nvPicPr>
          <p:cNvPr id="38" name="Picture 37" descr="F:\New folder (2)\Animated gif\img8.gif">
            <a:extLst>
              <a:ext uri="{FF2B5EF4-FFF2-40B4-BE49-F238E27FC236}">
                <a16:creationId xmlns:a16="http://schemas.microsoft.com/office/drawing/2014/main" id="{7676AB20-CFDB-469D-BDED-9C4CEF758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88" y="1028179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>
            <a:extLst>
              <a:ext uri="{FF2B5EF4-FFF2-40B4-BE49-F238E27FC236}">
                <a16:creationId xmlns:a16="http://schemas.microsoft.com/office/drawing/2014/main" id="{B2EA36E7-10E3-4CED-9F2F-F59EB24D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82" y="2153493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>
            <a:extLst>
              <a:ext uri="{FF2B5EF4-FFF2-40B4-BE49-F238E27FC236}">
                <a16:creationId xmlns:a16="http://schemas.microsoft.com/office/drawing/2014/main" id="{6F90D0BE-AE9F-4048-9972-0B40A723F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75" y="2341022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BF1A88D5-33F2-4374-ACEF-EF8E1F11F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79" y="3694063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>
            <a:extLst>
              <a:ext uri="{FF2B5EF4-FFF2-40B4-BE49-F238E27FC236}">
                <a16:creationId xmlns:a16="http://schemas.microsoft.com/office/drawing/2014/main" id="{ADADF90B-F729-47CD-9E73-AE21937C1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55" y="2808609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28FCDC77-71CE-4AAA-96FA-AAEB5F8A3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15" y="4482535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B02DF9FA-3A91-4E3C-81A5-45EFC8FCC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17" y="3158986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>
            <a:extLst>
              <a:ext uri="{FF2B5EF4-FFF2-40B4-BE49-F238E27FC236}">
                <a16:creationId xmlns:a16="http://schemas.microsoft.com/office/drawing/2014/main" id="{FE336F20-1E0B-417F-89A5-5EE87826D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18" y="3429936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New folder (2)\Animated gif\img8.gif">
            <a:extLst>
              <a:ext uri="{FF2B5EF4-FFF2-40B4-BE49-F238E27FC236}">
                <a16:creationId xmlns:a16="http://schemas.microsoft.com/office/drawing/2014/main" id="{67628E0C-558F-48BD-AA75-50546E796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14" y="1275998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>
            <a:extLst>
              <a:ext uri="{FF2B5EF4-FFF2-40B4-BE49-F238E27FC236}">
                <a16:creationId xmlns:a16="http://schemas.microsoft.com/office/drawing/2014/main" id="{B66DD8D1-E8B1-40E9-ACED-DC376CFA2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82" y="1515343"/>
            <a:ext cx="2585727" cy="14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9ED1FA6-4F65-4E32-AFEF-5A2BF1EB21EE}"/>
              </a:ext>
            </a:extLst>
          </p:cNvPr>
          <p:cNvGrpSpPr/>
          <p:nvPr/>
        </p:nvGrpSpPr>
        <p:grpSpPr>
          <a:xfrm>
            <a:off x="2558204" y="1465821"/>
            <a:ext cx="7637439" cy="927851"/>
            <a:chOff x="1842052" y="927652"/>
            <a:chExt cx="9674089" cy="1175278"/>
          </a:xfrm>
          <a:gradFill>
            <a:gsLst>
              <a:gs pos="64612">
                <a:srgbClr val="E5E5E5"/>
              </a:gs>
              <a:gs pos="100000">
                <a:schemeClr val="accent6">
                  <a:lumMod val="40000"/>
                  <a:lumOff val="60000"/>
                  <a:alpha val="86000"/>
                </a:schemeClr>
              </a:gs>
              <a:gs pos="19464">
                <a:srgbClr val="92D050"/>
              </a:gs>
              <a:gs pos="41000">
                <a:srgbClr val="FFC000"/>
              </a:gs>
              <a:gs pos="0">
                <a:schemeClr val="accent6"/>
              </a:gs>
              <a:gs pos="0">
                <a:schemeClr val="bg2">
                  <a:lumMod val="0"/>
                  <a:lumOff val="100000"/>
                </a:schemeClr>
              </a:gs>
              <a:gs pos="83000">
                <a:srgbClr val="00B0F0"/>
              </a:gs>
              <a:gs pos="100000">
                <a:schemeClr val="bg1"/>
              </a:gs>
            </a:gsLst>
            <a:lin ang="4200000" scaled="0"/>
          </a:gra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DABEE1-A75E-406F-ADB7-DB9FFEDEC410}"/>
                </a:ext>
              </a:extLst>
            </p:cNvPr>
            <p:cNvSpPr/>
            <p:nvPr/>
          </p:nvSpPr>
          <p:spPr>
            <a:xfrm>
              <a:off x="1842052" y="927652"/>
              <a:ext cx="9674089" cy="117527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DAE460-2A16-49DF-92BF-6D5ABE2B3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" t="6322" r="4072" b="40964"/>
            <a:stretch/>
          </p:blipFill>
          <p:spPr>
            <a:xfrm>
              <a:off x="2593966" y="1020416"/>
              <a:ext cx="8789653" cy="940418"/>
            </a:xfrm>
            <a:prstGeom prst="rect">
              <a:avLst/>
            </a:prstGeom>
            <a:grpFill/>
          </p:spPr>
        </p:pic>
      </p:grpSp>
      <p:sp>
        <p:nvSpPr>
          <p:cNvPr id="28" name="Star: 6 Points 27">
            <a:extLst>
              <a:ext uri="{FF2B5EF4-FFF2-40B4-BE49-F238E27FC236}">
                <a16:creationId xmlns:a16="http://schemas.microsoft.com/office/drawing/2014/main" id="{25684A5D-999F-4F5A-B413-36706E55EA01}"/>
              </a:ext>
            </a:extLst>
          </p:cNvPr>
          <p:cNvSpPr/>
          <p:nvPr/>
        </p:nvSpPr>
        <p:spPr>
          <a:xfrm>
            <a:off x="1689838" y="984561"/>
            <a:ext cx="1664696" cy="1883203"/>
          </a:xfrm>
          <a:prstGeom prst="star6">
            <a:avLst/>
          </a:prstGeom>
          <a:gradFill flip="none" rotWithShape="1">
            <a:gsLst>
              <a:gs pos="69050">
                <a:srgbClr val="FFFF00">
                  <a:lumMod val="89000"/>
                </a:srgbClr>
              </a:gs>
              <a:gs pos="30100">
                <a:srgbClr val="FFFF00">
                  <a:lumMod val="75000"/>
                </a:srgbClr>
              </a:gs>
              <a:gs pos="0">
                <a:srgbClr val="FFBA00">
                  <a:shade val="30000"/>
                  <a:satMod val="115000"/>
                  <a:lumMod val="0"/>
                  <a:lumOff val="100000"/>
                </a:srgbClr>
              </a:gs>
              <a:gs pos="50000">
                <a:srgbClr val="FFBA00">
                  <a:shade val="67500"/>
                  <a:satMod val="115000"/>
                </a:srgbClr>
              </a:gs>
              <a:gs pos="100000">
                <a:srgbClr val="FFBA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1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8665D8CC-B0AD-4124-874C-C2260151BDCB}"/>
              </a:ext>
            </a:extLst>
          </p:cNvPr>
          <p:cNvSpPr/>
          <p:nvPr/>
        </p:nvSpPr>
        <p:spPr>
          <a:xfrm>
            <a:off x="2012047" y="1413510"/>
            <a:ext cx="1010851" cy="1001894"/>
          </a:xfrm>
          <a:prstGeom prst="sun">
            <a:avLst/>
          </a:prstGeom>
          <a:gradFill flip="none" rotWithShape="1">
            <a:gsLst>
              <a:gs pos="80550">
                <a:srgbClr val="C76E00"/>
              </a:gs>
              <a:gs pos="22100">
                <a:srgbClr val="935000">
                  <a:lumMod val="51000"/>
                  <a:lumOff val="49000"/>
                </a:srgbClr>
              </a:gs>
              <a:gs pos="0">
                <a:srgbClr val="C67401">
                  <a:shade val="30000"/>
                  <a:satMod val="115000"/>
                  <a:lumMod val="0"/>
                  <a:lumOff val="100000"/>
                </a:srgbClr>
              </a:gs>
              <a:gs pos="50000">
                <a:srgbClr val="C67401">
                  <a:shade val="67500"/>
                  <a:satMod val="115000"/>
                  <a:lumMod val="96000"/>
                </a:srgbClr>
              </a:gs>
              <a:gs pos="100000">
                <a:srgbClr val="C67401">
                  <a:shade val="100000"/>
                  <a:satMod val="115000"/>
                  <a:lumMod val="0"/>
                  <a:lumOff val="100000"/>
                </a:srgb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1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BBF0C3DE-BB6F-45B5-B32A-05D315FF49AC}"/>
              </a:ext>
            </a:extLst>
          </p:cNvPr>
          <p:cNvSpPr/>
          <p:nvPr/>
        </p:nvSpPr>
        <p:spPr>
          <a:xfrm>
            <a:off x="9902697" y="1462233"/>
            <a:ext cx="585886" cy="927851"/>
          </a:xfrm>
          <a:prstGeom prst="chevron">
            <a:avLst/>
          </a:prstGeom>
          <a:gradFill flip="none" rotWithShape="1">
            <a:gsLst>
              <a:gs pos="78750">
                <a:srgbClr val="92D050"/>
              </a:gs>
              <a:gs pos="28300">
                <a:schemeClr val="accent4">
                  <a:lumMod val="20000"/>
                  <a:lumOff val="80000"/>
                </a:schemeClr>
              </a:gs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6000000" scaled="0"/>
            <a:tileRect/>
          </a:gradFill>
          <a:ln w="19050">
            <a:solidFill>
              <a:schemeClr val="tx1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27B8938-FFB0-6088-DC2E-51EE2831C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" y="1365564"/>
            <a:ext cx="5146319" cy="376210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DE06BB-5538-F54D-90FF-19793D9707FE}"/>
              </a:ext>
            </a:extLst>
          </p:cNvPr>
          <p:cNvSpPr txBox="1"/>
          <p:nvPr/>
        </p:nvSpPr>
        <p:spPr>
          <a:xfrm>
            <a:off x="1432198" y="5358502"/>
            <a:ext cx="27699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ভাদ্র মাস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AA242-A28B-92DA-97C8-94DC6679F738}"/>
              </a:ext>
            </a:extLst>
          </p:cNvPr>
          <p:cNvSpPr txBox="1"/>
          <p:nvPr/>
        </p:nvSpPr>
        <p:spPr>
          <a:xfrm>
            <a:off x="8401838" y="5226213"/>
            <a:ext cx="27699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আশ্বিন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6A998-F018-A0E7-D872-8DEE1192CED5}"/>
              </a:ext>
            </a:extLst>
          </p:cNvPr>
          <p:cNvSpPr txBox="1"/>
          <p:nvPr/>
        </p:nvSpPr>
        <p:spPr>
          <a:xfrm>
            <a:off x="3446406" y="6125211"/>
            <a:ext cx="5521688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ভাদ্র ও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আশ্বিন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শরৎকাল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8A8E7-0601-05E5-8A27-A95081C73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50" y="1365564"/>
            <a:ext cx="5521688" cy="3628467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9674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02888AE-8737-F560-668E-1E23935A3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0" y="916703"/>
            <a:ext cx="5799510" cy="365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E3EA3-6491-5CCE-447B-ABA17BB51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63" y="862712"/>
            <a:ext cx="5799510" cy="36578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07577-E23C-ACF4-17D3-B437FF8E7196}"/>
              </a:ext>
            </a:extLst>
          </p:cNvPr>
          <p:cNvSpPr txBox="1"/>
          <p:nvPr/>
        </p:nvSpPr>
        <p:spPr>
          <a:xfrm>
            <a:off x="1029562" y="4745488"/>
            <a:ext cx="392344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কার্তিক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A551C-9688-C605-FAF4-434FDA22BA16}"/>
              </a:ext>
            </a:extLst>
          </p:cNvPr>
          <p:cNvSpPr txBox="1"/>
          <p:nvPr/>
        </p:nvSpPr>
        <p:spPr>
          <a:xfrm>
            <a:off x="7373647" y="4807042"/>
            <a:ext cx="378879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অগ্রহায়ণ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6850C-B602-559E-8CF7-248A5F6FB8EE}"/>
              </a:ext>
            </a:extLst>
          </p:cNvPr>
          <p:cNvSpPr txBox="1"/>
          <p:nvPr/>
        </p:nvSpPr>
        <p:spPr>
          <a:xfrm>
            <a:off x="1029562" y="5964846"/>
            <a:ext cx="104197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কার্তিক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অগ্রহায়ণ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হেমন্তকাল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118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870EB2-2AF5-2237-9F9A-FF155D62C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5" y="1145989"/>
            <a:ext cx="5321625" cy="355801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42EE2-7C6B-6993-D422-71AA23526442}"/>
              </a:ext>
            </a:extLst>
          </p:cNvPr>
          <p:cNvSpPr txBox="1"/>
          <p:nvPr/>
        </p:nvSpPr>
        <p:spPr>
          <a:xfrm>
            <a:off x="2281896" y="4996393"/>
            <a:ext cx="202668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পৌষ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58F7C-C1C3-FE2B-C7C2-3B6A98E0C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07" y="1145989"/>
            <a:ext cx="5297836" cy="355801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E460E-C6C8-9101-E1B2-EE3664B4026B}"/>
              </a:ext>
            </a:extLst>
          </p:cNvPr>
          <p:cNvSpPr txBox="1"/>
          <p:nvPr/>
        </p:nvSpPr>
        <p:spPr>
          <a:xfrm>
            <a:off x="8334756" y="5157297"/>
            <a:ext cx="184338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মাঘ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5E4F4-7103-25AF-F7F7-8863AEDC732D}"/>
              </a:ext>
            </a:extLst>
          </p:cNvPr>
          <p:cNvSpPr txBox="1"/>
          <p:nvPr/>
        </p:nvSpPr>
        <p:spPr>
          <a:xfrm>
            <a:off x="3562589" y="5902976"/>
            <a:ext cx="529783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পৌষ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মাঘ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  <a:r>
              <a:rPr lang="bn-BD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 শীতকাল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" y="984738"/>
            <a:ext cx="5219002" cy="3131401"/>
          </a:xfrm>
          <a:prstGeom prst="rect">
            <a:avLst/>
          </a:prstGeom>
          <a:noFill/>
          <a:ln>
            <a:noFill/>
            <a:prstDash val="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b="25870"/>
          <a:stretch/>
        </p:blipFill>
        <p:spPr>
          <a:xfrm>
            <a:off x="5861312" y="942700"/>
            <a:ext cx="5219002" cy="3131401"/>
          </a:xfrm>
          <a:prstGeom prst="rect">
            <a:avLst/>
          </a:prstGeom>
          <a:noFill/>
          <a:ln>
            <a:noFill/>
            <a:prstDash val="dashDot"/>
          </a:ln>
        </p:spPr>
      </p:pic>
      <p:sp>
        <p:nvSpPr>
          <p:cNvPr id="5" name="TextBox 4"/>
          <p:cNvSpPr txBox="1"/>
          <p:nvPr/>
        </p:nvSpPr>
        <p:spPr>
          <a:xfrm>
            <a:off x="2197769" y="4281464"/>
            <a:ext cx="2060819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ফাল্গুন 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3413" y="4285991"/>
            <a:ext cx="1439187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মাস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7769" y="5571544"/>
            <a:ext cx="7696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মাস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8170" y="149593"/>
            <a:ext cx="10137222" cy="1143000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33258"/>
              </p:ext>
            </p:extLst>
          </p:nvPr>
        </p:nvGraphicFramePr>
        <p:xfrm>
          <a:off x="1981200" y="1485499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বৈশাখ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জ্যৈষ্ঠ</a:t>
                      </a:r>
                      <a:r>
                        <a:rPr lang="bn-BD" sz="32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=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আষাঢ়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+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শ্রাবণ</a:t>
                      </a:r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=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বর্ষাকাল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ভাদ্র  +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আশ্বিন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শরৎকাল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কার্তিক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অগ্রহায়ণ</a:t>
                      </a:r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হেমন্তকাল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পৌষ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+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মাঘ</a:t>
                      </a:r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= শীতকাল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ফাল্গুন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চৈত্র</a:t>
                      </a:r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=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বসন্তকাল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5366485"/>
            <a:ext cx="6596562" cy="1138773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দুমাসে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ঋতু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6785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5850" r="1828" b="24656"/>
          <a:stretch/>
        </p:blipFill>
        <p:spPr>
          <a:xfrm>
            <a:off x="1658818" y="378119"/>
            <a:ext cx="2971800" cy="214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16" y="378120"/>
            <a:ext cx="2921002" cy="214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9" y="378119"/>
            <a:ext cx="2839452" cy="215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17" y="3273016"/>
            <a:ext cx="2971800" cy="190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8" y="3289639"/>
            <a:ext cx="2971800" cy="189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17" y="3273016"/>
            <a:ext cx="2743200" cy="19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58817" y="2587466"/>
            <a:ext cx="27686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4741" y="2544768"/>
            <a:ext cx="27686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79" y="2587466"/>
            <a:ext cx="27686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7117" y="5254216"/>
            <a:ext cx="22352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0016" y="5295900"/>
            <a:ext cx="27686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18585" y="5181600"/>
            <a:ext cx="27686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216" y="6023134"/>
            <a:ext cx="8458202" cy="61293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ঋতুই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920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6654" y="520844"/>
            <a:ext cx="10638692" cy="1205913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১নং প</a:t>
            </a:r>
            <a:r>
              <a:rPr lang="bn-BD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ষ্ঠা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মনোনিবেশ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07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br>
              <a:rPr lang="en-US" sz="107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120525" y="1308394"/>
            <a:ext cx="12071475" cy="539804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225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2569" y="274638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91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91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1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91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1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91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1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91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1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91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br>
              <a:rPr lang="en-US" sz="84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569" y="1955588"/>
            <a:ext cx="1654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ষড়ঋতু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376" y="2015783"/>
            <a:ext cx="26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ছয়টি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ঋতু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2265" y="2930184"/>
            <a:ext cx="180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গ্রীষ্ম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  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377" y="2984811"/>
            <a:ext cx="694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গরমকাল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বাংলা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ছয়টি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ঋতুর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ঋতু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495" y="4044520"/>
            <a:ext cx="177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অসহ্য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768" y="4073184"/>
            <a:ext cx="529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সওয়া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3872" y="5138676"/>
            <a:ext cx="180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  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0912" y="5221069"/>
            <a:ext cx="131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উষ্ণতা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97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3503" y="274274"/>
            <a:ext cx="9425354" cy="1401762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ভেঙ্গে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b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073" y="2400870"/>
            <a:ext cx="1524000" cy="76944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84502" y="2400870"/>
            <a:ext cx="497252" cy="76944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ষ্ম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2400870"/>
            <a:ext cx="533400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24700" y="2400870"/>
            <a:ext cx="533400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503" y="3685906"/>
            <a:ext cx="1553570" cy="76944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53820" y="3682024"/>
            <a:ext cx="43473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</a:t>
            </a:r>
            <a:endParaRPr lang="en-US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181600" y="3682024"/>
            <a:ext cx="562970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48500" y="3682023"/>
            <a:ext cx="1752600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র-ফলা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1778" y="4812632"/>
            <a:ext cx="155357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71220" y="4723166"/>
            <a:ext cx="58710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শ্ব</a:t>
            </a:r>
            <a:endParaRPr lang="en-US" sz="3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59446" y="4723166"/>
            <a:ext cx="67499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1400" y="4723166"/>
            <a:ext cx="533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906" y="4829453"/>
            <a:ext cx="97455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812632"/>
            <a:ext cx="85284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24700" y="4812632"/>
            <a:ext cx="118912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8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0024" y="385580"/>
            <a:ext cx="6248400" cy="1143000"/>
          </a:xfrm>
          <a:prstGeom prst="rect">
            <a:avLst/>
          </a:prstGeom>
          <a:noFill/>
          <a:ln w="762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b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303" y="1557058"/>
            <a:ext cx="544113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শব্দগুলোর অর্থ লিখ।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542" y="2354773"/>
            <a:ext cx="293156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ষড়ঋতু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778" y="3204016"/>
            <a:ext cx="313909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অসহ্য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401" y="4194616"/>
            <a:ext cx="296984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গ্রীষ্ম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4586" y="5053886"/>
            <a:ext cx="319147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414210" y="3365591"/>
            <a:ext cx="770021" cy="40509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14210" y="4162926"/>
            <a:ext cx="770021" cy="38501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62333" y="6013108"/>
            <a:ext cx="770021" cy="38501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62333" y="5076862"/>
            <a:ext cx="770021" cy="38501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A6BB-2F6E-30D1-9613-88ABA3FE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176E9-4E98-3294-ADEC-B76E6A95092F}"/>
              </a:ext>
            </a:extLst>
          </p:cNvPr>
          <p:cNvSpPr txBox="1"/>
          <p:nvPr/>
        </p:nvSpPr>
        <p:spPr>
          <a:xfrm>
            <a:off x="3973483" y="54124"/>
            <a:ext cx="2972595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F18F0-9E0B-F3CD-AD1D-7464124CDF29}"/>
              </a:ext>
            </a:extLst>
          </p:cNvPr>
          <p:cNvSpPr txBox="1"/>
          <p:nvPr/>
        </p:nvSpPr>
        <p:spPr>
          <a:xfrm>
            <a:off x="3789837" y="4662266"/>
            <a:ext cx="51065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মঞ্জু রানী পাল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গোবরা সরকারি প্রাথমিক বিদ্যালয়</a:t>
            </a:r>
          </a:p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2A5CC-730B-29D8-3B0C-1FDBAE0F7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5701" r="19028" b="27172"/>
          <a:stretch/>
        </p:blipFill>
        <p:spPr>
          <a:xfrm>
            <a:off x="3973638" y="1133905"/>
            <a:ext cx="3288808" cy="3435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97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7219" y="1074404"/>
            <a:ext cx="5085670" cy="648889"/>
          </a:xfrm>
          <a:prstGeom prst="rect">
            <a:avLst/>
          </a:prstGeom>
          <a:noFill/>
          <a:ln w="57150">
            <a:noFill/>
            <a:prstDash val="lgDashDotDot"/>
          </a:ln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46533" y="1723293"/>
            <a:ext cx="9698934" cy="4456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শাপলা দলঃ কোন কোন মাস নিয়ে গ্রীষ্মকাল এবং কোন কোন মাস নিয়ে বর্ষাকাল গঠিত হয়।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গোলাপ দলঃকোন কোন মাস নিয়ে শরৎকাল এবং কোন কোন মাস নিয়ে হেমন্তকাল গঠিত হয়।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জবা দলঃ কোন কোন মাস নিয়ে শীতকাল এবং কোন কোন মাস নিয়ে বসন্তকাল গঠিত হয়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6495" y="975246"/>
            <a:ext cx="4953000" cy="1143000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277054" y="2929329"/>
            <a:ext cx="5801997" cy="999341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লিখ।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516" y="3740587"/>
            <a:ext cx="7010399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কয়টি ঋতু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কোন কোন মাস মিলে বসন্তকাল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গ্রীষ্মকে মধুমাস বলা হয় কেন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29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6051" y="955110"/>
            <a:ext cx="5427404" cy="83298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959178" y="2090531"/>
            <a:ext cx="1281151" cy="133846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05254" y="2831123"/>
            <a:ext cx="10181492" cy="265527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০১। গ্রীষ্মকালে পাওয়া যায় এমন পাঁচটি ফলের নাম লিখে আনবে।</a:t>
            </a:r>
          </a:p>
          <a:p>
            <a:pPr algn="just"/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০২। শীতকালে তুমি কোন কোন পিঠা খেয়েছো তার একটি তালিকা করে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6615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D625A31-B5BB-4328-985A-CB62CB9E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" y="3437023"/>
            <a:ext cx="12192000" cy="3446646"/>
          </a:xfrm>
          <a:prstGeom prst="rect">
            <a:avLst/>
          </a:prstGeom>
        </p:spPr>
      </p:pic>
      <p:pic>
        <p:nvPicPr>
          <p:cNvPr id="38" name="Picture 37" descr="F:\New folder (2)\Animated gif\img8.gif">
            <a:extLst>
              <a:ext uri="{FF2B5EF4-FFF2-40B4-BE49-F238E27FC236}">
                <a16:creationId xmlns:a16="http://schemas.microsoft.com/office/drawing/2014/main" id="{7676AB20-CFDB-469D-BDED-9C4CEF758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5" y="68721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>
            <a:extLst>
              <a:ext uri="{FF2B5EF4-FFF2-40B4-BE49-F238E27FC236}">
                <a16:creationId xmlns:a16="http://schemas.microsoft.com/office/drawing/2014/main" id="{B2EA36E7-10E3-4CED-9F2F-F59EB24D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7" y="18133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>
            <a:extLst>
              <a:ext uri="{FF2B5EF4-FFF2-40B4-BE49-F238E27FC236}">
                <a16:creationId xmlns:a16="http://schemas.microsoft.com/office/drawing/2014/main" id="{6F90D0BE-AE9F-4048-9972-0B40A723F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New folder (2)\Animated gif\img8.gif">
            <a:extLst>
              <a:ext uri="{FF2B5EF4-FFF2-40B4-BE49-F238E27FC236}">
                <a16:creationId xmlns:a16="http://schemas.microsoft.com/office/drawing/2014/main" id="{692B8710-F45C-40F4-94A5-557D4EA1F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-114009" y="4429625"/>
            <a:ext cx="12207240" cy="285241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98437E-11C9-434E-A7E9-F2C0B5E724DE}"/>
              </a:ext>
            </a:extLst>
          </p:cNvPr>
          <p:cNvGrpSpPr/>
          <p:nvPr/>
        </p:nvGrpSpPr>
        <p:grpSpPr>
          <a:xfrm>
            <a:off x="-11106471" y="1044727"/>
            <a:ext cx="11049441" cy="4179651"/>
            <a:chOff x="-12498080" y="773281"/>
            <a:chExt cx="12113368" cy="417965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5789D6-CC62-40D3-8E35-4A0B1ED2522A}"/>
                </a:ext>
              </a:extLst>
            </p:cNvPr>
            <p:cNvSpPr txBox="1"/>
            <p:nvPr/>
          </p:nvSpPr>
          <p:spPr>
            <a:xfrm>
              <a:off x="-9753273" y="794932"/>
              <a:ext cx="7327236" cy="15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  <a:softEdge rad="127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7B3D79-D8FC-4E66-A3E0-67010DA5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59376" y="773281"/>
              <a:ext cx="4274664" cy="32039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94F57BD-34B8-4C83-836E-2781E096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98080" y="1704603"/>
              <a:ext cx="3599498" cy="3248329"/>
            </a:xfrm>
            <a:prstGeom prst="rect">
              <a:avLst/>
            </a:prstGeom>
          </p:spPr>
        </p:pic>
      </p:grpSp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D71FCD97-4C6E-4B23-AC40-BB80C5B53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BF1A88D5-33F2-4374-ACEF-EF8E1F11F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9" y="5404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F061715B-E356-43CE-905F-E8637A9837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" y="431793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>
            <a:extLst>
              <a:ext uri="{FF2B5EF4-FFF2-40B4-BE49-F238E27FC236}">
                <a16:creationId xmlns:a16="http://schemas.microsoft.com/office/drawing/2014/main" id="{7D2A745E-EE96-415C-B05D-C4BC2E794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1" y="226982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>
            <a:extLst>
              <a:ext uri="{FF2B5EF4-FFF2-40B4-BE49-F238E27FC236}">
                <a16:creationId xmlns:a16="http://schemas.microsoft.com/office/drawing/2014/main" id="{ADADF90B-F729-47CD-9E73-AE21937C1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9" y="4458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New folder (2)\Animated gif\img8.gif">
            <a:extLst>
              <a:ext uri="{FF2B5EF4-FFF2-40B4-BE49-F238E27FC236}">
                <a16:creationId xmlns:a16="http://schemas.microsoft.com/office/drawing/2014/main" id="{BC147A95-7607-416F-A01B-A304EE993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2" y="292327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0.10811 L 0.96614 0.12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8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167256" y="5138056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712444" y="2166257"/>
            <a:ext cx="9155425" cy="447438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চতুর্থ</a:t>
            </a:r>
          </a:p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ষড়ঋতুর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</a:p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৪০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০৯/০৬/২৪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514" y="370114"/>
            <a:ext cx="7652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514600" y="587828"/>
            <a:ext cx="6553200" cy="114300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519" y="604047"/>
            <a:ext cx="81643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951892" y="1615934"/>
            <a:ext cx="9355016" cy="5040085"/>
          </a:xfrm>
          <a:prstGeom prst="round1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১.১.১।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২.২.১।গল্প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১.১.১।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২.৭.২।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বৈচিত্র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১.৩.২।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সংবলিত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২.৭.২।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বৈচিত্র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লেখাঃ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১.৪.২।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২.৫.১।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বৈচিত্র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183758" y="604047"/>
            <a:ext cx="7617655" cy="1011887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523" y="457199"/>
            <a:ext cx="972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Amader Choto Nodi আমাদের ছোট নদী 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9523" y="1767840"/>
            <a:ext cx="9724291" cy="436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152" y="447779"/>
            <a:ext cx="9407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প্রকৃতির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9" y="1546673"/>
            <a:ext cx="10600691" cy="486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6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76106" y="2265167"/>
            <a:ext cx="7048185" cy="8189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8801" y="3429000"/>
            <a:ext cx="5940284" cy="92333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00465" y="0"/>
            <a:ext cx="7303236" cy="940551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bn-BD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br>
              <a:rPr lang="en-US" sz="28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1362892"/>
            <a:ext cx="4569310" cy="36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38" y="1356693"/>
            <a:ext cx="6611044" cy="3648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65698" y="5043036"/>
            <a:ext cx="22695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বৈশাখ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  <a:p>
            <a:pPr lvl="0"/>
            <a:endParaRPr lang="en-US" sz="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3951" y="5005416"/>
            <a:ext cx="184101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জ্যৈষ্ঠ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  <a:p>
            <a:pPr lvl="0"/>
            <a:endParaRPr lang="en-US" sz="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451" y="5774857"/>
            <a:ext cx="922099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বৈশাখ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জ্যৈষ্ঠ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0" y="1053467"/>
            <a:ext cx="4911159" cy="355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62" y="1101765"/>
            <a:ext cx="4873348" cy="3511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17451" y="4724453"/>
            <a:ext cx="204245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আষাঢ়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0356" y="4755230"/>
            <a:ext cx="20424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শ্রাবণ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3633" y="5756235"/>
            <a:ext cx="6527831" cy="646331"/>
          </a:xfrm>
          <a:prstGeom prst="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আষাঢ়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শ্রাবণ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 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6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বর্ষাকাল</a:t>
            </a:r>
            <a:r>
              <a:rPr lang="en-US" sz="24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90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491</Words>
  <Application>Microsoft Office PowerPoint</Application>
  <PresentationFormat>Widescreen</PresentationFormat>
  <Paragraphs>109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T I</dc:creator>
  <cp:lastModifiedBy>Sudipto Paul</cp:lastModifiedBy>
  <cp:revision>101</cp:revision>
  <dcterms:created xsi:type="dcterms:W3CDTF">2023-06-15T09:37:21Z</dcterms:created>
  <dcterms:modified xsi:type="dcterms:W3CDTF">2024-06-14T20:05:45Z</dcterms:modified>
</cp:coreProperties>
</file>