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76" r:id="rId5"/>
    <p:sldId id="258" r:id="rId6"/>
    <p:sldId id="259" r:id="rId7"/>
    <p:sldId id="262" r:id="rId8"/>
    <p:sldId id="263" r:id="rId9"/>
    <p:sldId id="275" r:id="rId10"/>
    <p:sldId id="266" r:id="rId11"/>
    <p:sldId id="281" r:id="rId12"/>
    <p:sldId id="282" r:id="rId13"/>
    <p:sldId id="283" r:id="rId14"/>
    <p:sldId id="267" r:id="rId15"/>
    <p:sldId id="280" r:id="rId16"/>
    <p:sldId id="271" r:id="rId17"/>
    <p:sldId id="284" r:id="rId18"/>
    <p:sldId id="279" r:id="rId19"/>
    <p:sldId id="274" r:id="rId20"/>
    <p:sldId id="277" r:id="rId21"/>
    <p:sldId id="278" r:id="rId22"/>
    <p:sldId id="285" r:id="rId23"/>
    <p:sldId id="286"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545E7"/>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16"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ogle.com/url?sa=i&amp;url=https%3A%2F%2Fedudesh.com%2Farithmetic%2F%25E0%25A6%25AE%25E0%25A7%258C%25E0%25A6%25B2%25E0%25A6%25BF%25E0%25A6%2595-%25E0%25A6%25B8%25E0%25A6%2582%25E0%25A6%2596%25E0%25A7%258D%25E0%25A6%25AF%25E0%25A6%25BE-%25E0%25A6%2595%25E0%25A6%25BE%25E0%25A6%2595%25E0%25A7%2587-%25E0%25A6%25AC%25E0%25A6%25B2%25E0%25A7%2587&amp;psig=AOvVaw300J0eQL7vAHPZWFDh0fq2&amp;ust=1718471493103000&amp;source=images&amp;cd=vfe&amp;opi=89978449&amp;ved=0CBMQjhxqFwoTCJjClLLL24YDFQAAAAAdAAAAABAJ"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1"/>
            <a:ext cx="8305800" cy="1371600"/>
          </a:xfrm>
          <a:blipFill>
            <a:blip r:embed="rId2"/>
            <a:tile tx="0" ty="0" sx="100000" sy="100000" flip="none" algn="tl"/>
          </a:blipFill>
        </p:spPr>
        <p:txBody>
          <a:bodyPr>
            <a:noAutofit/>
          </a:bodyPr>
          <a:lstStyle/>
          <a:p>
            <a:r>
              <a:rPr lang="en-US" sz="16600" dirty="0" err="1" smtClean="0">
                <a:latin typeface="NikoshBAN" pitchFamily="2" charset="0"/>
                <a:cs typeface="NikoshBAN" pitchFamily="2" charset="0"/>
              </a:rPr>
              <a:t>স্বাগতম</a:t>
            </a:r>
            <a:r>
              <a:rPr lang="en-US" sz="16600" dirty="0" smtClean="0">
                <a:latin typeface="NikoshBAN" pitchFamily="2" charset="0"/>
                <a:cs typeface="NikoshBAN" pitchFamily="2" charset="0"/>
              </a:rPr>
              <a:t> </a:t>
            </a:r>
            <a:endParaRPr lang="en-US" sz="16600" dirty="0">
              <a:latin typeface="NikoshBAN" pitchFamily="2" charset="0"/>
              <a:cs typeface="NikoshBAN" pitchFamily="2" charset="0"/>
            </a:endParaRPr>
          </a:p>
        </p:txBody>
      </p:sp>
      <p:sp>
        <p:nvSpPr>
          <p:cNvPr id="3" name="Subtitle 2"/>
          <p:cNvSpPr>
            <a:spLocks noGrp="1"/>
          </p:cNvSpPr>
          <p:nvPr>
            <p:ph type="subTitle" idx="1"/>
          </p:nvPr>
        </p:nvSpPr>
        <p:spPr>
          <a:xfrm>
            <a:off x="762000" y="2133600"/>
            <a:ext cx="7924800" cy="4038600"/>
          </a:xfrm>
        </p:spPr>
        <p:txBody>
          <a:bodyPr/>
          <a:lstStyle/>
          <a:p>
            <a:endParaRPr lang="en-US" dirty="0" smtClean="0"/>
          </a:p>
          <a:p>
            <a:endParaRPr lang="en-US" dirty="0"/>
          </a:p>
        </p:txBody>
      </p:sp>
      <p:pic>
        <p:nvPicPr>
          <p:cNvPr id="4" name="Picture 3" descr="ful.jpeg"/>
          <p:cNvPicPr>
            <a:picLocks noChangeAspect="1"/>
          </p:cNvPicPr>
          <p:nvPr/>
        </p:nvPicPr>
        <p:blipFill>
          <a:blip r:embed="rId3"/>
          <a:stretch>
            <a:fillRect/>
          </a:stretch>
        </p:blipFill>
        <p:spPr>
          <a:xfrm>
            <a:off x="228600" y="1905000"/>
            <a:ext cx="8763000" cy="4724400"/>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229600" cy="3785652"/>
          </a:xfrm>
          <a:prstGeom prst="rect">
            <a:avLst/>
          </a:prstGeom>
          <a:solidFill>
            <a:schemeClr val="bg1">
              <a:lumMod val="95000"/>
            </a:schemeClr>
          </a:solidFill>
          <a:ln>
            <a:solidFill>
              <a:schemeClr val="accent2"/>
            </a:solidFill>
          </a:ln>
        </p:spPr>
        <p:txBody>
          <a:bodyPr wrap="square">
            <a:spAutoFit/>
          </a:bodyPr>
          <a:lstStyle/>
          <a:p>
            <a:r>
              <a:rPr lang="as-IN" sz="2400" b="1" dirty="0" smtClean="0">
                <a:latin typeface="NikoshBAN" pitchFamily="2" charset="0"/>
                <a:cs typeface="NikoshBAN" pitchFamily="2" charset="0"/>
              </a:rPr>
              <a:t>ট্যালির ব্যাবহারঃ</a:t>
            </a:r>
          </a:p>
          <a:p>
            <a:r>
              <a:rPr lang="as-IN" sz="2400" dirty="0" smtClean="0">
                <a:latin typeface="NikoshBAN" pitchFamily="2" charset="0"/>
                <a:cs typeface="NikoshBAN" pitchFamily="2" charset="0"/>
              </a:rPr>
              <a:t>সভ্যতার শুরুর দিকে মানুষের গণনার জন্য বড় সংখ্যার প্রয়োজন হতো না। তারপর আস্তে আস্তে মানব সভ্যতার বিকাশ ঘটতে থাকে । তাদের কৃষিকাজ এবং পশুপালনের দিকে অগ্রগতি হয়। যার ফলে গণনার জন্য তাদের বড় সংখ্যর প্রয়োজনীতা দেখা দেয়। আর তার জন্য দেয়ালে দাগ কেটে যে গণনার পদ্ধতি চালু ছিলো সেটা কিছুটা উন্নত করার প্রয়োজন হলো। যা বর্তমানে আমরা ট্যালি হিসেবে জানি। খ্রিস্টপূর্ব ৪০০০ বছর আগে সুমেরীয় ও সমসাময়িক অন্যান্য সভত্যার মানুষ মাটিতে দাগ টেনে অনেক বড় সংখ্যা হিসেব করার জন্য যে পদ্ধতি ব্যাবহার করতো তাকে ট্যালি বলা হয়</a:t>
            </a:r>
            <a:r>
              <a:rPr lang="as-IN" sz="2400" dirty="0" smtClean="0">
                <a:latin typeface="NikoshBAN" pitchFamily="2" charset="0"/>
                <a:cs typeface="NikoshBAN" pitchFamily="2" charset="0"/>
              </a:rPr>
              <a:t>।</a:t>
            </a:r>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as-IN" sz="2400" dirty="0">
              <a:latin typeface="NikoshBAN" pitchFamily="2" charset="0"/>
              <a:cs typeface="NikoshBAN" pitchFamily="2" charset="0"/>
            </a:endParaRPr>
          </a:p>
        </p:txBody>
      </p:sp>
      <p:sp>
        <p:nvSpPr>
          <p:cNvPr id="3" name="Rectangle 2"/>
          <p:cNvSpPr/>
          <p:nvPr/>
        </p:nvSpPr>
        <p:spPr>
          <a:xfrm>
            <a:off x="609600" y="4297740"/>
            <a:ext cx="8077200" cy="1569660"/>
          </a:xfrm>
          <a:prstGeom prst="rect">
            <a:avLst/>
          </a:prstGeom>
          <a:solidFill>
            <a:schemeClr val="bg1">
              <a:lumMod val="95000"/>
            </a:schemeClr>
          </a:solidFill>
          <a:ln>
            <a:solidFill>
              <a:schemeClr val="accent6">
                <a:lumMod val="50000"/>
              </a:schemeClr>
            </a:solidFill>
          </a:ln>
        </p:spPr>
        <p:txBody>
          <a:bodyPr wrap="square">
            <a:spAutoFit/>
          </a:bodyPr>
          <a:lstStyle/>
          <a:p>
            <a:r>
              <a:rPr lang="bn-IN" sz="2400" dirty="0" smtClean="0">
                <a:latin typeface="NikoshBAN" pitchFamily="2" charset="0"/>
                <a:cs typeface="NikoshBAN" pitchFamily="2" charset="0"/>
              </a:rPr>
              <a:t>৪. </a:t>
            </a:r>
            <a:r>
              <a:rPr lang="bn-IN" sz="2400" b="1" dirty="0" smtClean="0">
                <a:latin typeface="NikoshBAN" pitchFamily="2" charset="0"/>
                <a:cs typeface="NikoshBAN" pitchFamily="2" charset="0"/>
              </a:rPr>
              <a:t>ট্যালি চিহ্ন</a:t>
            </a:r>
            <a:r>
              <a:rPr lang="bn-IN" sz="2400" dirty="0" smtClean="0">
                <a:latin typeface="NikoshBAN" pitchFamily="2" charset="0"/>
                <a:cs typeface="NikoshBAN" pitchFamily="2" charset="0"/>
              </a:rPr>
              <a:t> ব্যবহারের </a:t>
            </a:r>
            <a:r>
              <a:rPr lang="bn-IN" sz="2400" b="1" dirty="0" smtClean="0">
                <a:latin typeface="NikoshBAN" pitchFamily="2" charset="0"/>
                <a:cs typeface="NikoshBAN" pitchFamily="2" charset="0"/>
              </a:rPr>
              <a:t>নিয়ম</a:t>
            </a:r>
            <a:r>
              <a:rPr lang="en-US" sz="2400" b="1" dirty="0" smtClean="0">
                <a:latin typeface="NikoshBAN" pitchFamily="2" charset="0"/>
                <a:cs typeface="NikoshBAN" pitchFamily="2" charset="0"/>
              </a:rPr>
              <a:t> </a:t>
            </a:r>
          </a:p>
          <a:p>
            <a:r>
              <a:rPr lang="bn-IN" sz="2400" dirty="0" smtClean="0">
                <a:latin typeface="NikoshBAN" pitchFamily="2" charset="0"/>
                <a:cs typeface="NikoshBAN" pitchFamily="2" charset="0"/>
              </a:rPr>
              <a:t>:ঘটন সংখ্যা বা গণসংখ্যার সমান পরিমাণ </a:t>
            </a:r>
            <a:r>
              <a:rPr lang="bn-IN" sz="2400" b="1" dirty="0" smtClean="0">
                <a:latin typeface="NikoshBAN" pitchFamily="2" charset="0"/>
                <a:cs typeface="NikoshBAN" pitchFamily="2" charset="0"/>
              </a:rPr>
              <a:t>ট্যালি চিহ্ন</a:t>
            </a:r>
            <a:r>
              <a:rPr lang="bn-IN" sz="2400" dirty="0" smtClean="0">
                <a:latin typeface="NikoshBAN" pitchFamily="2" charset="0"/>
                <a:cs typeface="NikoshBAN" pitchFamily="2" charset="0"/>
              </a:rPr>
              <a:t> ব্যবহার করা হয়। প্রথম চারটি </a:t>
            </a:r>
            <a:r>
              <a:rPr lang="bn-IN" sz="2400" b="1" dirty="0" smtClean="0">
                <a:latin typeface="NikoshBAN" pitchFamily="2" charset="0"/>
                <a:cs typeface="NikoshBAN" pitchFamily="2" charset="0"/>
              </a:rPr>
              <a:t>ট্যালি চিহ্নের</a:t>
            </a:r>
            <a:r>
              <a:rPr lang="bn-IN" sz="2400" dirty="0" smtClean="0">
                <a:latin typeface="NikoshBAN" pitchFamily="2" charset="0"/>
                <a:cs typeface="NikoshBAN" pitchFamily="2" charset="0"/>
              </a:rPr>
              <a:t> পর পঞ্চম </a:t>
            </a:r>
            <a:r>
              <a:rPr lang="bn-IN" sz="2400" b="1" dirty="0" smtClean="0">
                <a:latin typeface="NikoshBAN" pitchFamily="2" charset="0"/>
                <a:cs typeface="NikoshBAN" pitchFamily="2" charset="0"/>
              </a:rPr>
              <a:t>ট্যালি</a:t>
            </a:r>
            <a:r>
              <a:rPr lang="bn-IN" sz="2400" dirty="0" smtClean="0">
                <a:latin typeface="NikoshBAN" pitchFamily="2" charset="0"/>
                <a:cs typeface="NikoshBAN" pitchFamily="2" charset="0"/>
              </a:rPr>
              <a:t> বসানোর বেলায় পঞ্চম চিহ্নটি আলাদাভাবে পাশে না বসিয়ে চারটি </a:t>
            </a:r>
            <a:r>
              <a:rPr lang="bn-IN" sz="2400" b="1" dirty="0" smtClean="0">
                <a:latin typeface="NikoshBAN" pitchFamily="2" charset="0"/>
                <a:cs typeface="NikoshBAN" pitchFamily="2" charset="0"/>
              </a:rPr>
              <a:t>চিহ্ন</a:t>
            </a:r>
            <a:r>
              <a:rPr lang="bn-IN" sz="2400" dirty="0" smtClean="0">
                <a:latin typeface="NikoshBAN" pitchFamily="2" charset="0"/>
                <a:cs typeface="NikoshBAN" pitchFamily="2" charset="0"/>
              </a:rPr>
              <a:t> জুড়ে আড়াআড়িভাবে দেওয়া হয়।</a:t>
            </a:r>
            <a:endParaRPr lang="en-US" sz="2400" dirty="0">
              <a:latin typeface="NikoshBAN" pitchFamily="2" charset="0"/>
              <a:cs typeface="NikoshBAN" pitchFamily="2" charset="0"/>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3.jpg"/>
          <p:cNvPicPr>
            <a:picLocks noChangeAspect="1"/>
          </p:cNvPicPr>
          <p:nvPr/>
        </p:nvPicPr>
        <p:blipFill>
          <a:blip r:embed="rId2"/>
          <a:stretch>
            <a:fillRect/>
          </a:stretch>
        </p:blipFill>
        <p:spPr>
          <a:xfrm>
            <a:off x="3657600" y="990600"/>
            <a:ext cx="4982667" cy="2802750"/>
          </a:xfrm>
          <a:prstGeom prst="rect">
            <a:avLst/>
          </a:prstGeom>
        </p:spPr>
      </p:pic>
      <p:pic>
        <p:nvPicPr>
          <p:cNvPr id="4" name="Picture 3" descr="125.png"/>
          <p:cNvPicPr>
            <a:picLocks noChangeAspect="1"/>
          </p:cNvPicPr>
          <p:nvPr/>
        </p:nvPicPr>
        <p:blipFill>
          <a:blip r:embed="rId3"/>
          <a:stretch>
            <a:fillRect/>
          </a:stretch>
        </p:blipFill>
        <p:spPr>
          <a:xfrm>
            <a:off x="228600" y="838200"/>
            <a:ext cx="2910928" cy="2895600"/>
          </a:xfrm>
          <a:prstGeom prst="rect">
            <a:avLst/>
          </a:prstGeom>
        </p:spPr>
      </p:pic>
      <p:sp>
        <p:nvSpPr>
          <p:cNvPr id="5" name="Isosceles Triangle 4"/>
          <p:cNvSpPr/>
          <p:nvPr/>
        </p:nvSpPr>
        <p:spPr>
          <a:xfrm>
            <a:off x="1066800" y="4876800"/>
            <a:ext cx="1060704" cy="9144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438400" y="4876800"/>
            <a:ext cx="1060704" cy="914400"/>
          </a:xfrm>
          <a:prstGeom prs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810000" y="4876800"/>
            <a:ext cx="1060704" cy="914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696200" y="48768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410200" y="4953000"/>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629400" y="4953000"/>
            <a:ext cx="914400" cy="9144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772400" cy="1219200"/>
          </a:xfrm>
          <a:solidFill>
            <a:schemeClr val="bg1">
              <a:lumMod val="85000"/>
            </a:schemeClr>
          </a:solidFill>
        </p:spPr>
        <p:txBody>
          <a:bodyPr/>
          <a:lstStyle/>
          <a:p>
            <a:r>
              <a:rPr lang="en-US" dirty="0" err="1" smtClean="0">
                <a:latin typeface="NikoshBAN" pitchFamily="2" charset="0"/>
                <a:cs typeface="NikoshBAN" pitchFamily="2" charset="0"/>
              </a:rPr>
              <a:t>মুক্ত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প্রশ্ন</a:t>
            </a:r>
            <a:r>
              <a:rPr lang="en-US" dirty="0" smtClean="0">
                <a:latin typeface="NikoshBAN" pitchFamily="2" charset="0"/>
                <a:cs typeface="NikoshBAN" pitchFamily="2" charset="0"/>
              </a:rPr>
              <a:t>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দলীয়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আলোচনা</a:t>
            </a:r>
            <a:r>
              <a:rPr lang="en-US" dirty="0" smtClean="0">
                <a:latin typeface="NikoshBAN" pitchFamily="2" charset="0"/>
                <a:cs typeface="NikoshBAN" pitchFamily="2" charset="0"/>
              </a:rPr>
              <a:t>  </a:t>
            </a:r>
            <a:endParaRPr lang="en-US" dirty="0"/>
          </a:p>
        </p:txBody>
      </p:sp>
      <p:sp>
        <p:nvSpPr>
          <p:cNvPr id="3" name="Subtitle 2"/>
          <p:cNvSpPr>
            <a:spLocks noGrp="1"/>
          </p:cNvSpPr>
          <p:nvPr>
            <p:ph type="subTitle" idx="1"/>
          </p:nvPr>
        </p:nvSpPr>
        <p:spPr>
          <a:xfrm>
            <a:off x="762000" y="2362200"/>
            <a:ext cx="7696200" cy="3581400"/>
          </a:xfrm>
          <a:solidFill>
            <a:schemeClr val="bg1">
              <a:lumMod val="85000"/>
            </a:schemeClr>
          </a:solidFill>
        </p:spPr>
        <p:txBody>
          <a:bodyPr>
            <a:normAutofit/>
          </a:bodyPr>
          <a:lstStyle/>
          <a:p>
            <a:pPr algn="just"/>
            <a:r>
              <a:rPr lang="en-US" dirty="0" err="1" smtClean="0">
                <a:solidFill>
                  <a:schemeClr val="tx1"/>
                </a:solidFill>
                <a:latin typeface="NikoshBAN" pitchFamily="2" charset="0"/>
                <a:cs typeface="NikoshBAN" pitchFamily="2" charset="0"/>
              </a:rPr>
              <a:t>কাজ</a:t>
            </a:r>
            <a:r>
              <a:rPr lang="en-US" dirty="0" smtClean="0">
                <a:solidFill>
                  <a:schemeClr val="tx1"/>
                </a:solidFill>
                <a:latin typeface="NikoshBAN" pitchFamily="2" charset="0"/>
                <a:cs typeface="NikoshBAN" pitchFamily="2" charset="0"/>
              </a:rPr>
              <a:t>  ১</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দৈনন্দিন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জীবনে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সংখ্যা</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ব্যবহার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হয়</a:t>
            </a:r>
            <a:r>
              <a:rPr lang="en-US" dirty="0" smtClean="0">
                <a:solidFill>
                  <a:schemeClr val="tx1"/>
                </a:solidFill>
                <a:latin typeface="NikoshBAN" pitchFamily="2" charset="0"/>
                <a:cs typeface="NikoshBAN" pitchFamily="2" charset="0"/>
              </a:rPr>
              <a:t> </a:t>
            </a:r>
            <a:r>
              <a:rPr lang="en-US" dirty="0" smtClean="0">
                <a:solidFill>
                  <a:schemeClr val="tx1"/>
                </a:solidFill>
                <a:latin typeface="NikoshBAN" pitchFamily="2" charset="0"/>
                <a:cs typeface="NikoshBAN" pitchFamily="2" charset="0"/>
              </a:rPr>
              <a:t>।</a:t>
            </a:r>
          </a:p>
          <a:p>
            <a:pPr algn="just"/>
            <a:r>
              <a:rPr lang="en-US" dirty="0" err="1" smtClean="0">
                <a:solidFill>
                  <a:schemeClr val="tx1"/>
                </a:solidFill>
                <a:latin typeface="NikoshBAN" pitchFamily="2" charset="0"/>
                <a:cs typeface="NikoshBAN" pitchFamily="2" charset="0"/>
              </a:rPr>
              <a:t>কাজ</a:t>
            </a:r>
            <a:r>
              <a:rPr lang="en-US" dirty="0" smtClean="0">
                <a:solidFill>
                  <a:schemeClr val="tx1"/>
                </a:solidFill>
                <a:latin typeface="NikoshBAN" pitchFamily="2" charset="0"/>
                <a:cs typeface="NikoshBAN" pitchFamily="2" charset="0"/>
              </a:rPr>
              <a:t> ২। </a:t>
            </a:r>
            <a:r>
              <a:rPr lang="en-US" dirty="0" err="1" smtClean="0">
                <a:solidFill>
                  <a:schemeClr val="tx1"/>
                </a:solidFill>
                <a:latin typeface="NikoshBAN" pitchFamily="2" charset="0"/>
                <a:cs typeface="NikoshBAN" pitchFamily="2" charset="0"/>
              </a:rPr>
              <a:t>চারপাশে</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বিভিন্ন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ধরনের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সংখ্যা</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দেখ</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সেগুলোর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তালিকা</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ছবি</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সহ</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তৈরী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কর</a:t>
            </a:r>
            <a:r>
              <a:rPr lang="en-US" dirty="0" smtClean="0">
                <a:solidFill>
                  <a:schemeClr val="tx1"/>
                </a:solidFill>
                <a:latin typeface="NikoshBAN" pitchFamily="2" charset="0"/>
                <a:cs typeface="NikoshBAN" pitchFamily="2" charset="0"/>
              </a:rPr>
              <a:t> ।</a:t>
            </a:r>
          </a:p>
          <a:p>
            <a:pPr algn="just"/>
            <a:r>
              <a:rPr lang="en-US" dirty="0" err="1" smtClean="0">
                <a:solidFill>
                  <a:schemeClr val="tx1"/>
                </a:solidFill>
                <a:latin typeface="NikoshBAN" pitchFamily="2" charset="0"/>
                <a:cs typeface="NikoshBAN" pitchFamily="2" charset="0"/>
              </a:rPr>
              <a:t>কাজ</a:t>
            </a:r>
            <a:r>
              <a:rPr lang="en-US" dirty="0" smtClean="0">
                <a:solidFill>
                  <a:schemeClr val="tx1"/>
                </a:solidFill>
                <a:latin typeface="NikoshBAN" pitchFamily="2" charset="0"/>
                <a:cs typeface="NikoshBAN" pitchFamily="2" charset="0"/>
              </a:rPr>
              <a:t> ৩। </a:t>
            </a:r>
            <a:r>
              <a:rPr lang="en-US" dirty="0" err="1" smtClean="0">
                <a:solidFill>
                  <a:schemeClr val="tx1"/>
                </a:solidFill>
                <a:latin typeface="NikoshBAN" pitchFamily="2" charset="0"/>
                <a:cs typeface="NikoshBAN" pitchFamily="2" charset="0"/>
              </a:rPr>
              <a:t>তালিকায়</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সংখ্যা</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গুলো</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কীভাবে</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বর্তমান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অবস্থায়</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এসেছে</a:t>
            </a:r>
            <a:r>
              <a:rPr lang="en-US" dirty="0" smtClean="0">
                <a:solidFill>
                  <a:schemeClr val="tx1"/>
                </a:solidFill>
                <a:latin typeface="NikoshBAN" pitchFamily="2" charset="0"/>
                <a:cs typeface="NikoshBAN" pitchFamily="2" charset="0"/>
              </a:rPr>
              <a:t> ?</a:t>
            </a:r>
          </a:p>
          <a:p>
            <a:endParaRPr lang="en-US" dirty="0" smtClean="0">
              <a:solidFill>
                <a:schemeClr val="tx1"/>
              </a:solidFill>
              <a:latin typeface="NikoshBAN" pitchFamily="2" charset="0"/>
              <a:cs typeface="NikoshBAN" pitchFamily="2" charset="0"/>
            </a:endParaRPr>
          </a:p>
          <a:p>
            <a:endParaRPr lang="en-US" dirty="0" smtClean="0">
              <a:solidFill>
                <a:schemeClr val="tx1"/>
              </a:solidFill>
              <a:latin typeface="NikoshBAN" pitchFamily="2" charset="0"/>
              <a:cs typeface="NikoshBAN" pitchFamily="2" charset="0"/>
            </a:endParaRPr>
          </a:p>
          <a:p>
            <a:endParaRPr lang="en-US" dirty="0"/>
          </a:p>
        </p:txBody>
      </p:sp>
    </p:spTree>
  </p:cSld>
  <p:clrMapOvr>
    <a:masterClrMapping/>
  </p:clrMapOvr>
  <p:transition>
    <p:wheel spokes="3"/>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33400" y="16002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rgbClr val="FFFFFF"/>
                </a:solidFill>
                <a:latin typeface="NikoshBAN" pitchFamily="2" charset="0"/>
                <a:cs typeface="NikoshBAN" pitchFamily="2" charset="0"/>
              </a:rPr>
              <a:t>পদ্মা</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Right Arrow 3"/>
          <p:cNvSpPr/>
          <p:nvPr/>
        </p:nvSpPr>
        <p:spPr>
          <a:xfrm>
            <a:off x="533400" y="32004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atin typeface="NikoshBAN" pitchFamily="2" charset="0"/>
                <a:cs typeface="NikoshBAN" pitchFamily="2" charset="0"/>
              </a:rPr>
              <a:t>মেঘনা</a:t>
            </a:r>
            <a:r>
              <a:rPr lang="en-US" dirty="0" smtClean="0"/>
              <a:t> </a:t>
            </a:r>
            <a:endParaRPr lang="en-US" dirty="0"/>
          </a:p>
        </p:txBody>
      </p:sp>
      <p:sp>
        <p:nvSpPr>
          <p:cNvPr id="6" name="Right Arrow 5"/>
          <p:cNvSpPr/>
          <p:nvPr/>
        </p:nvSpPr>
        <p:spPr>
          <a:xfrm>
            <a:off x="533400" y="4800600"/>
            <a:ext cx="1295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atin typeface="NikoshBAN" pitchFamily="2" charset="0"/>
                <a:cs typeface="NikoshBAN" pitchFamily="2" charset="0"/>
              </a:rPr>
              <a:t>যমুনা</a:t>
            </a:r>
            <a:endParaRPr lang="en-US" sz="3200" dirty="0">
              <a:latin typeface="NikoshBAN" pitchFamily="2" charset="0"/>
              <a:cs typeface="NikoshBAN" pitchFamily="2" charset="0"/>
            </a:endParaRPr>
          </a:p>
        </p:txBody>
      </p:sp>
      <p:sp>
        <p:nvSpPr>
          <p:cNvPr id="7" name="Rectangle 6"/>
          <p:cNvSpPr/>
          <p:nvPr/>
        </p:nvSpPr>
        <p:spPr>
          <a:xfrm>
            <a:off x="2209800" y="457200"/>
            <a:ext cx="5410200" cy="762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rgbClr val="00B050"/>
                </a:solidFill>
                <a:latin typeface="NikoshBAN" pitchFamily="2" charset="0"/>
                <a:cs typeface="NikoshBAN" pitchFamily="2" charset="0"/>
              </a:rPr>
              <a:t>দলীয়</a:t>
            </a:r>
            <a:r>
              <a:rPr lang="en-US" sz="4400" dirty="0" smtClean="0">
                <a:solidFill>
                  <a:srgbClr val="00B050"/>
                </a:solidFill>
                <a:latin typeface="NikoshBAN" pitchFamily="2" charset="0"/>
                <a:cs typeface="NikoshBAN" pitchFamily="2" charset="0"/>
              </a:rPr>
              <a:t> </a:t>
            </a:r>
            <a:r>
              <a:rPr lang="en-US" sz="4400" dirty="0" err="1" smtClean="0">
                <a:solidFill>
                  <a:srgbClr val="00B050"/>
                </a:solidFill>
                <a:latin typeface="NikoshBAN" pitchFamily="2" charset="0"/>
                <a:cs typeface="NikoshBAN" pitchFamily="2" charset="0"/>
              </a:rPr>
              <a:t>কাজ</a:t>
            </a:r>
            <a:endParaRPr lang="en-US" sz="4400" dirty="0">
              <a:solidFill>
                <a:srgbClr val="00B050"/>
              </a:solidFill>
              <a:latin typeface="NikoshBAN" pitchFamily="2" charset="0"/>
              <a:cs typeface="NikoshBAN" pitchFamily="2" charset="0"/>
            </a:endParaRPr>
          </a:p>
        </p:txBody>
      </p:sp>
      <p:sp>
        <p:nvSpPr>
          <p:cNvPr id="8" name="Oval 7"/>
          <p:cNvSpPr/>
          <p:nvPr/>
        </p:nvSpPr>
        <p:spPr>
          <a:xfrm>
            <a:off x="1981200" y="1447800"/>
            <a:ext cx="6858000" cy="1371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কাজ</a:t>
            </a:r>
            <a:r>
              <a:rPr lang="en-US" sz="2800" dirty="0" smtClean="0">
                <a:solidFill>
                  <a:schemeClr val="tx1"/>
                </a:solidFill>
                <a:latin typeface="NikoshBAN" pitchFamily="2" charset="0"/>
                <a:cs typeface="NikoshBAN" pitchFamily="2" charset="0"/>
              </a:rPr>
              <a:t>  ১। </a:t>
            </a:r>
            <a:r>
              <a:rPr lang="en-US" sz="2800" dirty="0" err="1" smtClean="0">
                <a:solidFill>
                  <a:schemeClr val="tx1"/>
                </a:solidFill>
                <a:latin typeface="NikoshBAN" pitchFamily="2" charset="0"/>
                <a:cs typeface="NikoshBAN" pitchFamily="2" charset="0"/>
              </a:rPr>
              <a:t>দৈনন্দিন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জীবনে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সংখ্যা</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ব্যবহার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পোস্টার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পেপার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উপস্থাপন</a:t>
            </a:r>
            <a:r>
              <a:rPr lang="en-US" sz="2800" dirty="0" smtClean="0">
                <a:solidFill>
                  <a:schemeClr val="tx1"/>
                </a:solidFill>
                <a:latin typeface="NikoshBAN" pitchFamily="2" charset="0"/>
                <a:cs typeface="NikoshBAN" pitchFamily="2" charset="0"/>
              </a:rPr>
              <a:t> ।</a:t>
            </a:r>
            <a:endParaRPr lang="en-US" sz="2800" dirty="0" smtClean="0">
              <a:solidFill>
                <a:schemeClr val="tx1"/>
              </a:solidFill>
              <a:latin typeface="NikoshBAN" pitchFamily="2" charset="0"/>
              <a:cs typeface="NikoshBAN" pitchFamily="2" charset="0"/>
            </a:endParaRPr>
          </a:p>
        </p:txBody>
      </p:sp>
      <p:sp>
        <p:nvSpPr>
          <p:cNvPr id="9" name="Oval 8"/>
          <p:cNvSpPr/>
          <p:nvPr/>
        </p:nvSpPr>
        <p:spPr>
          <a:xfrm>
            <a:off x="2057400" y="2895600"/>
            <a:ext cx="6858000" cy="1371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কাজ</a:t>
            </a:r>
            <a:r>
              <a:rPr lang="en-US" sz="2800" dirty="0" smtClean="0">
                <a:solidFill>
                  <a:schemeClr val="tx1"/>
                </a:solidFill>
                <a:latin typeface="NikoshBAN" pitchFamily="2" charset="0"/>
                <a:cs typeface="NikoshBAN" pitchFamily="2" charset="0"/>
              </a:rPr>
              <a:t> ২। </a:t>
            </a:r>
            <a:r>
              <a:rPr lang="en-US" sz="2800" dirty="0" err="1" smtClean="0">
                <a:solidFill>
                  <a:schemeClr val="tx1"/>
                </a:solidFill>
                <a:latin typeface="NikoshBAN" pitchFamily="2" charset="0"/>
                <a:cs typeface="NikoshBAN" pitchFamily="2" charset="0"/>
              </a:rPr>
              <a:t>চারপাশে</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বিভিন্ন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ধরনের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সংখ্যা</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দেখ</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সেগুলোর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তালিকা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ছবি</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পোস্টার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পেপার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উপস্থাপন</a:t>
            </a:r>
            <a:r>
              <a:rPr lang="en-US"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a:t>
            </a:r>
            <a:endParaRPr lang="en-US" sz="2800" dirty="0" smtClean="0">
              <a:solidFill>
                <a:schemeClr val="tx1"/>
              </a:solidFill>
              <a:latin typeface="NikoshBAN" pitchFamily="2" charset="0"/>
              <a:cs typeface="NikoshBAN" pitchFamily="2" charset="0"/>
            </a:endParaRPr>
          </a:p>
        </p:txBody>
      </p:sp>
      <p:sp>
        <p:nvSpPr>
          <p:cNvPr id="10" name="Oval 9"/>
          <p:cNvSpPr/>
          <p:nvPr/>
        </p:nvSpPr>
        <p:spPr>
          <a:xfrm>
            <a:off x="1905000" y="4495800"/>
            <a:ext cx="6858000" cy="13716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কাজ</a:t>
            </a:r>
            <a:r>
              <a:rPr lang="en-US" sz="2800" dirty="0" smtClean="0">
                <a:solidFill>
                  <a:schemeClr val="tx1"/>
                </a:solidFill>
                <a:latin typeface="NikoshBAN" pitchFamily="2" charset="0"/>
                <a:cs typeface="NikoshBAN" pitchFamily="2" charset="0"/>
              </a:rPr>
              <a:t> ৩। </a:t>
            </a:r>
            <a:r>
              <a:rPr lang="en-US" sz="2800" dirty="0" err="1" smtClean="0">
                <a:solidFill>
                  <a:schemeClr val="tx1"/>
                </a:solidFill>
                <a:latin typeface="NikoshBAN" pitchFamily="2" charset="0"/>
                <a:cs typeface="NikoshBAN" pitchFamily="2" charset="0"/>
              </a:rPr>
              <a:t>তালিকায়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সংখ্যা</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গুলো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কীভাবে</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বর্তমান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অবস্থায়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এসেছে</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পোস্টার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পেপার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উপস্থাপন</a:t>
            </a:r>
            <a:r>
              <a:rPr lang="en-US" sz="2800" dirty="0" smtClean="0">
                <a:solidFill>
                  <a:schemeClr val="tx1"/>
                </a:solidFill>
                <a:latin typeface="NikoshBAN" pitchFamily="2" charset="0"/>
                <a:cs typeface="NikoshBAN" pitchFamily="2" charset="0"/>
              </a:rPr>
              <a:t> ।</a:t>
            </a:r>
          </a:p>
        </p:txBody>
      </p:sp>
      <p:sp>
        <p:nvSpPr>
          <p:cNvPr id="11" name="Oval 10"/>
          <p:cNvSpPr/>
          <p:nvPr/>
        </p:nvSpPr>
        <p:spPr>
          <a:xfrm>
            <a:off x="381000" y="228600"/>
            <a:ext cx="1371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NikoshBAN" pitchFamily="2" charset="0"/>
                <a:cs typeface="NikoshBAN" pitchFamily="2" charset="0"/>
              </a:rPr>
              <a:t>সময়</a:t>
            </a:r>
            <a:r>
              <a:rPr lang="en-US" dirty="0" smtClean="0">
                <a:solidFill>
                  <a:schemeClr val="tx1"/>
                </a:solidFill>
                <a:latin typeface="NikoshBAN" pitchFamily="2" charset="0"/>
                <a:cs typeface="NikoshBAN" pitchFamily="2" charset="0"/>
              </a:rPr>
              <a:t> ১২ </a:t>
            </a:r>
            <a:r>
              <a:rPr lang="en-US" dirty="0" err="1" smtClean="0">
                <a:solidFill>
                  <a:schemeClr val="tx1"/>
                </a:solidFill>
                <a:latin typeface="NikoshBAN" pitchFamily="2" charset="0"/>
                <a:cs typeface="NikoshBAN" pitchFamily="2" charset="0"/>
              </a:rPr>
              <a:t>মিনিট</a:t>
            </a:r>
            <a:endParaRPr lang="en-US" dirty="0">
              <a:solidFill>
                <a:schemeClr val="tx1"/>
              </a:solidFill>
              <a:latin typeface="NikoshBAN" pitchFamily="2" charset="0"/>
              <a:cs typeface="NikoshBAN" pitchFamily="2" charset="0"/>
            </a:endParaRPr>
          </a:p>
        </p:txBody>
      </p:sp>
    </p:spTree>
  </p:cSld>
  <p:clrMapOvr>
    <a:masterClrMapping/>
  </p:clrMapOvr>
  <p:transition>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143000"/>
          </a:xfrm>
        </p:spPr>
        <p:txBody>
          <a:bodyPr/>
          <a:lstStyle/>
          <a:p>
            <a:r>
              <a:rPr lang="en-US" dirty="0" err="1" smtClean="0">
                <a:latin typeface="NikoshBAN" pitchFamily="2" charset="0"/>
                <a:cs typeface="NikoshBAN" pitchFamily="2" charset="0"/>
              </a:rPr>
              <a:t>ট্যালির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মাধ্যমে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গণনা</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381000" y="1600200"/>
            <a:ext cx="8458200" cy="4572000"/>
          </a:xfrm>
        </p:spPr>
        <p:txBody>
          <a:bodyPr/>
          <a:lstStyle/>
          <a:p>
            <a:endParaRPr lang="en-US" dirty="0">
              <a:latin typeface="NikoshBAN" pitchFamily="2" charset="0"/>
              <a:cs typeface="NikoshBAN" pitchFamily="2" charset="0"/>
            </a:endParaRPr>
          </a:p>
        </p:txBody>
      </p:sp>
      <p:pic>
        <p:nvPicPr>
          <p:cNvPr id="12" name="Picture 11" descr="tally-marks-1648033477.png"/>
          <p:cNvPicPr>
            <a:picLocks noChangeAspect="1"/>
          </p:cNvPicPr>
          <p:nvPr/>
        </p:nvPicPr>
        <p:blipFill>
          <a:blip r:embed="rId2"/>
          <a:stretch>
            <a:fillRect/>
          </a:stretch>
        </p:blipFill>
        <p:spPr>
          <a:xfrm>
            <a:off x="457200" y="1752600"/>
            <a:ext cx="3698649" cy="2209800"/>
          </a:xfrm>
          <a:prstGeom prst="rect">
            <a:avLst/>
          </a:prstGeom>
          <a:solidFill>
            <a:schemeClr val="bg1">
              <a:lumMod val="85000"/>
            </a:schemeClr>
          </a:solidFill>
        </p:spPr>
      </p:pic>
      <p:pic>
        <p:nvPicPr>
          <p:cNvPr id="14" name="Picture 13" descr="images10.png"/>
          <p:cNvPicPr>
            <a:picLocks noChangeAspect="1"/>
          </p:cNvPicPr>
          <p:nvPr/>
        </p:nvPicPr>
        <p:blipFill>
          <a:blip r:embed="rId3"/>
          <a:stretch>
            <a:fillRect/>
          </a:stretch>
        </p:blipFill>
        <p:spPr>
          <a:xfrm>
            <a:off x="4229100" y="1676400"/>
            <a:ext cx="2400300" cy="2352675"/>
          </a:xfrm>
          <a:prstGeom prst="rect">
            <a:avLst/>
          </a:prstGeom>
          <a:solidFill>
            <a:schemeClr val="bg1">
              <a:lumMod val="85000"/>
            </a:schemeClr>
          </a:solidFill>
        </p:spPr>
      </p:pic>
      <p:pic>
        <p:nvPicPr>
          <p:cNvPr id="15" name="Picture 14" descr="png-clipart-tally-marks-tally-stick-chart-mathematics-counting-mathematics-angle-text.png"/>
          <p:cNvPicPr>
            <a:picLocks noChangeAspect="1"/>
          </p:cNvPicPr>
          <p:nvPr/>
        </p:nvPicPr>
        <p:blipFill>
          <a:blip r:embed="rId4" cstate="print"/>
          <a:stretch>
            <a:fillRect/>
          </a:stretch>
        </p:blipFill>
        <p:spPr>
          <a:xfrm>
            <a:off x="6553200" y="1828800"/>
            <a:ext cx="2070340" cy="1828800"/>
          </a:xfrm>
          <a:prstGeom prst="rect">
            <a:avLst/>
          </a:prstGeom>
        </p:spPr>
      </p:pic>
      <p:pic>
        <p:nvPicPr>
          <p:cNvPr id="16" name="Picture 15" descr="images1.jpeg"/>
          <p:cNvPicPr>
            <a:picLocks noChangeAspect="1"/>
          </p:cNvPicPr>
          <p:nvPr/>
        </p:nvPicPr>
        <p:blipFill>
          <a:blip r:embed="rId5"/>
          <a:stretch>
            <a:fillRect/>
          </a:stretch>
        </p:blipFill>
        <p:spPr>
          <a:xfrm>
            <a:off x="5562600" y="4419600"/>
            <a:ext cx="2952750" cy="15525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rgbClr val="FF0000"/>
            </a:solidFill>
          </a:ln>
        </p:spPr>
      </p:pic>
      <p:pic>
        <p:nvPicPr>
          <p:cNvPr id="21" name="Picture 20" descr="544505_195.png"/>
          <p:cNvPicPr>
            <a:picLocks noChangeAspect="1"/>
          </p:cNvPicPr>
          <p:nvPr/>
        </p:nvPicPr>
        <p:blipFill>
          <a:blip r:embed="rId6"/>
          <a:stretch>
            <a:fillRect/>
          </a:stretch>
        </p:blipFill>
        <p:spPr>
          <a:xfrm>
            <a:off x="838200" y="4114800"/>
            <a:ext cx="3781425" cy="2036152"/>
          </a:xfrm>
          <a:prstGeom prst="rect">
            <a:avLst/>
          </a:prstGeom>
        </p:spPr>
      </p:pic>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2155825"/>
          </a:xfrm>
          <a:solidFill>
            <a:schemeClr val="bg1">
              <a:lumMod val="85000"/>
            </a:schemeClr>
          </a:solidFill>
        </p:spPr>
        <p:txBody>
          <a:bodyPr>
            <a:normAutofit/>
          </a:bodyPr>
          <a:lstStyle/>
          <a:p>
            <a:pPr algn="l"/>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বিতর্ক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প্রতিযোগিতা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বিষয়ঃ</a:t>
            </a:r>
            <a:r>
              <a:rPr lang="en-US" dirty="0" smtClean="0">
                <a:latin typeface="NikoshBAN" pitchFamily="2" charset="0"/>
                <a:cs typeface="NikoshBAN" pitchFamily="2" charset="0"/>
              </a:rPr>
              <a:t> </a:t>
            </a:r>
            <a:br>
              <a:rPr lang="en-US" dirty="0" smtClean="0">
                <a:latin typeface="NikoshBAN" pitchFamily="2" charset="0"/>
                <a:cs typeface="NikoshBAN" pitchFamily="2" charset="0"/>
              </a:rPr>
            </a:br>
            <a:r>
              <a:rPr lang="en-US" dirty="0" err="1" smtClean="0">
                <a:latin typeface="NikoshBAN" pitchFamily="2" charset="0"/>
                <a:cs typeface="NikoshBAN" pitchFamily="2" charset="0"/>
              </a:rPr>
              <a:t>ট্যালির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মাধ্যমে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গণনারঃবর্তমান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অবস্থা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অবস্থা</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457200" y="2971800"/>
            <a:ext cx="8001000" cy="3352800"/>
          </a:xfrm>
          <a:solidFill>
            <a:schemeClr val="bg1">
              <a:lumMod val="85000"/>
            </a:schemeClr>
          </a:solidFill>
        </p:spPr>
        <p:txBody>
          <a:bodyPr/>
          <a:lstStyle/>
          <a:p>
            <a:pPr algn="l"/>
            <a:r>
              <a:rPr lang="en-US" dirty="0" err="1" smtClean="0">
                <a:solidFill>
                  <a:schemeClr val="tx1"/>
                </a:solidFill>
                <a:latin typeface="NikoshBAN" pitchFamily="2" charset="0"/>
                <a:cs typeface="NikoshBAN" pitchFamily="2" charset="0"/>
              </a:rPr>
              <a:t>সময়ঃ</a:t>
            </a:r>
            <a:r>
              <a:rPr lang="en-US" dirty="0" smtClean="0">
                <a:solidFill>
                  <a:schemeClr val="tx1"/>
                </a:solidFill>
                <a:latin typeface="NikoshBAN" pitchFamily="2" charset="0"/>
                <a:cs typeface="NikoshBAN" pitchFamily="2" charset="0"/>
              </a:rPr>
              <a:t> ৫ </a:t>
            </a:r>
            <a:r>
              <a:rPr lang="en-US" dirty="0" err="1" smtClean="0">
                <a:solidFill>
                  <a:schemeClr val="tx1"/>
                </a:solidFill>
                <a:latin typeface="NikoshBAN" pitchFamily="2" charset="0"/>
                <a:cs typeface="NikoshBAN" pitchFamily="2" charset="0"/>
              </a:rPr>
              <a:t>মিনিট</a:t>
            </a:r>
            <a:r>
              <a:rPr lang="en-US" dirty="0" smtClean="0">
                <a:solidFill>
                  <a:schemeClr val="tx1"/>
                </a:solidFill>
                <a:latin typeface="NikoshBAN" pitchFamily="2" charset="0"/>
                <a:cs typeface="NikoshBAN" pitchFamily="2" charset="0"/>
              </a:rPr>
              <a:t> </a:t>
            </a:r>
          </a:p>
        </p:txBody>
      </p:sp>
      <p:pic>
        <p:nvPicPr>
          <p:cNvPr id="4" name="Picture 3" descr="বিতর্ক.png"/>
          <p:cNvPicPr>
            <a:picLocks noChangeAspect="1"/>
          </p:cNvPicPr>
          <p:nvPr/>
        </p:nvPicPr>
        <p:blipFill>
          <a:blip r:embed="rId2"/>
          <a:stretch>
            <a:fillRect/>
          </a:stretch>
        </p:blipFill>
        <p:spPr>
          <a:xfrm>
            <a:off x="3124200" y="4419600"/>
            <a:ext cx="2847975" cy="1600200"/>
          </a:xfrm>
          <a:prstGeom prst="rect">
            <a:avLst/>
          </a:prstGeom>
        </p:spPr>
      </p:pic>
      <p:sp>
        <p:nvSpPr>
          <p:cNvPr id="6" name="Horizontal Scroll 5"/>
          <p:cNvSpPr/>
          <p:nvPr/>
        </p:nvSpPr>
        <p:spPr>
          <a:xfrm>
            <a:off x="762000" y="4191000"/>
            <a:ext cx="1905000" cy="1981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chemeClr val="tx1"/>
                </a:solidFill>
                <a:latin typeface="NikoshBAN" pitchFamily="2" charset="0"/>
                <a:cs typeface="NikoshBAN" pitchFamily="2" charset="0"/>
              </a:rPr>
              <a:t>পক্ষদল</a:t>
            </a:r>
            <a:r>
              <a:rPr lang="en-US" sz="2400" dirty="0" smtClean="0">
                <a:solidFill>
                  <a:schemeClr val="tx1"/>
                </a:solidFill>
                <a:latin typeface="NikoshBAN" pitchFamily="2" charset="0"/>
                <a:cs typeface="NikoshBAN" pitchFamily="2" charset="0"/>
              </a:rPr>
              <a:t> </a:t>
            </a:r>
          </a:p>
          <a:p>
            <a:r>
              <a:rPr lang="en-US" sz="2400" dirty="0" err="1" smtClean="0">
                <a:solidFill>
                  <a:schemeClr val="tx1"/>
                </a:solidFill>
                <a:latin typeface="NikoshBAN" pitchFamily="2" charset="0"/>
                <a:cs typeface="NikoshBAN" pitchFamily="2" charset="0"/>
              </a:rPr>
              <a:t>বালক</a:t>
            </a:r>
            <a:endParaRPr lang="en-US" sz="2400" dirty="0" smtClean="0">
              <a:solidFill>
                <a:schemeClr val="tx1"/>
              </a:solidFill>
              <a:latin typeface="NikoshBAN" pitchFamily="2" charset="0"/>
              <a:cs typeface="NikoshBAN" pitchFamily="2" charset="0"/>
            </a:endParaRPr>
          </a:p>
          <a:p>
            <a:r>
              <a:rPr lang="en-US" sz="2400" dirty="0" err="1" smtClean="0">
                <a:solidFill>
                  <a:schemeClr val="tx1"/>
                </a:solidFill>
                <a:latin typeface="NikoshBAN" pitchFamily="2" charset="0"/>
                <a:cs typeface="NikoshBAN" pitchFamily="2" charset="0"/>
              </a:rPr>
              <a:t>বর্তমান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অবস্থা</a:t>
            </a:r>
            <a:endParaRPr lang="en-US" sz="2400" dirty="0" smtClean="0">
              <a:solidFill>
                <a:schemeClr val="tx1"/>
              </a:solidFill>
              <a:latin typeface="NikoshBAN" pitchFamily="2" charset="0"/>
              <a:cs typeface="NikoshBAN" pitchFamily="2" charset="0"/>
            </a:endParaRPr>
          </a:p>
        </p:txBody>
      </p:sp>
      <p:sp>
        <p:nvSpPr>
          <p:cNvPr id="7" name="Horizontal Scroll 6"/>
          <p:cNvSpPr/>
          <p:nvPr/>
        </p:nvSpPr>
        <p:spPr>
          <a:xfrm>
            <a:off x="6324600" y="4267200"/>
            <a:ext cx="1905000"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chemeClr val="tx1"/>
                </a:solidFill>
                <a:latin typeface="NikoshBAN" pitchFamily="2" charset="0"/>
                <a:cs typeface="NikoshBAN" pitchFamily="2" charset="0"/>
              </a:rPr>
              <a:t>বিপক্ষদল</a:t>
            </a:r>
            <a:endParaRPr lang="en-US" sz="2400" dirty="0" smtClean="0">
              <a:solidFill>
                <a:schemeClr val="tx1"/>
              </a:solidFill>
              <a:latin typeface="NikoshBAN" pitchFamily="2" charset="0"/>
              <a:cs typeface="NikoshBAN" pitchFamily="2" charset="0"/>
            </a:endParaRPr>
          </a:p>
          <a:p>
            <a:r>
              <a:rPr lang="en-US" sz="2400" dirty="0" err="1" smtClean="0">
                <a:solidFill>
                  <a:schemeClr val="tx1"/>
                </a:solidFill>
                <a:latin typeface="NikoshBAN" pitchFamily="2" charset="0"/>
                <a:cs typeface="NikoshBAN" pitchFamily="2" charset="0"/>
              </a:rPr>
              <a:t>বালিকা</a:t>
            </a:r>
            <a:endParaRPr lang="en-US" sz="2400" dirty="0" smtClean="0">
              <a:solidFill>
                <a:schemeClr val="tx1"/>
              </a:solidFill>
              <a:latin typeface="NikoshBAN" pitchFamily="2" charset="0"/>
              <a:cs typeface="NikoshBAN" pitchFamily="2" charset="0"/>
            </a:endParaRPr>
          </a:p>
          <a:p>
            <a:r>
              <a:rPr lang="en-US" sz="2400" dirty="0" err="1" smtClean="0">
                <a:solidFill>
                  <a:schemeClr val="tx1"/>
                </a:solidFill>
                <a:latin typeface="NikoshBAN" pitchFamily="2" charset="0"/>
                <a:cs typeface="NikoshBAN" pitchFamily="2" charset="0"/>
              </a:rPr>
              <a:t>পূর্ব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অবস্থা</a:t>
            </a:r>
            <a:r>
              <a:rPr lang="en-US" sz="2400" dirty="0" smtClean="0">
                <a:solidFill>
                  <a:schemeClr val="tx1"/>
                </a:solidFill>
                <a:latin typeface="NikoshBAN" pitchFamily="2" charset="0"/>
                <a:cs typeface="NikoshBAN" pitchFamily="2" charset="0"/>
              </a:rPr>
              <a:t> </a:t>
            </a:r>
            <a:endParaRPr lang="en-US" sz="2400" dirty="0" smtClean="0">
              <a:solidFill>
                <a:schemeClr val="tx1"/>
              </a:solidFill>
              <a:latin typeface="NikoshBAN" pitchFamily="2" charset="0"/>
              <a:cs typeface="NikoshBAN" pitchFamily="2" charset="0"/>
            </a:endParaRPr>
          </a:p>
        </p:txBody>
      </p:sp>
      <p:pic>
        <p:nvPicPr>
          <p:cNvPr id="8" name="Picture 7" descr="ঘড়ি.jpeg"/>
          <p:cNvPicPr>
            <a:picLocks noChangeAspect="1"/>
          </p:cNvPicPr>
          <p:nvPr/>
        </p:nvPicPr>
        <p:blipFill>
          <a:blip r:embed="rId3"/>
          <a:stretch>
            <a:fillRect/>
          </a:stretch>
        </p:blipFill>
        <p:spPr>
          <a:xfrm>
            <a:off x="3733800" y="3048000"/>
            <a:ext cx="1224643" cy="1219200"/>
          </a:xfrm>
          <a:prstGeom prst="rect">
            <a:avLst/>
          </a:prstGeom>
        </p:spPr>
      </p:pic>
    </p:spTree>
  </p:cSld>
  <p:clrMapOvr>
    <a:masterClrMapping/>
  </p:clrMapOvr>
  <p:transition>
    <p:wheel spokes="2"/>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295400"/>
          </a:xfrm>
          <a:solidFill>
            <a:schemeClr val="bg1">
              <a:lumMod val="85000"/>
            </a:schemeClr>
          </a:solidFill>
        </p:spPr>
        <p:txBody>
          <a:bodyPr/>
          <a:lstStyle/>
          <a:p>
            <a:r>
              <a:rPr lang="en-US" dirty="0" err="1" smtClean="0">
                <a:latin typeface="NikoshBAN" pitchFamily="2" charset="0"/>
                <a:cs typeface="NikoshBAN" pitchFamily="2" charset="0"/>
              </a:rPr>
              <a:t>একক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কাজ</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914400" y="3657600"/>
            <a:ext cx="7772400" cy="2133600"/>
          </a:xfrm>
        </p:spPr>
        <p:txBody>
          <a:bodyPr/>
          <a:lstStyle/>
          <a:p>
            <a:endParaRPr lang="en-US" dirty="0"/>
          </a:p>
        </p:txBody>
      </p:sp>
      <p:pic>
        <p:nvPicPr>
          <p:cNvPr id="4" name="Picture 3" descr="ruman.png"/>
          <p:cNvPicPr>
            <a:picLocks noChangeAspect="1"/>
          </p:cNvPicPr>
          <p:nvPr/>
        </p:nvPicPr>
        <p:blipFill>
          <a:blip r:embed="rId2"/>
          <a:stretch>
            <a:fillRect/>
          </a:stretch>
        </p:blipFill>
        <p:spPr>
          <a:xfrm>
            <a:off x="1143000" y="3733800"/>
            <a:ext cx="7419392" cy="1938338"/>
          </a:xfrm>
          <a:prstGeom prst="rect">
            <a:avLst/>
          </a:prstGeom>
          <a:solidFill>
            <a:schemeClr val="bg1">
              <a:lumMod val="75000"/>
            </a:schemeClr>
          </a:solidFill>
        </p:spPr>
      </p:pic>
      <p:sp>
        <p:nvSpPr>
          <p:cNvPr id="5" name="Rectangle 4"/>
          <p:cNvSpPr/>
          <p:nvPr/>
        </p:nvSpPr>
        <p:spPr>
          <a:xfrm>
            <a:off x="838200" y="1447800"/>
            <a:ext cx="9906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NikoshBAN" pitchFamily="2" charset="0"/>
                <a:cs typeface="NikoshBAN" pitchFamily="2" charset="0"/>
              </a:rPr>
              <a:t>সময়</a:t>
            </a:r>
            <a:r>
              <a:rPr lang="en-US" dirty="0" smtClean="0">
                <a:solidFill>
                  <a:schemeClr val="tx1"/>
                </a:solidFill>
                <a:latin typeface="NikoshBAN" pitchFamily="2" charset="0"/>
                <a:cs typeface="NikoshBAN" pitchFamily="2" charset="0"/>
              </a:rPr>
              <a:t> ৪ </a:t>
            </a:r>
            <a:r>
              <a:rPr lang="en-US" dirty="0" err="1" smtClean="0">
                <a:solidFill>
                  <a:schemeClr val="tx1"/>
                </a:solidFill>
                <a:latin typeface="NikoshBAN" pitchFamily="2" charset="0"/>
                <a:cs typeface="NikoshBAN" pitchFamily="2" charset="0"/>
              </a:rPr>
              <a:t>মিনিট</a:t>
            </a:r>
            <a:r>
              <a:rPr lang="en-US" dirty="0" smtClean="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ঘড়ি: ছেলেদের ব্র্যান্ডের হাত ঘড়ির ডিজাইন ও দাম ২০২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ঘড়ি: ছেলেদের ব্র্যান্ডের হাত ঘড়ির ডিজাইন ও দাম ২০২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s://static.ajkerdeal.com/images/deals/781042811192733/1_olevs-5513-golden-quartz-men-watch.webp"/>
          <p:cNvPicPr>
            <a:picLocks noChangeAspect="1" noChangeArrowheads="1"/>
          </p:cNvPicPr>
          <p:nvPr/>
        </p:nvPicPr>
        <p:blipFill>
          <a:blip r:embed="rId2"/>
          <a:srcRect/>
          <a:stretch>
            <a:fillRect/>
          </a:stretch>
        </p:blipFill>
        <p:spPr bwMode="auto">
          <a:xfrm>
            <a:off x="4724400" y="765175"/>
            <a:ext cx="4264025" cy="4111625"/>
          </a:xfrm>
          <a:prstGeom prst="rect">
            <a:avLst/>
          </a:prstGeom>
          <a:noFill/>
        </p:spPr>
      </p:pic>
      <p:pic>
        <p:nvPicPr>
          <p:cNvPr id="1034" name="Picture 10" descr="Precise Red Alarm Clock Displaying Time Wallpaper"/>
          <p:cNvPicPr>
            <a:picLocks noChangeAspect="1" noChangeArrowheads="1"/>
          </p:cNvPicPr>
          <p:nvPr/>
        </p:nvPicPr>
        <p:blipFill>
          <a:blip r:embed="rId3"/>
          <a:srcRect/>
          <a:stretch>
            <a:fillRect/>
          </a:stretch>
        </p:blipFill>
        <p:spPr bwMode="auto">
          <a:xfrm>
            <a:off x="195998" y="762000"/>
            <a:ext cx="4528402" cy="4114800"/>
          </a:xfrm>
          <a:prstGeom prst="rect">
            <a:avLst/>
          </a:prstGeom>
          <a:noFill/>
        </p:spPr>
      </p:pic>
      <p:sp>
        <p:nvSpPr>
          <p:cNvPr id="9" name="Left-Right Arrow 8"/>
          <p:cNvSpPr/>
          <p:nvPr/>
        </p:nvSpPr>
        <p:spPr>
          <a:xfrm>
            <a:off x="381000" y="5257800"/>
            <a:ext cx="8229600" cy="1447800"/>
          </a:xfrm>
          <a:prstGeom prst="lef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NikoshBAN" pitchFamily="2" charset="0"/>
                <a:cs typeface="NikoshBAN" pitchFamily="2" charset="0"/>
              </a:rPr>
              <a:t>দুইটি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ঘড়ি</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লক্ষ্য</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a:t>
            </a:r>
            <a:r>
              <a:rPr lang="en-US" sz="3200" dirty="0" smtClean="0">
                <a:solidFill>
                  <a:srgbClr val="002060"/>
                </a:solidFill>
                <a:latin typeface="NikoshBAN" pitchFamily="2" charset="0"/>
                <a:cs typeface="NikoshBAN" pitchFamily="2" charset="0"/>
              </a:rPr>
              <a:t> ১ </a:t>
            </a:r>
            <a:r>
              <a:rPr lang="en-US" sz="3200" dirty="0" err="1" smtClean="0">
                <a:solidFill>
                  <a:srgbClr val="002060"/>
                </a:solidFill>
                <a:latin typeface="NikoshBAN" pitchFamily="2" charset="0"/>
                <a:cs typeface="NikoshBAN" pitchFamily="2" charset="0"/>
              </a:rPr>
              <a:t>নং</a:t>
            </a:r>
            <a:r>
              <a:rPr lang="en-US" sz="3200" dirty="0" smtClean="0">
                <a:solidFill>
                  <a:srgbClr val="002060"/>
                </a:solidFill>
                <a:latin typeface="NikoshBAN" pitchFamily="2" charset="0"/>
                <a:cs typeface="NikoshBAN" pitchFamily="2" charset="0"/>
              </a:rPr>
              <a:t> ও </a:t>
            </a:r>
            <a:r>
              <a:rPr lang="en-US" sz="3200" dirty="0" err="1" smtClean="0">
                <a:solidFill>
                  <a:srgbClr val="002060"/>
                </a:solidFill>
                <a:latin typeface="NikoshBAN" pitchFamily="2" charset="0"/>
                <a:cs typeface="NikoshBAN" pitchFamily="2" charset="0"/>
              </a:rPr>
              <a:t>২নং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ঘড়ির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সময়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নির্ণয়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a:t>
            </a:r>
            <a:r>
              <a:rPr lang="en-US" sz="3200" dirty="0" smtClean="0">
                <a:solidFill>
                  <a:srgbClr val="002060"/>
                </a:solidFill>
                <a:latin typeface="NikoshBAN" pitchFamily="2" charset="0"/>
                <a:cs typeface="NikoshBAN" pitchFamily="2" charset="0"/>
              </a:rPr>
              <a:t> </a:t>
            </a:r>
            <a:endParaRPr lang="en-US" sz="3200" dirty="0">
              <a:solidFill>
                <a:srgbClr val="002060"/>
              </a:solidFill>
              <a:latin typeface="NikoshBAN" pitchFamily="2" charset="0"/>
              <a:cs typeface="NikoshBAN" pitchFamily="2" charset="0"/>
            </a:endParaRPr>
          </a:p>
        </p:txBody>
      </p:sp>
      <p:sp>
        <p:nvSpPr>
          <p:cNvPr id="10" name="Oval 9"/>
          <p:cNvSpPr/>
          <p:nvPr/>
        </p:nvSpPr>
        <p:spPr>
          <a:xfrm>
            <a:off x="381000" y="3886200"/>
            <a:ext cx="1295400" cy="6096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NikoshBAN" pitchFamily="2" charset="0"/>
                <a:cs typeface="NikoshBAN" pitchFamily="2" charset="0"/>
              </a:rPr>
              <a:t>১ </a:t>
            </a:r>
            <a:r>
              <a:rPr lang="en-US" sz="3200" dirty="0" err="1" smtClean="0">
                <a:solidFill>
                  <a:schemeClr val="tx1"/>
                </a:solidFill>
                <a:latin typeface="NikoshBAN" pitchFamily="2" charset="0"/>
                <a:cs typeface="NikoshBAN" pitchFamily="2" charset="0"/>
              </a:rPr>
              <a:t>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11" name="Oval 10"/>
          <p:cNvSpPr/>
          <p:nvPr/>
        </p:nvSpPr>
        <p:spPr>
          <a:xfrm>
            <a:off x="7620000" y="3886200"/>
            <a:ext cx="1295400" cy="6096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NikoshBAN" pitchFamily="2" charset="0"/>
                <a:cs typeface="NikoshBAN" pitchFamily="2" charset="0"/>
              </a:rPr>
              <a:t>২ </a:t>
            </a:r>
            <a:r>
              <a:rPr lang="en-US" sz="3200" dirty="0" err="1" smtClean="0">
                <a:solidFill>
                  <a:schemeClr val="tx1"/>
                </a:solidFill>
                <a:latin typeface="NikoshBAN" pitchFamily="2" charset="0"/>
                <a:cs typeface="NikoshBAN" pitchFamily="2" charset="0"/>
              </a:rPr>
              <a:t>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15" name="Rectangle 14"/>
          <p:cNvSpPr/>
          <p:nvPr/>
        </p:nvSpPr>
        <p:spPr>
          <a:xfrm>
            <a:off x="228600" y="152400"/>
            <a:ext cx="8686800" cy="584775"/>
          </a:xfrm>
          <a:prstGeom prst="rect">
            <a:avLst/>
          </a:prstGeom>
          <a:solidFill>
            <a:schemeClr val="bg1">
              <a:lumMod val="85000"/>
            </a:schemeClr>
          </a:solidFill>
        </p:spPr>
        <p:txBody>
          <a:bodyPr wrap="square">
            <a:spAutoFit/>
          </a:bodyPr>
          <a:lstStyle/>
          <a:p>
            <a:pPr algn="ctr"/>
            <a:r>
              <a:rPr lang="en-US" sz="3200" dirty="0" err="1" smtClean="0">
                <a:latin typeface="NikoshBAN" pitchFamily="2" charset="0"/>
                <a:cs typeface="NikoshBAN" pitchFamily="2" charset="0"/>
              </a:rPr>
              <a:t>একক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endParaRPr lang="en-US" sz="3200" dirty="0"/>
          </a:p>
        </p:txBody>
      </p:sp>
      <p:sp>
        <p:nvSpPr>
          <p:cNvPr id="17" name="Rectangle 16"/>
          <p:cNvSpPr/>
          <p:nvPr/>
        </p:nvSpPr>
        <p:spPr>
          <a:xfrm>
            <a:off x="3962400" y="5029200"/>
            <a:ext cx="16764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NikoshBAN" pitchFamily="2" charset="0"/>
                <a:cs typeface="NikoshBAN" pitchFamily="2" charset="0"/>
              </a:rPr>
              <a:t>সময়</a:t>
            </a:r>
            <a:r>
              <a:rPr lang="en-US" dirty="0" smtClean="0">
                <a:solidFill>
                  <a:schemeClr val="tx1"/>
                </a:solidFill>
                <a:latin typeface="NikoshBAN" pitchFamily="2" charset="0"/>
                <a:cs typeface="NikoshBAN" pitchFamily="2" charset="0"/>
              </a:rPr>
              <a:t> ৪ </a:t>
            </a:r>
            <a:r>
              <a:rPr lang="en-US" dirty="0" err="1" smtClean="0">
                <a:solidFill>
                  <a:schemeClr val="tx1"/>
                </a:solidFill>
                <a:latin typeface="NikoshBAN" pitchFamily="2" charset="0"/>
                <a:cs typeface="NikoshBAN" pitchFamily="2" charset="0"/>
              </a:rPr>
              <a:t>মিনিট</a:t>
            </a:r>
            <a:r>
              <a:rPr lang="en-US" dirty="0" smtClean="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19200"/>
            <a:ext cx="7543800" cy="3970318"/>
          </a:xfrm>
          <a:prstGeom prst="rect">
            <a:avLst/>
          </a:prstGeom>
          <a:solidFill>
            <a:schemeClr val="bg1">
              <a:lumMod val="85000"/>
            </a:schemeClr>
          </a:solidFill>
        </p:spPr>
        <p:txBody>
          <a:bodyPr wrap="square">
            <a:spAutoFit/>
          </a:bodyPr>
          <a:lstStyle/>
          <a:p>
            <a:pPr algn="just"/>
            <a:r>
              <a:rPr lang="as-IN" sz="2800" b="1" dirty="0" smtClean="0">
                <a:latin typeface="NikoshBAN" pitchFamily="2" charset="0"/>
                <a:cs typeface="NikoshBAN" pitchFamily="2" charset="0"/>
              </a:rPr>
              <a:t>রোমান সংখ্যা পদ্ধতিঃ</a:t>
            </a:r>
          </a:p>
          <a:p>
            <a:pPr algn="just"/>
            <a:r>
              <a:rPr lang="as-IN" sz="2800" dirty="0" smtClean="0">
                <a:latin typeface="NikoshBAN" pitchFamily="2" charset="0"/>
                <a:cs typeface="NikoshBAN" pitchFamily="2" charset="0"/>
              </a:rPr>
              <a:t>হায়ারোগ্লিফিক্স পদ্ধতি আবিস্কারের পরে গণনার কাজ অনেকটা সহজ হয়ে যায়। এর মাধ্যমে অনেক বড় বড় সংখ্যাকে সহজেই প্রকাশ করা যেত। আর তখনই রোমানরা তাদের নিজস্ব বর্ণমালার মাধ্যমে রোমান সংখ্যা প্রচলন শুরু করে। খ্রিস্টপূর্ব ৩৪০০ সালের দিকে এই পদ্ধতির প্রচলন শুরু হয়। তারা ১-১০ পর্যন্ত সংখ্যা বোঝানোর জন্য বিভিন্ন হরফ </a:t>
            </a:r>
            <a:r>
              <a:rPr lang="as-IN" sz="2800" dirty="0" smtClean="0">
                <a:latin typeface="NikoshBAN" pitchFamily="2" charset="0"/>
                <a:cs typeface="NikoshBAN" pitchFamily="2" charset="0"/>
              </a:rPr>
              <a:t>ব্যবহার </a:t>
            </a:r>
            <a:r>
              <a:rPr lang="as-IN" sz="2800" dirty="0" smtClean="0">
                <a:latin typeface="NikoshBAN" pitchFamily="2" charset="0"/>
                <a:cs typeface="NikoshBAN" pitchFamily="2" charset="0"/>
              </a:rPr>
              <a:t>করতো।</a:t>
            </a:r>
          </a:p>
          <a:p>
            <a:pPr algn="just"/>
            <a:r>
              <a:rPr lang="as-IN" sz="2800" dirty="0" smtClean="0">
                <a:latin typeface="NikoshBAN" pitchFamily="2" charset="0"/>
                <a:cs typeface="NikoshBAN" pitchFamily="2" charset="0"/>
              </a:rPr>
              <a:t>এই রোমান পদ্ধতির সঙ্গে আমরা সবাই পরিচিত। এখনো </a:t>
            </a:r>
            <a:r>
              <a:rPr lang="as-IN" sz="2800" dirty="0" smtClean="0">
                <a:latin typeface="NikoshBAN" pitchFamily="2" charset="0"/>
                <a:cs typeface="NikoshBAN" pitchFamily="2" charset="0"/>
              </a:rPr>
              <a:t>অনেক</a:t>
            </a:r>
            <a:r>
              <a:rPr lang="en-US" sz="2800" dirty="0" smtClean="0">
                <a:latin typeface="NikoshBAN" pitchFamily="2" charset="0"/>
                <a:cs typeface="NikoshBAN" pitchFamily="2" charset="0"/>
              </a:rPr>
              <a:t> </a:t>
            </a:r>
            <a:r>
              <a:rPr lang="as-IN" sz="2800" dirty="0" smtClean="0">
                <a:latin typeface="NikoshBAN" pitchFamily="2" charset="0"/>
                <a:cs typeface="NikoshBAN" pitchFamily="2" charset="0"/>
              </a:rPr>
              <a:t>ক্ষেত্রে </a:t>
            </a:r>
            <a:r>
              <a:rPr lang="as-IN" sz="2800" dirty="0" smtClean="0">
                <a:latin typeface="NikoshBAN" pitchFamily="2" charset="0"/>
                <a:cs typeface="NikoshBAN" pitchFamily="2" charset="0"/>
              </a:rPr>
              <a:t>এই পদ্ধতির </a:t>
            </a:r>
            <a:r>
              <a:rPr lang="as-IN" sz="2800" dirty="0" smtClean="0">
                <a:latin typeface="NikoshBAN" pitchFamily="2" charset="0"/>
                <a:cs typeface="NikoshBAN" pitchFamily="2" charset="0"/>
              </a:rPr>
              <a:t>ব্যবহার </a:t>
            </a:r>
            <a:r>
              <a:rPr lang="as-IN" sz="2800" dirty="0" smtClean="0">
                <a:latin typeface="NikoshBAN" pitchFamily="2" charset="0"/>
                <a:cs typeface="NikoshBAN" pitchFamily="2" charset="0"/>
              </a:rPr>
              <a:t>দেখা যায়।</a:t>
            </a:r>
            <a:endParaRPr lang="as-IN" sz="2800" dirty="0">
              <a:latin typeface="NikoshBAN" pitchFamily="2" charset="0"/>
              <a:cs typeface="NikoshBAN" pitchFamily="2" charset="0"/>
            </a:endParaRPr>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914400"/>
          </a:xfrm>
          <a:solidFill>
            <a:schemeClr val="bg1">
              <a:lumMod val="85000"/>
            </a:schemeClr>
          </a:solidFill>
        </p:spPr>
        <p:txBody>
          <a:bodyPr/>
          <a:lstStyle/>
          <a:p>
            <a:r>
              <a:rPr lang="as-IN" b="1" dirty="0" smtClean="0">
                <a:latin typeface="NikoshBAN" pitchFamily="2" charset="0"/>
                <a:cs typeface="NikoshBAN" pitchFamily="2" charset="0"/>
              </a:rPr>
              <a:t>রোমান সংখ্যা</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গণনা</a:t>
            </a:r>
            <a:r>
              <a:rPr lang="en-US" b="1" dirty="0" smtClean="0">
                <a:latin typeface="NikoshBAN" pitchFamily="2" charset="0"/>
                <a:cs typeface="NikoshBAN" pitchFamily="2" charset="0"/>
              </a:rPr>
              <a:t> </a:t>
            </a:r>
            <a:endParaRPr lang="en-US" dirty="0"/>
          </a:p>
        </p:txBody>
      </p:sp>
      <p:sp>
        <p:nvSpPr>
          <p:cNvPr id="3" name="Subtitle 2"/>
          <p:cNvSpPr>
            <a:spLocks noGrp="1"/>
          </p:cNvSpPr>
          <p:nvPr>
            <p:ph type="subTitle" idx="1"/>
          </p:nvPr>
        </p:nvSpPr>
        <p:spPr>
          <a:xfrm>
            <a:off x="685800" y="1752600"/>
            <a:ext cx="7848600" cy="4724400"/>
          </a:xfrm>
        </p:spPr>
        <p:txBody>
          <a:bodyPr/>
          <a:lstStyle/>
          <a:p>
            <a:endParaRPr lang="en-US" dirty="0"/>
          </a:p>
        </p:txBody>
      </p:sp>
      <p:pic>
        <p:nvPicPr>
          <p:cNvPr id="4" name="Picture 3" descr="ঘড়ি.jpeg"/>
          <p:cNvPicPr>
            <a:picLocks noChangeAspect="1"/>
          </p:cNvPicPr>
          <p:nvPr/>
        </p:nvPicPr>
        <p:blipFill>
          <a:blip r:embed="rId2"/>
          <a:stretch>
            <a:fillRect/>
          </a:stretch>
        </p:blipFill>
        <p:spPr>
          <a:xfrm>
            <a:off x="762001" y="1905001"/>
            <a:ext cx="1377723" cy="1371600"/>
          </a:xfrm>
          <a:prstGeom prst="rect">
            <a:avLst/>
          </a:prstGeom>
        </p:spPr>
      </p:pic>
      <p:sp>
        <p:nvSpPr>
          <p:cNvPr id="5" name="Rectangle 4"/>
          <p:cNvSpPr/>
          <p:nvPr/>
        </p:nvSpPr>
        <p:spPr>
          <a:xfrm>
            <a:off x="2438400" y="1905000"/>
            <a:ext cx="6019800" cy="1524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C00000"/>
                </a:solidFill>
                <a:latin typeface="NikoshBAN" pitchFamily="2" charset="0"/>
                <a:cs typeface="NikoshBAN" pitchFamily="2" charset="0"/>
              </a:rPr>
              <a:t>রোমান</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সংখ্যায়</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গণনার</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জন্য</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নিচের</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সাতাটি</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অক্ষর</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চিহ্নরুপে</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ব্যবহার</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করা</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হয়</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যাদের</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প্রতিটি</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একটি</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নির্দিষ্ট</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পূর্ণমান</a:t>
            </a:r>
            <a:r>
              <a:rPr lang="en-US" sz="3200" dirty="0" smtClean="0">
                <a:solidFill>
                  <a:srgbClr val="C00000"/>
                </a:solidFill>
                <a:latin typeface="NikoshBAN" pitchFamily="2" charset="0"/>
                <a:cs typeface="NikoshBAN" pitchFamily="2" charset="0"/>
              </a:rPr>
              <a:t>  </a:t>
            </a:r>
            <a:r>
              <a:rPr lang="en-US" sz="3200" dirty="0" err="1" smtClean="0">
                <a:solidFill>
                  <a:srgbClr val="C00000"/>
                </a:solidFill>
                <a:latin typeface="NikoshBAN" pitchFamily="2" charset="0"/>
                <a:cs typeface="NikoshBAN" pitchFamily="2" charset="0"/>
              </a:rPr>
              <a:t>রয়েছে</a:t>
            </a:r>
            <a:r>
              <a:rPr lang="en-US" sz="3200" dirty="0" smtClean="0">
                <a:solidFill>
                  <a:srgbClr val="C00000"/>
                </a:solidFill>
                <a:latin typeface="NikoshBAN" pitchFamily="2" charset="0"/>
                <a:cs typeface="NikoshBAN" pitchFamily="2" charset="0"/>
              </a:rPr>
              <a:t> </a:t>
            </a:r>
            <a:endParaRPr lang="en-US" sz="3200" dirty="0">
              <a:solidFill>
                <a:srgbClr val="C00000"/>
              </a:solidFill>
              <a:latin typeface="NikoshBAN" pitchFamily="2" charset="0"/>
              <a:cs typeface="NikoshBAN" pitchFamily="2" charset="0"/>
            </a:endParaRPr>
          </a:p>
        </p:txBody>
      </p:sp>
      <p:graphicFrame>
        <p:nvGraphicFramePr>
          <p:cNvPr id="7" name="Table 6"/>
          <p:cNvGraphicFramePr>
            <a:graphicFrameLocks noGrp="1"/>
          </p:cNvGraphicFramePr>
          <p:nvPr/>
        </p:nvGraphicFramePr>
        <p:xfrm>
          <a:off x="1363136" y="3810000"/>
          <a:ext cx="6790264" cy="894080"/>
        </p:xfrm>
        <a:graphic>
          <a:graphicData uri="http://schemas.openxmlformats.org/drawingml/2006/table">
            <a:tbl>
              <a:tblPr firstRow="1" bandRow="1">
                <a:tableStyleId>{5C22544A-7EE6-4342-B048-85BDC9FD1C3A}</a:tableStyleId>
              </a:tblPr>
              <a:tblGrid>
                <a:gridCol w="848783"/>
                <a:gridCol w="848783"/>
                <a:gridCol w="848783"/>
                <a:gridCol w="848783"/>
                <a:gridCol w="848783"/>
                <a:gridCol w="848783"/>
                <a:gridCol w="848783"/>
                <a:gridCol w="848783"/>
              </a:tblGrid>
              <a:tr h="447040">
                <a:tc>
                  <a:txBody>
                    <a:bodyPr/>
                    <a:lstStyle/>
                    <a:p>
                      <a:r>
                        <a:rPr lang="en-US" b="1" dirty="0" err="1" smtClean="0">
                          <a:solidFill>
                            <a:schemeClr val="tx1"/>
                          </a:solidFill>
                          <a:latin typeface="NikoshBAN" pitchFamily="2" charset="0"/>
                          <a:cs typeface="NikoshBAN" pitchFamily="2" charset="0"/>
                        </a:rPr>
                        <a:t>চিহ্ন</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I</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V</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X</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L</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C</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D</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M</a:t>
                      </a:r>
                      <a:endParaRPr lang="en-US" b="1" dirty="0">
                        <a:solidFill>
                          <a:schemeClr val="tx1"/>
                        </a:solidFill>
                        <a:latin typeface="NikoshBAN" pitchFamily="2" charset="0"/>
                        <a:cs typeface="NikoshBAN" pitchFamily="2" charset="0"/>
                      </a:endParaRPr>
                    </a:p>
                  </a:txBody>
                  <a:tcPr>
                    <a:solidFill>
                      <a:schemeClr val="bg1">
                        <a:lumMod val="75000"/>
                      </a:schemeClr>
                    </a:solidFill>
                  </a:tcPr>
                </a:tc>
              </a:tr>
              <a:tr h="447040">
                <a:tc>
                  <a:txBody>
                    <a:bodyPr/>
                    <a:lstStyle/>
                    <a:p>
                      <a:r>
                        <a:rPr lang="en-US" b="1" dirty="0" err="1" smtClean="0">
                          <a:solidFill>
                            <a:schemeClr val="tx1"/>
                          </a:solidFill>
                          <a:latin typeface="NikoshBAN" pitchFamily="2" charset="0"/>
                          <a:cs typeface="NikoshBAN" pitchFamily="2" charset="0"/>
                        </a:rPr>
                        <a:t>মান</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১</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৫</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১০</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৫০</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১০০</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৫০০</a:t>
                      </a:r>
                      <a:endParaRPr lang="en-US" b="1" dirty="0">
                        <a:solidFill>
                          <a:schemeClr val="tx1"/>
                        </a:solidFill>
                        <a:latin typeface="NikoshBAN" pitchFamily="2" charset="0"/>
                        <a:cs typeface="NikoshBAN" pitchFamily="2" charset="0"/>
                      </a:endParaRPr>
                    </a:p>
                  </a:txBody>
                  <a:tcPr>
                    <a:solidFill>
                      <a:schemeClr val="bg1">
                        <a:lumMod val="75000"/>
                      </a:schemeClr>
                    </a:solidFill>
                  </a:tcPr>
                </a:tc>
                <a:tc>
                  <a:txBody>
                    <a:bodyPr/>
                    <a:lstStyle/>
                    <a:p>
                      <a:r>
                        <a:rPr lang="en-US" b="1" dirty="0" smtClean="0">
                          <a:solidFill>
                            <a:schemeClr val="tx1"/>
                          </a:solidFill>
                          <a:latin typeface="NikoshBAN" pitchFamily="2" charset="0"/>
                          <a:cs typeface="NikoshBAN" pitchFamily="2" charset="0"/>
                        </a:rPr>
                        <a:t>১০০০</a:t>
                      </a:r>
                      <a:endParaRPr lang="en-US" b="1" dirty="0">
                        <a:solidFill>
                          <a:schemeClr val="tx1"/>
                        </a:solidFill>
                        <a:latin typeface="NikoshBAN" pitchFamily="2" charset="0"/>
                        <a:cs typeface="NikoshBAN" pitchFamily="2" charset="0"/>
                      </a:endParaRPr>
                    </a:p>
                  </a:txBody>
                  <a:tcPr>
                    <a:solidFill>
                      <a:schemeClr val="bg1">
                        <a:lumMod val="75000"/>
                      </a:schemeClr>
                    </a:solidFill>
                  </a:tcPr>
                </a:tc>
              </a:tr>
            </a:tbl>
          </a:graphicData>
        </a:graphic>
      </p:graphicFrame>
      <p:sp>
        <p:nvSpPr>
          <p:cNvPr id="8" name="Rectangle 7"/>
          <p:cNvSpPr/>
          <p:nvPr/>
        </p:nvSpPr>
        <p:spPr>
          <a:xfrm>
            <a:off x="1219200" y="5029200"/>
            <a:ext cx="7239000" cy="1295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roman.jpg"/>
          <p:cNvPicPr>
            <a:picLocks noChangeAspect="1"/>
          </p:cNvPicPr>
          <p:nvPr/>
        </p:nvPicPr>
        <p:blipFill>
          <a:blip r:embed="rId3" cstate="print"/>
          <a:stretch>
            <a:fillRect/>
          </a:stretch>
        </p:blipFill>
        <p:spPr>
          <a:xfrm>
            <a:off x="1295400" y="5181599"/>
            <a:ext cx="7086600" cy="1064361"/>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20240217-001524_1(1).png"/>
          <p:cNvPicPr>
            <a:picLocks noChangeAspect="1"/>
          </p:cNvPicPr>
          <p:nvPr/>
        </p:nvPicPr>
        <p:blipFill>
          <a:blip r:embed="rId2" cstate="print"/>
          <a:stretch>
            <a:fillRect/>
          </a:stretch>
        </p:blipFill>
        <p:spPr>
          <a:xfrm>
            <a:off x="5943600" y="1342949"/>
            <a:ext cx="2286000" cy="2390851"/>
          </a:xfrm>
          <a:prstGeom prst="rect">
            <a:avLst/>
          </a:prstGeom>
        </p:spPr>
      </p:pic>
      <p:sp>
        <p:nvSpPr>
          <p:cNvPr id="3" name="Rectangle 2"/>
          <p:cNvSpPr/>
          <p:nvPr/>
        </p:nvSpPr>
        <p:spPr>
          <a:xfrm>
            <a:off x="609600" y="228600"/>
            <a:ext cx="8001000" cy="5509200"/>
          </a:xfrm>
          <a:prstGeom prst="rect">
            <a:avLst/>
          </a:prstGeom>
          <a:noFill/>
        </p:spPr>
        <p:txBody>
          <a:bodyPr wrap="square">
            <a:spAutoFit/>
          </a:bodyPr>
          <a:lstStyle/>
          <a:p>
            <a:endParaRPr lang="en-US" sz="3200" dirty="0" smtClean="0">
              <a:latin typeface="NikoshBAN" pitchFamily="2" charset="0"/>
              <a:cs typeface="NikoshBAN" pitchFamily="2" charset="0"/>
            </a:endParaRPr>
          </a:p>
          <a:p>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মোহাম্মদ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মাহমুদুল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হাসান</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বিএসসি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বিএড</a:t>
            </a:r>
            <a:r>
              <a:rPr lang="en-US" sz="3200" dirty="0" smtClean="0">
                <a:latin typeface="NikoshBAN" pitchFamily="2" charset="0"/>
                <a:cs typeface="NikoshBAN" pitchFamily="2" charset="0"/>
              </a:rPr>
              <a:t> </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সহকারি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বিজ্ঞান</a:t>
            </a:r>
            <a:r>
              <a:rPr lang="en-US" sz="3200" dirty="0" smtClean="0">
                <a:latin typeface="NikoshBAN" pitchFamily="2" charset="0"/>
                <a:cs typeface="NikoshBAN" pitchFamily="2" charset="0"/>
              </a:rPr>
              <a:t>)</a:t>
            </a:r>
          </a:p>
          <a:p>
            <a:r>
              <a:rPr lang="en-US" sz="3200" dirty="0" err="1" smtClean="0">
                <a:latin typeface="NikoshBAN" pitchFamily="2" charset="0"/>
                <a:cs typeface="NikoshBAN" pitchFamily="2" charset="0"/>
              </a:rPr>
              <a:t>ফুলকোচা</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আজম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উচ্চ</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বিদ্যালয়</a:t>
            </a:r>
            <a:r>
              <a:rPr lang="en-US" sz="3200" dirty="0" smtClean="0">
                <a:latin typeface="NikoshBAN" pitchFamily="2" charset="0"/>
                <a:cs typeface="NikoshBAN" pitchFamily="2" charset="0"/>
              </a:rPr>
              <a:t>, </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মেলান্দহ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জামালপুর</a:t>
            </a:r>
            <a:r>
              <a:rPr lang="en-US" sz="3200" dirty="0" smtClean="0">
                <a:latin typeface="NikoshBAN" pitchFamily="2" charset="0"/>
                <a:cs typeface="NikoshBAN" pitchFamily="2" charset="0"/>
              </a:rPr>
              <a:t> ।</a:t>
            </a:r>
          </a:p>
          <a:p>
            <a:r>
              <a:rPr lang="en-US" sz="3200" dirty="0" err="1" smtClean="0">
                <a:latin typeface="NikoshBAN" pitchFamily="2" charset="0"/>
                <a:cs typeface="NikoshBAN" pitchFamily="2" charset="0"/>
              </a:rPr>
              <a:t>বেসিক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টিচার্স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ট্রেনিং</a:t>
            </a:r>
            <a:r>
              <a:rPr lang="en-US" sz="3200" dirty="0" smtClean="0">
                <a:latin typeface="NikoshBAN" pitchFamily="2" charset="0"/>
                <a:cs typeface="NikoshBAN" pitchFamily="2" charset="0"/>
              </a:rPr>
              <a:t> (</a:t>
            </a:r>
            <a:r>
              <a:rPr lang="en-US" sz="2400" dirty="0" smtClean="0">
                <a:latin typeface="NikoshBAN" pitchFamily="2" charset="0"/>
                <a:cs typeface="NikoshBAN" pitchFamily="2" charset="0"/>
              </a:rPr>
              <a:t>B T T</a:t>
            </a:r>
            <a:r>
              <a:rPr lang="en-US" sz="3200" dirty="0" smtClean="0">
                <a:latin typeface="NikoshBAN" pitchFamily="2" charset="0"/>
                <a:cs typeface="NikoshBAN" pitchFamily="2" charset="0"/>
              </a:rPr>
              <a:t>) </a:t>
            </a:r>
          </a:p>
          <a:p>
            <a:r>
              <a:rPr lang="en-US" sz="2800" dirty="0" err="1" smtClean="0">
                <a:latin typeface="NikoshBAN" pitchFamily="2" charset="0"/>
                <a:cs typeface="NikoshBAN" pitchFamily="2" charset="0"/>
              </a:rPr>
              <a:t>TTC</a:t>
            </a:r>
            <a:r>
              <a:rPr lang="en-US" sz="3200" dirty="0" smtClean="0">
                <a:latin typeface="NikoshBAN" pitchFamily="2" charset="0"/>
                <a:cs typeface="NikoshBAN" pitchFamily="2" charset="0"/>
              </a:rPr>
              <a:t>(</a:t>
            </a:r>
            <a:r>
              <a:rPr lang="en-US" sz="2400" dirty="0" smtClean="0">
                <a:latin typeface="NikoshBAN" pitchFamily="2" charset="0"/>
                <a:cs typeface="NikoshBAN" pitchFamily="2" charset="0"/>
              </a:rPr>
              <a:t>W</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ময়মনসিংহ</a:t>
            </a:r>
            <a:endParaRPr lang="en-US" sz="3200" dirty="0" smtClean="0">
              <a:latin typeface="NikoshBAN" pitchFamily="2" charset="0"/>
              <a:cs typeface="NikoshBAN" pitchFamily="2" charset="0"/>
            </a:endParaRPr>
          </a:p>
          <a:p>
            <a:r>
              <a:rPr lang="en-US" sz="3200" dirty="0" smtClean="0">
                <a:latin typeface="NikoshBAN" pitchFamily="2" charset="0"/>
                <a:cs typeface="NikoshBAN" pitchFamily="2" charset="0"/>
              </a:rPr>
              <a:t>ID </a:t>
            </a:r>
            <a:r>
              <a:rPr lang="en-US" sz="3200" dirty="0" smtClean="0">
                <a:latin typeface="NikoshBAN" pitchFamily="2" charset="0"/>
                <a:cs typeface="NikoshBAN" pitchFamily="2" charset="0"/>
              </a:rPr>
              <a:t>NO-</a:t>
            </a:r>
            <a:r>
              <a:rPr lang="en-US" sz="3200" dirty="0" smtClean="0">
                <a:latin typeface="Arial Black" pitchFamily="34" charset="0"/>
                <a:cs typeface="NikoshBAN" pitchFamily="2" charset="0"/>
              </a:rPr>
              <a:t>0113004098</a:t>
            </a:r>
          </a:p>
          <a:p>
            <a:r>
              <a:rPr lang="en-US" sz="3200" dirty="0" err="1" smtClean="0">
                <a:latin typeface="NikoshBAN" pitchFamily="2" charset="0"/>
                <a:cs typeface="NikoshBAN" pitchFamily="2" charset="0"/>
              </a:rPr>
              <a:t>তারিখঃ১৪</a:t>
            </a:r>
            <a:r>
              <a:rPr lang="en-US" sz="3200" dirty="0" smtClean="0">
                <a:latin typeface="NikoshBAN" pitchFamily="2" charset="0"/>
                <a:cs typeface="NikoshBAN" pitchFamily="2" charset="0"/>
              </a:rPr>
              <a:t>/০৬/২০২৪  </a:t>
            </a:r>
            <a:r>
              <a:rPr lang="en-US" sz="3200" dirty="0" err="1" smtClean="0">
                <a:latin typeface="NikoshBAN" pitchFamily="2" charset="0"/>
                <a:cs typeface="NikoshBAN" pitchFamily="2" charset="0"/>
              </a:rPr>
              <a:t>খ্রিঃ</a:t>
            </a:r>
            <a:endParaRPr lang="en-US" sz="3200" dirty="0">
              <a:latin typeface="NikoshBAN" pitchFamily="2" charset="0"/>
              <a:cs typeface="NikoshBAN" pitchFamily="2" charset="0"/>
            </a:endParaRPr>
          </a:p>
        </p:txBody>
      </p:sp>
      <p:pic>
        <p:nvPicPr>
          <p:cNvPr id="4" name="Picture 3" descr="স্কুল.jpg"/>
          <p:cNvPicPr>
            <a:picLocks noChangeAspect="1"/>
          </p:cNvPicPr>
          <p:nvPr/>
        </p:nvPicPr>
        <p:blipFill>
          <a:blip r:embed="rId3"/>
          <a:stretch>
            <a:fillRect/>
          </a:stretch>
        </p:blipFill>
        <p:spPr>
          <a:xfrm>
            <a:off x="4294909" y="-1"/>
            <a:ext cx="1496291" cy="1981201"/>
          </a:xfrm>
          <a:prstGeom prst="rect">
            <a:avLst/>
          </a:prstGeom>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8382000" cy="4876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7030A0"/>
                </a:solidFill>
                <a:latin typeface="NikoshBAN" pitchFamily="2" charset="0"/>
                <a:cs typeface="NikoshBAN" pitchFamily="2" charset="0"/>
              </a:rPr>
              <a:t>পাঠ্য</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বইয়ে</a:t>
            </a:r>
            <a:r>
              <a:rPr lang="en-US" sz="3600" dirty="0" smtClean="0">
                <a:solidFill>
                  <a:srgbClr val="7030A0"/>
                </a:solidFill>
                <a:latin typeface="NikoshBAN" pitchFamily="2" charset="0"/>
                <a:cs typeface="NikoshBAN" pitchFamily="2" charset="0"/>
              </a:rPr>
              <a:t> ৩ </a:t>
            </a:r>
            <a:r>
              <a:rPr lang="en-US" sz="3600" dirty="0" err="1" smtClean="0">
                <a:solidFill>
                  <a:srgbClr val="7030A0"/>
                </a:solidFill>
                <a:latin typeface="NikoshBAN" pitchFamily="2" charset="0"/>
                <a:cs typeface="NikoshBAN" pitchFamily="2" charset="0"/>
              </a:rPr>
              <a:t>পৃষ্ঠা</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নিরবপাঠ</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করে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রোমান</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সংখ্যা</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লেখার</a:t>
            </a:r>
            <a:r>
              <a:rPr lang="en-US" sz="3600" dirty="0" smtClean="0">
                <a:solidFill>
                  <a:srgbClr val="7030A0"/>
                </a:solidFill>
                <a:latin typeface="NikoshBAN" pitchFamily="2" charset="0"/>
                <a:cs typeface="NikoshBAN" pitchFamily="2" charset="0"/>
              </a:rPr>
              <a:t> ৬</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টি</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নিয়ম</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লেখঃ</a:t>
            </a:r>
            <a:endParaRPr lang="en-US" sz="2000" dirty="0" smtClean="0">
              <a:solidFill>
                <a:srgbClr val="7030A0"/>
              </a:solidFill>
              <a:latin typeface="NikoshBAN" pitchFamily="2" charset="0"/>
              <a:cs typeface="NikoshBAN" pitchFamily="2" charset="0"/>
            </a:endParaRPr>
          </a:p>
          <a:p>
            <a:pPr algn="ctr"/>
            <a:endParaRPr lang="en-US" sz="2000" dirty="0" smtClean="0">
              <a:solidFill>
                <a:srgbClr val="7030A0"/>
              </a:solidFill>
            </a:endParaRPr>
          </a:p>
          <a:p>
            <a:pPr algn="ctr"/>
            <a:endParaRPr lang="en-US" sz="2000" dirty="0" smtClean="0">
              <a:solidFill>
                <a:srgbClr val="7030A0"/>
              </a:solidFill>
            </a:endParaRPr>
          </a:p>
          <a:p>
            <a:pPr algn="ctr"/>
            <a:endParaRPr lang="en-US" sz="2000" dirty="0" smtClean="0">
              <a:solidFill>
                <a:srgbClr val="7030A0"/>
              </a:solidFill>
            </a:endParaRPr>
          </a:p>
          <a:p>
            <a:pPr algn="ctr"/>
            <a:endParaRPr lang="en-US" sz="2000" dirty="0" smtClean="0">
              <a:solidFill>
                <a:srgbClr val="7030A0"/>
              </a:solidFill>
            </a:endParaRPr>
          </a:p>
          <a:p>
            <a:pPr algn="ctr"/>
            <a:r>
              <a:rPr lang="en-US" sz="2000" dirty="0" smtClean="0">
                <a:solidFill>
                  <a:srgbClr val="7030A0"/>
                </a:solidFill>
              </a:rPr>
              <a:t>১</a:t>
            </a:r>
            <a:r>
              <a:rPr lang="en-US" sz="2000" dirty="0" smtClean="0">
                <a:solidFill>
                  <a:srgbClr val="7030A0"/>
                </a:solidFill>
              </a:rPr>
              <a:t>।.....................................................................................................................।</a:t>
            </a:r>
            <a:endParaRPr lang="en-US" sz="2000" dirty="0" smtClean="0">
              <a:solidFill>
                <a:srgbClr val="7030A0"/>
              </a:solidFill>
            </a:endParaRPr>
          </a:p>
          <a:p>
            <a:pPr algn="ctr"/>
            <a:r>
              <a:rPr lang="en-US" sz="2000" dirty="0" smtClean="0">
                <a:solidFill>
                  <a:srgbClr val="7030A0"/>
                </a:solidFill>
              </a:rPr>
              <a:t>২।</a:t>
            </a:r>
            <a:r>
              <a:rPr lang="en-US" sz="2000" dirty="0" smtClean="0">
                <a:solidFill>
                  <a:srgbClr val="7030A0"/>
                </a:solidFill>
              </a:rPr>
              <a:t>....................................................................................................................।</a:t>
            </a:r>
          </a:p>
          <a:p>
            <a:pPr algn="ctr"/>
            <a:r>
              <a:rPr lang="en-US" sz="2000" dirty="0" smtClean="0">
                <a:solidFill>
                  <a:srgbClr val="7030A0"/>
                </a:solidFill>
              </a:rPr>
              <a:t>৩। ...................................................................................................................।</a:t>
            </a:r>
            <a:endParaRPr lang="en-US" sz="2000" dirty="0" smtClean="0">
              <a:solidFill>
                <a:srgbClr val="7030A0"/>
              </a:solidFill>
            </a:endParaRPr>
          </a:p>
          <a:p>
            <a:pPr algn="ctr"/>
            <a:r>
              <a:rPr lang="en-US" sz="2000" dirty="0" smtClean="0">
                <a:solidFill>
                  <a:srgbClr val="7030A0"/>
                </a:solidFill>
              </a:rPr>
              <a:t>৪।</a:t>
            </a:r>
            <a:r>
              <a:rPr lang="en-US" sz="2000" dirty="0" smtClean="0">
                <a:solidFill>
                  <a:srgbClr val="7030A0"/>
                </a:solidFill>
              </a:rPr>
              <a:t>.....................................................................................................................।</a:t>
            </a:r>
            <a:endParaRPr lang="en-US" sz="2000" dirty="0" smtClean="0">
              <a:solidFill>
                <a:srgbClr val="7030A0"/>
              </a:solidFill>
            </a:endParaRPr>
          </a:p>
          <a:p>
            <a:pPr algn="ctr"/>
            <a:r>
              <a:rPr lang="en-US" sz="2000" dirty="0" smtClean="0">
                <a:solidFill>
                  <a:srgbClr val="7030A0"/>
                </a:solidFill>
              </a:rPr>
              <a:t>৫</a:t>
            </a:r>
            <a:r>
              <a:rPr lang="en-US" sz="2000" dirty="0" smtClean="0">
                <a:solidFill>
                  <a:srgbClr val="7030A0"/>
                </a:solidFill>
              </a:rPr>
              <a:t>। ....................................................................................................................।</a:t>
            </a:r>
            <a:endParaRPr lang="en-US" sz="2000" dirty="0" smtClean="0">
              <a:solidFill>
                <a:srgbClr val="7030A0"/>
              </a:solidFill>
            </a:endParaRPr>
          </a:p>
          <a:p>
            <a:pPr algn="ctr"/>
            <a:r>
              <a:rPr lang="en-US" sz="2000" dirty="0" smtClean="0">
                <a:solidFill>
                  <a:srgbClr val="7030A0"/>
                </a:solidFill>
              </a:rPr>
              <a:t>৬</a:t>
            </a:r>
            <a:r>
              <a:rPr lang="en-US" sz="2000" dirty="0" smtClean="0">
                <a:solidFill>
                  <a:srgbClr val="7030A0"/>
                </a:solidFill>
              </a:rPr>
              <a:t>। ...................................................................................................................।</a:t>
            </a:r>
            <a:endParaRPr lang="en-US" sz="2000" dirty="0" smtClean="0">
              <a:solidFill>
                <a:srgbClr val="7030A0"/>
              </a:solidFill>
            </a:endParaRPr>
          </a:p>
        </p:txBody>
      </p:sp>
      <p:sp>
        <p:nvSpPr>
          <p:cNvPr id="4" name="Oval 3"/>
          <p:cNvSpPr/>
          <p:nvPr/>
        </p:nvSpPr>
        <p:spPr>
          <a:xfrm>
            <a:off x="838200" y="2590800"/>
            <a:ext cx="16002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pitchFamily="2" charset="0"/>
                <a:cs typeface="NikoshBAN" pitchFamily="2" charset="0"/>
              </a:rPr>
              <a:t>সময়</a:t>
            </a:r>
            <a:r>
              <a:rPr lang="en-US" sz="2400" dirty="0" smtClean="0">
                <a:solidFill>
                  <a:schemeClr val="tx1"/>
                </a:solidFill>
                <a:latin typeface="NikoshBAN" pitchFamily="2" charset="0"/>
                <a:cs typeface="NikoshBAN" pitchFamily="2" charset="0"/>
              </a:rPr>
              <a:t> </a:t>
            </a:r>
          </a:p>
          <a:p>
            <a:pPr algn="ctr"/>
            <a:r>
              <a:rPr lang="en-US" sz="2400" dirty="0" smtClean="0">
                <a:solidFill>
                  <a:schemeClr val="tx1"/>
                </a:solidFill>
                <a:latin typeface="NikoshBAN" pitchFamily="2" charset="0"/>
                <a:cs typeface="NikoshBAN" pitchFamily="2" charset="0"/>
              </a:rPr>
              <a:t>৫ </a:t>
            </a:r>
            <a:r>
              <a:rPr lang="en-US" sz="2400" dirty="0" err="1" smtClean="0">
                <a:solidFill>
                  <a:schemeClr val="tx1"/>
                </a:solidFill>
                <a:latin typeface="NikoshBAN" pitchFamily="2" charset="0"/>
                <a:cs typeface="NikoshBAN" pitchFamily="2" charset="0"/>
              </a:rPr>
              <a:t>মিনিট</a:t>
            </a:r>
            <a:r>
              <a:rPr lang="en-US" sz="2400" dirty="0" smtClean="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1600200"/>
          <a:ext cx="7696200" cy="4699002"/>
        </p:xfrm>
        <a:graphic>
          <a:graphicData uri="http://schemas.openxmlformats.org/drawingml/2006/table">
            <a:tbl>
              <a:tblPr firstRow="1" bandRow="1">
                <a:tableStyleId>{5C22544A-7EE6-4342-B048-85BDC9FD1C3A}</a:tableStyleId>
              </a:tblPr>
              <a:tblGrid>
                <a:gridCol w="1143000"/>
                <a:gridCol w="6553200"/>
              </a:tblGrid>
              <a:tr h="671286">
                <a:tc>
                  <a:txBody>
                    <a:bodyPr/>
                    <a:lstStyle/>
                    <a:p>
                      <a:r>
                        <a:rPr lang="en-US" sz="2800" b="0" dirty="0" err="1" smtClean="0">
                          <a:solidFill>
                            <a:schemeClr val="tx1"/>
                          </a:solidFill>
                          <a:latin typeface="NikoshBAN" pitchFamily="2" charset="0"/>
                          <a:cs typeface="NikoshBAN" pitchFamily="2" charset="0"/>
                        </a:rPr>
                        <a:t>সংখ্যা</a:t>
                      </a:r>
                      <a:endParaRPr lang="en-US" sz="2800" b="0" dirty="0">
                        <a:solidFill>
                          <a:schemeClr val="tx1"/>
                        </a:solidFill>
                        <a:latin typeface="NikoshBAN" pitchFamily="2" charset="0"/>
                        <a:cs typeface="NikoshBAN" pitchFamily="2" charset="0"/>
                      </a:endParaRPr>
                    </a:p>
                  </a:txBody>
                  <a:tcPr>
                    <a:solidFill>
                      <a:schemeClr val="bg1">
                        <a:lumMod val="85000"/>
                      </a:schemeClr>
                    </a:solidFill>
                  </a:tcPr>
                </a:tc>
                <a:tc>
                  <a:txBody>
                    <a:bodyPr/>
                    <a:lstStyle/>
                    <a:p>
                      <a:r>
                        <a:rPr lang="en-US" sz="2800" b="0" dirty="0" err="1" smtClean="0">
                          <a:solidFill>
                            <a:schemeClr val="tx1"/>
                          </a:solidFill>
                          <a:latin typeface="NikoshBAN" pitchFamily="2" charset="0"/>
                          <a:cs typeface="NikoshBAN" pitchFamily="2" charset="0"/>
                        </a:rPr>
                        <a:t>রোমান</a:t>
                      </a:r>
                      <a:r>
                        <a:rPr lang="en-US" sz="2800" b="0" baseline="0" dirty="0" smtClean="0">
                          <a:solidFill>
                            <a:schemeClr val="tx1"/>
                          </a:solidFill>
                          <a:latin typeface="NikoshBAN" pitchFamily="2" charset="0"/>
                          <a:cs typeface="NikoshBAN" pitchFamily="2" charset="0"/>
                        </a:rPr>
                        <a:t> </a:t>
                      </a:r>
                      <a:r>
                        <a:rPr lang="en-US" sz="2800" b="0" baseline="0" dirty="0" err="1" smtClean="0">
                          <a:solidFill>
                            <a:schemeClr val="tx1"/>
                          </a:solidFill>
                          <a:latin typeface="NikoshBAN" pitchFamily="2" charset="0"/>
                          <a:cs typeface="NikoshBAN" pitchFamily="2" charset="0"/>
                        </a:rPr>
                        <a:t>সংখ্যা</a:t>
                      </a:r>
                      <a:r>
                        <a:rPr lang="en-US" sz="2800" b="0" baseline="0" dirty="0" smtClean="0">
                          <a:solidFill>
                            <a:schemeClr val="tx1"/>
                          </a:solidFill>
                          <a:latin typeface="NikoshBAN" pitchFamily="2" charset="0"/>
                          <a:cs typeface="NikoshBAN" pitchFamily="2" charset="0"/>
                        </a:rPr>
                        <a:t> </a:t>
                      </a:r>
                      <a:r>
                        <a:rPr lang="en-US" sz="2800" b="0" baseline="0" dirty="0" err="1" smtClean="0">
                          <a:solidFill>
                            <a:schemeClr val="tx1"/>
                          </a:solidFill>
                          <a:latin typeface="NikoshBAN" pitchFamily="2" charset="0"/>
                          <a:cs typeface="NikoshBAN" pitchFamily="2" charset="0"/>
                        </a:rPr>
                        <a:t>পদ্ধতিতে</a:t>
                      </a:r>
                      <a:r>
                        <a:rPr lang="en-US" sz="2800" b="0" baseline="0" dirty="0" smtClean="0">
                          <a:solidFill>
                            <a:schemeClr val="tx1"/>
                          </a:solidFill>
                          <a:latin typeface="NikoshBAN" pitchFamily="2" charset="0"/>
                          <a:cs typeface="NikoshBAN" pitchFamily="2" charset="0"/>
                        </a:rPr>
                        <a:t> </a:t>
                      </a:r>
                      <a:r>
                        <a:rPr lang="en-US" sz="2800" b="0" baseline="0" dirty="0" err="1" smtClean="0">
                          <a:solidFill>
                            <a:schemeClr val="tx1"/>
                          </a:solidFill>
                          <a:latin typeface="NikoshBAN" pitchFamily="2" charset="0"/>
                          <a:cs typeface="NikoshBAN" pitchFamily="2" charset="0"/>
                        </a:rPr>
                        <a:t>প্রকাশ</a:t>
                      </a:r>
                      <a:r>
                        <a:rPr lang="en-US" sz="2800" b="0" baseline="0" dirty="0" smtClean="0">
                          <a:solidFill>
                            <a:schemeClr val="tx1"/>
                          </a:solidFill>
                          <a:latin typeface="NikoshBAN" pitchFamily="2" charset="0"/>
                          <a:cs typeface="NikoshBAN" pitchFamily="2" charset="0"/>
                        </a:rPr>
                        <a:t> </a:t>
                      </a:r>
                      <a:r>
                        <a:rPr lang="en-US" sz="2800" b="0" baseline="0" dirty="0" err="1" smtClean="0">
                          <a:solidFill>
                            <a:schemeClr val="tx1"/>
                          </a:solidFill>
                          <a:latin typeface="NikoshBAN" pitchFamily="2" charset="0"/>
                          <a:cs typeface="NikoshBAN" pitchFamily="2" charset="0"/>
                        </a:rPr>
                        <a:t>কর</a:t>
                      </a:r>
                      <a:r>
                        <a:rPr lang="en-US" sz="2800" b="0" baseline="0" dirty="0" smtClean="0">
                          <a:solidFill>
                            <a:schemeClr val="tx1"/>
                          </a:solidFill>
                          <a:latin typeface="NikoshBAN" pitchFamily="2" charset="0"/>
                          <a:cs typeface="NikoshBAN" pitchFamily="2" charset="0"/>
                        </a:rPr>
                        <a:t> </a:t>
                      </a:r>
                      <a:endParaRPr lang="en-US" sz="2800" b="0" dirty="0">
                        <a:solidFill>
                          <a:schemeClr val="tx1"/>
                        </a:solidFill>
                        <a:latin typeface="NikoshBAN" pitchFamily="2" charset="0"/>
                        <a:cs typeface="NikoshBAN" pitchFamily="2" charset="0"/>
                      </a:endParaRPr>
                    </a:p>
                  </a:txBody>
                  <a:tcPr>
                    <a:solidFill>
                      <a:schemeClr val="bg1">
                        <a:lumMod val="85000"/>
                      </a:schemeClr>
                    </a:solidFill>
                  </a:tcPr>
                </a:tc>
              </a:tr>
              <a:tr h="671286">
                <a:tc>
                  <a:txBody>
                    <a:bodyPr/>
                    <a:lstStyle/>
                    <a:p>
                      <a:r>
                        <a:rPr lang="en-US" dirty="0" smtClean="0">
                          <a:solidFill>
                            <a:schemeClr val="tx1"/>
                          </a:solidFill>
                          <a:latin typeface="NikoshBAN" pitchFamily="2" charset="0"/>
                          <a:cs typeface="NikoshBAN" pitchFamily="2" charset="0"/>
                        </a:rPr>
                        <a:t>২৫</a:t>
                      </a:r>
                      <a:endParaRPr lang="en-US" dirty="0">
                        <a:solidFill>
                          <a:schemeClr val="tx1"/>
                        </a:solidFill>
                        <a:latin typeface="NikoshBAN" pitchFamily="2" charset="0"/>
                        <a:cs typeface="NikoshBAN" pitchFamily="2" charset="0"/>
                      </a:endParaRPr>
                    </a:p>
                  </a:txBody>
                  <a:tcPr>
                    <a:solidFill>
                      <a:schemeClr val="bg1">
                        <a:lumMod val="85000"/>
                      </a:schemeClr>
                    </a:solidFill>
                  </a:tcPr>
                </a:tc>
                <a:tc>
                  <a:txBody>
                    <a:bodyPr/>
                    <a:lstStyle/>
                    <a:p>
                      <a:endParaRPr lang="en-US" dirty="0">
                        <a:solidFill>
                          <a:schemeClr val="tx1"/>
                        </a:solidFill>
                        <a:latin typeface="NikoshBAN" pitchFamily="2" charset="0"/>
                        <a:cs typeface="NikoshBAN" pitchFamily="2" charset="0"/>
                      </a:endParaRPr>
                    </a:p>
                  </a:txBody>
                  <a:tcPr>
                    <a:solidFill>
                      <a:schemeClr val="bg1">
                        <a:lumMod val="85000"/>
                      </a:schemeClr>
                    </a:solidFill>
                  </a:tcPr>
                </a:tc>
              </a:tr>
              <a:tr h="671286">
                <a:tc>
                  <a:txBody>
                    <a:bodyPr/>
                    <a:lstStyle/>
                    <a:p>
                      <a:r>
                        <a:rPr lang="en-US" dirty="0" smtClean="0">
                          <a:solidFill>
                            <a:schemeClr val="tx1"/>
                          </a:solidFill>
                          <a:latin typeface="NikoshBAN" pitchFamily="2" charset="0"/>
                          <a:cs typeface="NikoshBAN" pitchFamily="2" charset="0"/>
                        </a:rPr>
                        <a:t>৫৫</a:t>
                      </a:r>
                      <a:endParaRPr lang="en-US" dirty="0">
                        <a:solidFill>
                          <a:schemeClr val="tx1"/>
                        </a:solidFill>
                        <a:latin typeface="NikoshBAN" pitchFamily="2" charset="0"/>
                        <a:cs typeface="NikoshBAN" pitchFamily="2" charset="0"/>
                      </a:endParaRPr>
                    </a:p>
                  </a:txBody>
                  <a:tcPr>
                    <a:solidFill>
                      <a:schemeClr val="bg1">
                        <a:lumMod val="85000"/>
                      </a:schemeClr>
                    </a:solidFill>
                  </a:tcPr>
                </a:tc>
                <a:tc>
                  <a:txBody>
                    <a:bodyPr/>
                    <a:lstStyle/>
                    <a:p>
                      <a:endParaRPr lang="en-US" b="1" dirty="0">
                        <a:solidFill>
                          <a:schemeClr val="tx1"/>
                        </a:solidFill>
                        <a:latin typeface="NikoshBAN" pitchFamily="2" charset="0"/>
                        <a:cs typeface="NikoshBAN" pitchFamily="2" charset="0"/>
                      </a:endParaRPr>
                    </a:p>
                  </a:txBody>
                  <a:tcPr>
                    <a:solidFill>
                      <a:schemeClr val="bg1">
                        <a:lumMod val="85000"/>
                      </a:schemeClr>
                    </a:solidFill>
                  </a:tcPr>
                </a:tc>
              </a:tr>
              <a:tr h="671286">
                <a:tc>
                  <a:txBody>
                    <a:bodyPr/>
                    <a:lstStyle/>
                    <a:p>
                      <a:r>
                        <a:rPr lang="en-US" dirty="0" smtClean="0">
                          <a:solidFill>
                            <a:schemeClr val="tx1"/>
                          </a:solidFill>
                          <a:latin typeface="NikoshBAN" pitchFamily="2" charset="0"/>
                          <a:cs typeface="NikoshBAN" pitchFamily="2" charset="0"/>
                        </a:rPr>
                        <a:t>৭৩</a:t>
                      </a:r>
                      <a:endParaRPr lang="en-US" dirty="0">
                        <a:solidFill>
                          <a:schemeClr val="tx1"/>
                        </a:solidFill>
                        <a:latin typeface="NikoshBAN" pitchFamily="2" charset="0"/>
                        <a:cs typeface="NikoshBAN" pitchFamily="2" charset="0"/>
                      </a:endParaRPr>
                    </a:p>
                  </a:txBody>
                  <a:tcPr>
                    <a:solidFill>
                      <a:schemeClr val="bg1">
                        <a:lumMod val="85000"/>
                      </a:schemeClr>
                    </a:solidFill>
                  </a:tcPr>
                </a:tc>
                <a:tc>
                  <a:txBody>
                    <a:bodyPr/>
                    <a:lstStyle/>
                    <a:p>
                      <a:endParaRPr lang="en-US" dirty="0">
                        <a:solidFill>
                          <a:schemeClr val="tx1"/>
                        </a:solidFill>
                        <a:latin typeface="NikoshBAN" pitchFamily="2" charset="0"/>
                        <a:cs typeface="NikoshBAN" pitchFamily="2" charset="0"/>
                      </a:endParaRPr>
                    </a:p>
                  </a:txBody>
                  <a:tcPr>
                    <a:solidFill>
                      <a:schemeClr val="bg1">
                        <a:lumMod val="85000"/>
                      </a:schemeClr>
                    </a:solidFill>
                  </a:tcPr>
                </a:tc>
              </a:tr>
              <a:tr h="671286">
                <a:tc>
                  <a:txBody>
                    <a:bodyPr/>
                    <a:lstStyle/>
                    <a:p>
                      <a:r>
                        <a:rPr lang="en-US" dirty="0" smtClean="0">
                          <a:solidFill>
                            <a:schemeClr val="tx1"/>
                          </a:solidFill>
                          <a:latin typeface="NikoshBAN" pitchFamily="2" charset="0"/>
                          <a:cs typeface="NikoshBAN" pitchFamily="2" charset="0"/>
                        </a:rPr>
                        <a:t>১৫২০</a:t>
                      </a:r>
                      <a:endParaRPr lang="en-US" dirty="0">
                        <a:solidFill>
                          <a:schemeClr val="tx1"/>
                        </a:solidFill>
                        <a:latin typeface="NikoshBAN" pitchFamily="2" charset="0"/>
                        <a:cs typeface="NikoshBAN" pitchFamily="2" charset="0"/>
                      </a:endParaRPr>
                    </a:p>
                  </a:txBody>
                  <a:tcPr>
                    <a:solidFill>
                      <a:schemeClr val="bg1">
                        <a:lumMod val="85000"/>
                      </a:schemeClr>
                    </a:solidFill>
                  </a:tcPr>
                </a:tc>
                <a:tc>
                  <a:txBody>
                    <a:bodyPr/>
                    <a:lstStyle/>
                    <a:p>
                      <a:endParaRPr lang="en-US" dirty="0">
                        <a:solidFill>
                          <a:schemeClr val="tx1"/>
                        </a:solidFill>
                        <a:latin typeface="NikoshBAN" pitchFamily="2" charset="0"/>
                        <a:cs typeface="NikoshBAN" pitchFamily="2" charset="0"/>
                      </a:endParaRPr>
                    </a:p>
                  </a:txBody>
                  <a:tcPr>
                    <a:solidFill>
                      <a:schemeClr val="bg1">
                        <a:lumMod val="85000"/>
                      </a:schemeClr>
                    </a:solidFill>
                  </a:tcPr>
                </a:tc>
              </a:tr>
              <a:tr h="671286">
                <a:tc>
                  <a:txBody>
                    <a:bodyPr/>
                    <a:lstStyle/>
                    <a:p>
                      <a:r>
                        <a:rPr lang="en-US" dirty="0" smtClean="0">
                          <a:solidFill>
                            <a:schemeClr val="tx1"/>
                          </a:solidFill>
                          <a:latin typeface="NikoshBAN" pitchFamily="2" charset="0"/>
                          <a:cs typeface="NikoshBAN" pitchFamily="2" charset="0"/>
                        </a:rPr>
                        <a:t>২৫২০</a:t>
                      </a:r>
                      <a:endParaRPr lang="en-US" dirty="0">
                        <a:solidFill>
                          <a:schemeClr val="tx1"/>
                        </a:solidFill>
                        <a:latin typeface="NikoshBAN" pitchFamily="2" charset="0"/>
                        <a:cs typeface="NikoshBAN" pitchFamily="2" charset="0"/>
                      </a:endParaRPr>
                    </a:p>
                  </a:txBody>
                  <a:tcPr>
                    <a:solidFill>
                      <a:schemeClr val="bg1">
                        <a:lumMod val="85000"/>
                      </a:schemeClr>
                    </a:solidFill>
                  </a:tcPr>
                </a:tc>
                <a:tc>
                  <a:txBody>
                    <a:bodyPr/>
                    <a:lstStyle/>
                    <a:p>
                      <a:endParaRPr lang="en-US" dirty="0">
                        <a:solidFill>
                          <a:schemeClr val="tx1"/>
                        </a:solidFill>
                        <a:latin typeface="NikoshBAN" pitchFamily="2" charset="0"/>
                        <a:cs typeface="NikoshBAN" pitchFamily="2" charset="0"/>
                      </a:endParaRPr>
                    </a:p>
                  </a:txBody>
                  <a:tcPr>
                    <a:solidFill>
                      <a:schemeClr val="bg1">
                        <a:lumMod val="85000"/>
                      </a:schemeClr>
                    </a:solidFill>
                  </a:tcPr>
                </a:tc>
              </a:tr>
              <a:tr h="671286">
                <a:tc>
                  <a:txBody>
                    <a:bodyPr/>
                    <a:lstStyle/>
                    <a:p>
                      <a:r>
                        <a:rPr lang="en-US" dirty="0" smtClean="0">
                          <a:solidFill>
                            <a:schemeClr val="tx1"/>
                          </a:solidFill>
                          <a:latin typeface="NikoshBAN" pitchFamily="2" charset="0"/>
                          <a:cs typeface="NikoshBAN" pitchFamily="2" charset="0"/>
                        </a:rPr>
                        <a:t>৩০০৫</a:t>
                      </a:r>
                      <a:endParaRPr lang="en-US" dirty="0">
                        <a:solidFill>
                          <a:schemeClr val="tx1"/>
                        </a:solidFill>
                        <a:latin typeface="NikoshBAN" pitchFamily="2" charset="0"/>
                        <a:cs typeface="NikoshBAN" pitchFamily="2" charset="0"/>
                      </a:endParaRPr>
                    </a:p>
                  </a:txBody>
                  <a:tcPr>
                    <a:solidFill>
                      <a:schemeClr val="bg1">
                        <a:lumMod val="85000"/>
                      </a:schemeClr>
                    </a:solidFill>
                  </a:tcPr>
                </a:tc>
                <a:tc>
                  <a:txBody>
                    <a:bodyPr/>
                    <a:lstStyle/>
                    <a:p>
                      <a:endParaRPr lang="en-US" dirty="0">
                        <a:solidFill>
                          <a:schemeClr val="tx1"/>
                        </a:solidFill>
                        <a:latin typeface="NikoshBAN" pitchFamily="2" charset="0"/>
                        <a:cs typeface="NikoshBAN" pitchFamily="2" charset="0"/>
                      </a:endParaRPr>
                    </a:p>
                  </a:txBody>
                  <a:tcPr>
                    <a:solidFill>
                      <a:schemeClr val="bg1">
                        <a:lumMod val="85000"/>
                      </a:schemeClr>
                    </a:solidFill>
                  </a:tcPr>
                </a:tc>
              </a:tr>
            </a:tbl>
          </a:graphicData>
        </a:graphic>
      </p:graphicFrame>
      <p:sp>
        <p:nvSpPr>
          <p:cNvPr id="3" name="Right Arrow 2"/>
          <p:cNvSpPr/>
          <p:nvPr/>
        </p:nvSpPr>
        <p:spPr>
          <a:xfrm rot="5400000">
            <a:off x="1721358" y="564642"/>
            <a:ext cx="1281684"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5400000">
            <a:off x="6598158" y="578358"/>
            <a:ext cx="1281684"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Right Arrow Callout 4"/>
          <p:cNvSpPr/>
          <p:nvPr/>
        </p:nvSpPr>
        <p:spPr>
          <a:xfrm>
            <a:off x="2590800" y="228600"/>
            <a:ext cx="4419600" cy="1371600"/>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NikoshBAN" pitchFamily="2" charset="0"/>
                <a:cs typeface="NikoshBAN" pitchFamily="2" charset="0"/>
              </a:rPr>
              <a:t>একক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কাজ</a:t>
            </a:r>
            <a:endParaRPr lang="en-US" sz="4400" dirty="0">
              <a:latin typeface="NikoshBAN" pitchFamily="2" charset="0"/>
              <a:cs typeface="NikoshBAN" pitchFamily="2" charset="0"/>
            </a:endParaRPr>
          </a:p>
        </p:txBody>
      </p:sp>
      <p:sp>
        <p:nvSpPr>
          <p:cNvPr id="7" name="Oval 6"/>
          <p:cNvSpPr/>
          <p:nvPr/>
        </p:nvSpPr>
        <p:spPr>
          <a:xfrm>
            <a:off x="533400" y="457200"/>
            <a:ext cx="1295400"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NikoshBAN" pitchFamily="2" charset="0"/>
                <a:cs typeface="NikoshBAN" pitchFamily="2" charset="0"/>
              </a:rPr>
              <a:t>সময়</a:t>
            </a:r>
            <a:r>
              <a:rPr lang="en-US" dirty="0" smtClean="0">
                <a:solidFill>
                  <a:schemeClr val="tx1"/>
                </a:solidFill>
                <a:latin typeface="NikoshBAN" pitchFamily="2" charset="0"/>
                <a:cs typeface="NikoshBAN" pitchFamily="2" charset="0"/>
              </a:rPr>
              <a:t> </a:t>
            </a:r>
          </a:p>
          <a:p>
            <a:pPr algn="ctr"/>
            <a:r>
              <a:rPr lang="en-US" dirty="0" smtClean="0">
                <a:solidFill>
                  <a:schemeClr val="tx1"/>
                </a:solidFill>
                <a:latin typeface="NikoshBAN" pitchFamily="2" charset="0"/>
                <a:cs typeface="NikoshBAN" pitchFamily="2" charset="0"/>
              </a:rPr>
              <a:t>৫ </a:t>
            </a:r>
            <a:r>
              <a:rPr lang="en-US" dirty="0" err="1" smtClean="0">
                <a:solidFill>
                  <a:schemeClr val="tx1"/>
                </a:solidFill>
                <a:latin typeface="NikoshBAN" pitchFamily="2" charset="0"/>
                <a:cs typeface="NikoshBAN" pitchFamily="2" charset="0"/>
              </a:rPr>
              <a:t>মিনিট</a:t>
            </a:r>
            <a:r>
              <a:rPr lang="en-US" dirty="0" smtClean="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1470025"/>
          </a:xfrm>
          <a:solidFill>
            <a:schemeClr val="bg1">
              <a:lumMod val="75000"/>
            </a:schemeClr>
          </a:solidFill>
        </p:spPr>
        <p:txBody>
          <a:bodyPr>
            <a:noAutofit/>
          </a:bodyPr>
          <a:lstStyle/>
          <a:p>
            <a:r>
              <a:rPr lang="en-US" sz="9600" dirty="0" err="1" smtClean="0">
                <a:latin typeface="NikoshBAN" pitchFamily="2" charset="0"/>
                <a:cs typeface="NikoshBAN" pitchFamily="2" charset="0"/>
              </a:rPr>
              <a:t>বাড়ির</a:t>
            </a:r>
            <a:r>
              <a:rPr lang="en-US" sz="9600" dirty="0" smtClean="0">
                <a:latin typeface="NikoshBAN" pitchFamily="2" charset="0"/>
                <a:cs typeface="NikoshBAN" pitchFamily="2" charset="0"/>
              </a:rPr>
              <a:t> </a:t>
            </a:r>
            <a:r>
              <a:rPr lang="en-US" sz="9600" dirty="0" err="1" smtClean="0">
                <a:latin typeface="NikoshBAN" pitchFamily="2" charset="0"/>
                <a:cs typeface="NikoshBAN" pitchFamily="2" charset="0"/>
              </a:rPr>
              <a:t>কাজ</a:t>
            </a:r>
            <a:r>
              <a:rPr lang="en-US" sz="9600" dirty="0" smtClean="0">
                <a:latin typeface="NikoshBAN" pitchFamily="2" charset="0"/>
                <a:cs typeface="NikoshBAN" pitchFamily="2" charset="0"/>
              </a:rPr>
              <a:t> </a:t>
            </a:r>
            <a:endParaRPr lang="en-US" sz="9600" dirty="0">
              <a:latin typeface="NikoshBAN" pitchFamily="2" charset="0"/>
              <a:cs typeface="NikoshBAN" pitchFamily="2" charset="0"/>
            </a:endParaRPr>
          </a:p>
        </p:txBody>
      </p:sp>
      <p:sp>
        <p:nvSpPr>
          <p:cNvPr id="3" name="Subtitle 2"/>
          <p:cNvSpPr>
            <a:spLocks noGrp="1"/>
          </p:cNvSpPr>
          <p:nvPr>
            <p:ph type="subTitle" idx="1"/>
          </p:nvPr>
        </p:nvSpPr>
        <p:spPr>
          <a:xfrm>
            <a:off x="381000" y="2057400"/>
            <a:ext cx="8534400" cy="4495800"/>
          </a:xfrm>
        </p:spPr>
        <p:txBody>
          <a:bodyPr/>
          <a:lstStyle/>
          <a:p>
            <a:r>
              <a:rPr lang="en-US" dirty="0" smtClean="0">
                <a:solidFill>
                  <a:schemeClr val="tx1"/>
                </a:solidFill>
                <a:latin typeface="NikoshBAN" pitchFamily="2" charset="0"/>
                <a:cs typeface="NikoshBAN" pitchFamily="2" charset="0"/>
              </a:rPr>
              <a:t>                     ১ </a:t>
            </a:r>
            <a:r>
              <a:rPr lang="en-US" dirty="0" err="1" smtClean="0">
                <a:solidFill>
                  <a:schemeClr val="tx1"/>
                </a:solidFill>
                <a:latin typeface="NikoshBAN" pitchFamily="2" charset="0"/>
                <a:cs typeface="NikoshBAN" pitchFamily="2" charset="0"/>
              </a:rPr>
              <a:t>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চিত্রে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কতটি</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রেখা</a:t>
            </a:r>
            <a:r>
              <a:rPr lang="en-US" dirty="0" smtClean="0">
                <a:solidFill>
                  <a:schemeClr val="tx1"/>
                </a:solidFill>
                <a:latin typeface="NikoshBAN" pitchFamily="2" charset="0"/>
                <a:cs typeface="NikoshBAN" pitchFamily="2" charset="0"/>
              </a:rPr>
              <a:t> ও </a:t>
            </a:r>
            <a:r>
              <a:rPr lang="en-US" dirty="0" err="1" smtClean="0">
                <a:solidFill>
                  <a:schemeClr val="tx1"/>
                </a:solidFill>
                <a:latin typeface="NikoshBAN" pitchFamily="2" charset="0"/>
                <a:cs typeface="NikoshBAN" pitchFamily="2" charset="0"/>
              </a:rPr>
              <a:t>ত্রিভুজ</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আছে</a:t>
            </a:r>
            <a:r>
              <a:rPr lang="en-US" dirty="0" smtClean="0">
                <a:solidFill>
                  <a:schemeClr val="tx1"/>
                </a:solidFill>
                <a:latin typeface="NikoshBAN" pitchFamily="2" charset="0"/>
                <a:cs typeface="NikoshBAN" pitchFamily="2" charset="0"/>
              </a:rPr>
              <a:t> </a:t>
            </a:r>
          </a:p>
          <a:p>
            <a:endParaRPr lang="en-US" dirty="0"/>
          </a:p>
        </p:txBody>
      </p:sp>
      <p:sp>
        <p:nvSpPr>
          <p:cNvPr id="4" name="Isosceles Triangle 3"/>
          <p:cNvSpPr/>
          <p:nvPr/>
        </p:nvSpPr>
        <p:spPr>
          <a:xfrm>
            <a:off x="1981200" y="304800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3200400" y="304800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4419600" y="304800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533400" y="2667000"/>
            <a:ext cx="7543800" cy="2514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Isosceles Triangle 7"/>
          <p:cNvSpPr/>
          <p:nvPr/>
        </p:nvSpPr>
        <p:spPr>
          <a:xfrm>
            <a:off x="1981200" y="251460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1981200" y="213360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3200400" y="266700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AutoShape 2" descr="https://ichef.bbci.co.uk/ace/ws/800/cpsprodpb/D9E4/production/_105608755_numeros-flotan.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Snip Diagonal Corner Rectangle 14"/>
          <p:cNvSpPr/>
          <p:nvPr/>
        </p:nvSpPr>
        <p:spPr>
          <a:xfrm>
            <a:off x="762000" y="5105400"/>
            <a:ext cx="914400" cy="914400"/>
          </a:xfrm>
          <a:prstGeom prst="snip2Diag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Diagonal Corner Rectangle 15"/>
          <p:cNvSpPr/>
          <p:nvPr/>
        </p:nvSpPr>
        <p:spPr>
          <a:xfrm>
            <a:off x="2133600" y="5105400"/>
            <a:ext cx="914400" cy="914400"/>
          </a:xfrm>
          <a:prstGeom prst="snip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Diagonal Corner Rectangle 16"/>
          <p:cNvSpPr/>
          <p:nvPr/>
        </p:nvSpPr>
        <p:spPr>
          <a:xfrm>
            <a:off x="3352800" y="5105400"/>
            <a:ext cx="914400" cy="914400"/>
          </a:xfrm>
          <a:prstGeom prst="snip2Diag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17"/>
          <p:cNvSpPr/>
          <p:nvPr/>
        </p:nvSpPr>
        <p:spPr>
          <a:xfrm>
            <a:off x="4495800" y="5105400"/>
            <a:ext cx="914400" cy="914400"/>
          </a:xfrm>
          <a:prstGeom prst="snip2Diag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Diagonal Corner Rectangle 18"/>
          <p:cNvSpPr/>
          <p:nvPr/>
        </p:nvSpPr>
        <p:spPr>
          <a:xfrm>
            <a:off x="5638800" y="5105400"/>
            <a:ext cx="914400" cy="914400"/>
          </a:xfrm>
          <a:prstGeom prst="snip2Diag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04800" y="4267200"/>
            <a:ext cx="1447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NikoshBAN" pitchFamily="2" charset="0"/>
                <a:cs typeface="NikoshBAN" pitchFamily="2" charset="0"/>
              </a:rPr>
              <a:t>২ </a:t>
            </a:r>
            <a:r>
              <a:rPr lang="en-US" sz="3200" dirty="0" err="1" smtClean="0">
                <a:latin typeface="NikoshBAN" pitchFamily="2" charset="0"/>
                <a:cs typeface="NikoshBAN" pitchFamily="2" charset="0"/>
              </a:rPr>
              <a:t>নং</a:t>
            </a:r>
            <a:endParaRPr lang="en-US" sz="3200" dirty="0">
              <a:latin typeface="NikoshBAN" pitchFamily="2" charset="0"/>
              <a:cs typeface="NikoshBAN" pitchFamily="2" charset="0"/>
            </a:endParaRPr>
          </a:p>
        </p:txBody>
      </p:sp>
      <p:sp>
        <p:nvSpPr>
          <p:cNvPr id="21" name="Rounded Rectangle 20"/>
          <p:cNvSpPr/>
          <p:nvPr/>
        </p:nvSpPr>
        <p:spPr>
          <a:xfrm>
            <a:off x="533400" y="2209800"/>
            <a:ext cx="1143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NikoshBAN" pitchFamily="2" charset="0"/>
                <a:cs typeface="NikoshBAN" pitchFamily="2" charset="0"/>
              </a:rPr>
              <a:t>১ </a:t>
            </a:r>
            <a:r>
              <a:rPr lang="en-US" sz="3200" dirty="0" err="1" smtClean="0">
                <a:latin typeface="NikoshBAN" pitchFamily="2" charset="0"/>
                <a:cs typeface="NikoshBAN" pitchFamily="2" charset="0"/>
              </a:rPr>
              <a:t>নং</a:t>
            </a:r>
            <a:endParaRPr lang="en-US" sz="3200" dirty="0">
              <a:latin typeface="NikoshBAN" pitchFamily="2" charset="0"/>
              <a:cs typeface="NikoshBAN" pitchFamily="2" charset="0"/>
            </a:endParaRPr>
          </a:p>
        </p:txBody>
      </p:sp>
      <p:sp>
        <p:nvSpPr>
          <p:cNvPr id="22" name="Rectangle 21"/>
          <p:cNvSpPr/>
          <p:nvPr/>
        </p:nvSpPr>
        <p:spPr>
          <a:xfrm>
            <a:off x="2133600" y="4267200"/>
            <a:ext cx="6705600" cy="6096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itchFamily="2" charset="0"/>
                <a:cs typeface="NikoshBAN" pitchFamily="2" charset="0"/>
              </a:rPr>
              <a:t>২ </a:t>
            </a:r>
            <a:r>
              <a:rPr lang="en-US" sz="2800" dirty="0" err="1" smtClean="0">
                <a:solidFill>
                  <a:schemeClr val="tx1"/>
                </a:solidFill>
                <a:latin typeface="NikoshBAN" pitchFamily="2" charset="0"/>
                <a:cs typeface="NikoshBAN" pitchFamily="2" charset="0"/>
              </a:rPr>
              <a:t>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চিত্র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থেকে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ধারনা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ব্যাখ্যা</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a:t>
            </a:r>
            <a:endParaRPr lang="en-US" sz="2800" dirty="0">
              <a:solidFill>
                <a:schemeClr val="tx1"/>
              </a:solidFill>
              <a:latin typeface="NikoshBAN" pitchFamily="2" charset="0"/>
              <a:cs typeface="NikoshBAN" pitchFamily="2" charset="0"/>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467600" cy="1077218"/>
          </a:xfrm>
          <a:prstGeom prst="rect">
            <a:avLst/>
          </a:prstGeom>
          <a:solidFill>
            <a:schemeClr val="bg1">
              <a:lumMod val="75000"/>
            </a:schemeClr>
          </a:solidFill>
        </p:spPr>
        <p:txBody>
          <a:bodyPr wrap="square">
            <a:spAutoFit/>
          </a:bodyPr>
          <a:lstStyle/>
          <a:p>
            <a:r>
              <a:rPr lang="as-IN" sz="3200" i="1" u="sng" dirty="0" smtClean="0">
                <a:latin typeface="NikoshBAN" pitchFamily="2" charset="0"/>
                <a:cs typeface="NikoshBAN" pitchFamily="2" charset="0"/>
                <a:hlinkClick r:id="rId2"/>
              </a:rPr>
              <a:t>মৌলিক সংখ্যা কাকে বলে </a:t>
            </a:r>
            <a:r>
              <a:rPr lang="en-US" sz="3200" i="1" u="sng" dirty="0" smtClean="0">
                <a:latin typeface="NikoshBAN" pitchFamily="2" charset="0"/>
                <a:cs typeface="NikoshBAN" pitchFamily="2" charset="0"/>
                <a:hlinkClick r:id="rId2"/>
              </a:rPr>
              <a:t>?</a:t>
            </a:r>
            <a:endParaRPr lang="en-US" sz="3200" i="1" u="sng" dirty="0" smtClean="0">
              <a:latin typeface="NikoshBAN" pitchFamily="2" charset="0"/>
              <a:cs typeface="NikoshBAN" pitchFamily="2" charset="0"/>
              <a:hlinkClick r:id="rId2"/>
            </a:endParaRPr>
          </a:p>
          <a:p>
            <a:r>
              <a:rPr lang="as-IN" sz="3200" i="1" u="sng" dirty="0" smtClean="0">
                <a:latin typeface="NikoshBAN" pitchFamily="2" charset="0"/>
                <a:cs typeface="NikoshBAN" pitchFamily="2" charset="0"/>
                <a:hlinkClick r:id="rId2"/>
              </a:rPr>
              <a:t>১ </a:t>
            </a:r>
            <a:r>
              <a:rPr lang="as-IN" sz="3200" i="1" u="sng" dirty="0" smtClean="0">
                <a:latin typeface="NikoshBAN" pitchFamily="2" charset="0"/>
                <a:cs typeface="NikoshBAN" pitchFamily="2" charset="0"/>
                <a:hlinkClick r:id="rId2"/>
              </a:rPr>
              <a:t>থেকে ১০০ পর্যন্ত মৌলিক সংখ্যা কতটি বা কয়টি </a:t>
            </a:r>
            <a:r>
              <a:rPr lang="as-IN" sz="3200" i="1" u="sng" dirty="0" smtClean="0">
                <a:latin typeface="NikoshBAN" pitchFamily="2" charset="0"/>
                <a:cs typeface="NikoshBAN" pitchFamily="2" charset="0"/>
                <a:hlinkClick r:id="rId2"/>
              </a:rPr>
              <a:t>-</a:t>
            </a:r>
            <a:endParaRPr lang="en-US" sz="3200" i="1" u="sng" dirty="0">
              <a:latin typeface="NikoshBAN" pitchFamily="2" charset="0"/>
              <a:cs typeface="NikoshBAN" pitchFamily="2" charset="0"/>
              <a:hlinkClick r:id="rId2"/>
            </a:endParaRPr>
          </a:p>
        </p:txBody>
      </p:sp>
      <p:graphicFrame>
        <p:nvGraphicFramePr>
          <p:cNvPr id="3" name="Table 2"/>
          <p:cNvGraphicFramePr>
            <a:graphicFrameLocks noGrp="1"/>
          </p:cNvGraphicFramePr>
          <p:nvPr/>
        </p:nvGraphicFramePr>
        <p:xfrm>
          <a:off x="990600" y="2667000"/>
          <a:ext cx="7162800" cy="3733800"/>
        </p:xfrm>
        <a:graphic>
          <a:graphicData uri="http://schemas.openxmlformats.org/drawingml/2006/table">
            <a:tbl>
              <a:tblPr firstRow="1" bandRow="1">
                <a:tableStyleId>{5C22544A-7EE6-4342-B048-85BDC9FD1C3A}</a:tableStyleId>
              </a:tblPr>
              <a:tblGrid>
                <a:gridCol w="716280"/>
                <a:gridCol w="716280"/>
                <a:gridCol w="716280"/>
                <a:gridCol w="716280"/>
                <a:gridCol w="716280"/>
                <a:gridCol w="716280"/>
                <a:gridCol w="716280"/>
                <a:gridCol w="716280"/>
                <a:gridCol w="716280"/>
                <a:gridCol w="716280"/>
              </a:tblGrid>
              <a:tr h="28702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702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28702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702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4419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28702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702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28702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28702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28702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Rounded Rectangle 3"/>
          <p:cNvSpPr/>
          <p:nvPr/>
        </p:nvSpPr>
        <p:spPr>
          <a:xfrm>
            <a:off x="838200" y="1676400"/>
            <a:ext cx="7391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নিন্মে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দেওয়া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ছক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মোতাবেক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প্রজেক্ট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আগামী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দিন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দিবেঃ</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685800" y="76200"/>
            <a:ext cx="7620000" cy="1600200"/>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itchFamily="2" charset="0"/>
                <a:cs typeface="NikoshBAN" pitchFamily="2" charset="0"/>
              </a:rPr>
              <a:t>আজকের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ক্লাসে</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সহযোগিতার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জন্য</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সবাই</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ধন্যবাদ</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জানিয়ে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শ্রেণির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কাজ</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সমাপ্ত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ঘোষনা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করছি</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pic>
        <p:nvPicPr>
          <p:cNvPr id="35842" name="Picture 2" descr="কেউ ফুল দিলে কী করবেন? জানাচ্ছে ইসলাম"/>
          <p:cNvPicPr>
            <a:picLocks noChangeAspect="1" noChangeArrowheads="1"/>
          </p:cNvPicPr>
          <p:nvPr/>
        </p:nvPicPr>
        <p:blipFill>
          <a:blip r:embed="rId2"/>
          <a:srcRect/>
          <a:stretch>
            <a:fillRect/>
          </a:stretch>
        </p:blipFill>
        <p:spPr bwMode="auto">
          <a:xfrm>
            <a:off x="381000" y="2086654"/>
            <a:ext cx="8305800" cy="4554570"/>
          </a:xfrm>
          <a:prstGeom prst="rect">
            <a:avLst/>
          </a:prstGeom>
          <a:noFill/>
        </p:spPr>
      </p:pic>
    </p:spTree>
  </p:cSld>
  <p:clrMapOvr>
    <a:masterClrMapping/>
  </p:clrMapOvr>
  <p:transition>
    <p:wheel spokes="3"/>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err="1" smtClean="0">
                <a:latin typeface="NikoshBAN" pitchFamily="2" charset="0"/>
                <a:cs typeface="NikoshBAN" pitchFamily="2" charset="0"/>
              </a:rPr>
              <a:t>ধারনা</a:t>
            </a:r>
            <a:r>
              <a:rPr lang="en-US" sz="6600" dirty="0" smtClean="0">
                <a:latin typeface="NikoshBAN" pitchFamily="2" charset="0"/>
                <a:cs typeface="NikoshBAN" pitchFamily="2" charset="0"/>
              </a:rPr>
              <a:t> </a:t>
            </a:r>
            <a:endParaRPr lang="en-US" sz="6600" dirty="0">
              <a:latin typeface="NikoshBAN" pitchFamily="2" charset="0"/>
              <a:cs typeface="NikoshBAN" pitchFamily="2" charset="0"/>
            </a:endParaRPr>
          </a:p>
        </p:txBody>
      </p:sp>
      <p:pic>
        <p:nvPicPr>
          <p:cNvPr id="3" name="Picture 2" descr="যোগ্যতা ধাপ.jpeg"/>
          <p:cNvPicPr>
            <a:picLocks noChangeAspect="1"/>
          </p:cNvPicPr>
          <p:nvPr/>
        </p:nvPicPr>
        <p:blipFill>
          <a:blip r:embed="rId2"/>
          <a:stretch>
            <a:fillRect/>
          </a:stretch>
        </p:blipFill>
        <p:spPr>
          <a:xfrm>
            <a:off x="3581400" y="1600200"/>
            <a:ext cx="2181225" cy="2095500"/>
          </a:xfrm>
          <a:prstGeom prst="rect">
            <a:avLst/>
          </a:prstGeom>
        </p:spPr>
      </p:pic>
      <p:pic>
        <p:nvPicPr>
          <p:cNvPr id="4" name="Picture 3" descr="অভিজ্ঞতাভিত্তিক শিখন.jpg"/>
          <p:cNvPicPr>
            <a:picLocks noChangeAspect="1"/>
          </p:cNvPicPr>
          <p:nvPr/>
        </p:nvPicPr>
        <p:blipFill>
          <a:blip r:embed="rId3"/>
          <a:stretch>
            <a:fillRect/>
          </a:stretch>
        </p:blipFill>
        <p:spPr>
          <a:xfrm>
            <a:off x="685800" y="3581400"/>
            <a:ext cx="3314700" cy="2847975"/>
          </a:xfrm>
          <a:prstGeom prst="rect">
            <a:avLst/>
          </a:prstGeom>
        </p:spPr>
      </p:pic>
      <p:pic>
        <p:nvPicPr>
          <p:cNvPr id="6" name="Picture 5" descr="math onusondan.jpeg"/>
          <p:cNvPicPr>
            <a:picLocks noChangeAspect="1"/>
          </p:cNvPicPr>
          <p:nvPr/>
        </p:nvPicPr>
        <p:blipFill>
          <a:blip r:embed="rId4"/>
          <a:stretch>
            <a:fillRect/>
          </a:stretch>
        </p:blipFill>
        <p:spPr>
          <a:xfrm>
            <a:off x="5791200" y="3886200"/>
            <a:ext cx="2133600" cy="2143125"/>
          </a:xfrm>
          <a:prstGeom prst="rect">
            <a:avLst/>
          </a:prstGeo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html.scribdassets.com/ubt1wmxc0b4c3ll/images/1-f2a7625a2a.jpg"/>
          <p:cNvPicPr>
            <a:picLocks noChangeAspect="1" noChangeArrowheads="1"/>
          </p:cNvPicPr>
          <p:nvPr/>
        </p:nvPicPr>
        <p:blipFill>
          <a:blip r:embed="rId2"/>
          <a:srcRect/>
          <a:stretch>
            <a:fillRect/>
          </a:stretch>
        </p:blipFill>
        <p:spPr bwMode="auto">
          <a:xfrm>
            <a:off x="1066800" y="204601"/>
            <a:ext cx="6553200" cy="6577199"/>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D.jpeg"/>
          <p:cNvPicPr>
            <a:picLocks noChangeAspect="1"/>
          </p:cNvPicPr>
          <p:nvPr/>
        </p:nvPicPr>
        <p:blipFill>
          <a:blip r:embed="rId2"/>
          <a:stretch>
            <a:fillRect/>
          </a:stretch>
        </p:blipFill>
        <p:spPr>
          <a:xfrm>
            <a:off x="3886200" y="533400"/>
            <a:ext cx="1895475" cy="2419350"/>
          </a:xfrm>
          <a:prstGeom prst="rect">
            <a:avLst/>
          </a:prstGeom>
        </p:spPr>
      </p:pic>
      <p:pic>
        <p:nvPicPr>
          <p:cNvPr id="3" name="Picture 2" descr="mobiel.jpg"/>
          <p:cNvPicPr>
            <a:picLocks noChangeAspect="1"/>
          </p:cNvPicPr>
          <p:nvPr/>
        </p:nvPicPr>
        <p:blipFill>
          <a:blip r:embed="rId3"/>
          <a:stretch>
            <a:fillRect/>
          </a:stretch>
        </p:blipFill>
        <p:spPr>
          <a:xfrm>
            <a:off x="609600" y="457200"/>
            <a:ext cx="2992565" cy="1752600"/>
          </a:xfrm>
          <a:prstGeom prst="rect">
            <a:avLst/>
          </a:prstGeom>
        </p:spPr>
      </p:pic>
      <p:pic>
        <p:nvPicPr>
          <p:cNvPr id="5" name="Picture 4" descr="NID2.jpeg"/>
          <p:cNvPicPr>
            <a:picLocks noChangeAspect="1"/>
          </p:cNvPicPr>
          <p:nvPr/>
        </p:nvPicPr>
        <p:blipFill>
          <a:blip r:embed="rId4"/>
          <a:stretch>
            <a:fillRect/>
          </a:stretch>
        </p:blipFill>
        <p:spPr>
          <a:xfrm>
            <a:off x="6019800" y="533400"/>
            <a:ext cx="2828925" cy="1619250"/>
          </a:xfrm>
          <a:prstGeom prst="rect">
            <a:avLst/>
          </a:prstGeom>
        </p:spPr>
      </p:pic>
      <p:pic>
        <p:nvPicPr>
          <p:cNvPr id="6" name="Picture 5" descr="smallimage1.jpg"/>
          <p:cNvPicPr>
            <a:picLocks noChangeAspect="1"/>
          </p:cNvPicPr>
          <p:nvPr/>
        </p:nvPicPr>
        <p:blipFill>
          <a:blip r:embed="rId5"/>
          <a:stretch>
            <a:fillRect/>
          </a:stretch>
        </p:blipFill>
        <p:spPr>
          <a:xfrm>
            <a:off x="533400" y="2438400"/>
            <a:ext cx="2402449" cy="2128837"/>
          </a:xfrm>
          <a:prstGeom prst="rect">
            <a:avLst/>
          </a:prstGeom>
        </p:spPr>
      </p:pic>
      <p:pic>
        <p:nvPicPr>
          <p:cNvPr id="7" name="Picture 6" descr="Watches-post-v-0-3.png"/>
          <p:cNvPicPr>
            <a:picLocks noChangeAspect="1"/>
          </p:cNvPicPr>
          <p:nvPr/>
        </p:nvPicPr>
        <p:blipFill>
          <a:blip r:embed="rId6" cstate="print"/>
          <a:stretch>
            <a:fillRect/>
          </a:stretch>
        </p:blipFill>
        <p:spPr>
          <a:xfrm>
            <a:off x="533400" y="4648200"/>
            <a:ext cx="2514600" cy="2057400"/>
          </a:xfrm>
          <a:prstGeom prst="rect">
            <a:avLst/>
          </a:prstGeom>
        </p:spPr>
      </p:pic>
      <p:pic>
        <p:nvPicPr>
          <p:cNvPr id="8" name="Picture 7" descr="ঘড়ি.jpeg"/>
          <p:cNvPicPr>
            <a:picLocks noChangeAspect="1"/>
          </p:cNvPicPr>
          <p:nvPr/>
        </p:nvPicPr>
        <p:blipFill>
          <a:blip r:embed="rId7"/>
          <a:stretch>
            <a:fillRect/>
          </a:stretch>
        </p:blipFill>
        <p:spPr>
          <a:xfrm>
            <a:off x="6477000" y="2362200"/>
            <a:ext cx="2143125" cy="2133600"/>
          </a:xfrm>
          <a:prstGeom prst="rect">
            <a:avLst/>
          </a:prstGeom>
        </p:spPr>
      </p:pic>
      <p:pic>
        <p:nvPicPr>
          <p:cNvPr id="9" name="Picture 8" descr="খাবার টেবিল.jpg"/>
          <p:cNvPicPr>
            <a:picLocks noChangeAspect="1"/>
          </p:cNvPicPr>
          <p:nvPr/>
        </p:nvPicPr>
        <p:blipFill>
          <a:blip r:embed="rId8"/>
          <a:stretch>
            <a:fillRect/>
          </a:stretch>
        </p:blipFill>
        <p:spPr>
          <a:xfrm>
            <a:off x="3581400" y="4428564"/>
            <a:ext cx="4302126" cy="2429436"/>
          </a:xfrm>
          <a:prstGeom prst="rect">
            <a:avLst/>
          </a:prstGeom>
        </p:spPr>
      </p:pic>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57400"/>
            <a:ext cx="7620000" cy="1676400"/>
          </a:xfrm>
          <a:solidFill>
            <a:schemeClr val="bg1">
              <a:lumMod val="85000"/>
            </a:schemeClr>
          </a:solidFill>
        </p:spPr>
        <p:txBody>
          <a:bodyPr>
            <a:noAutofit/>
          </a:bodyPr>
          <a:lstStyle/>
          <a:p>
            <a:r>
              <a:rPr lang="en-US" sz="6600" dirty="0" err="1" smtClean="0">
                <a:latin typeface="NikoshBAN" pitchFamily="2" charset="0"/>
                <a:cs typeface="NikoshBAN" pitchFamily="2" charset="0"/>
              </a:rPr>
              <a:t>আজকের</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অভিজ্ঞতার</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শিরোনাম</a:t>
            </a:r>
            <a:endParaRPr lang="en-US" sz="6600" dirty="0">
              <a:latin typeface="NikoshBAN" pitchFamily="2" charset="0"/>
              <a:cs typeface="NikoshBAN" pitchFamily="2" charset="0"/>
            </a:endParaRPr>
          </a:p>
        </p:txBody>
      </p:sp>
      <p:sp>
        <p:nvSpPr>
          <p:cNvPr id="3" name="Subtitle 2"/>
          <p:cNvSpPr>
            <a:spLocks noGrp="1"/>
          </p:cNvSpPr>
          <p:nvPr>
            <p:ph type="subTitle" idx="1"/>
          </p:nvPr>
        </p:nvSpPr>
        <p:spPr>
          <a:xfrm>
            <a:off x="1371600" y="4343400"/>
            <a:ext cx="6400800" cy="1752600"/>
          </a:xfrm>
          <a:solidFill>
            <a:schemeClr val="bg1">
              <a:lumMod val="85000"/>
            </a:schemeClr>
          </a:solidFill>
        </p:spPr>
        <p:txBody>
          <a:bodyPr>
            <a:normAutofit/>
          </a:bodyPr>
          <a:lstStyle/>
          <a:p>
            <a:r>
              <a:rPr lang="en-US" sz="8800" dirty="0" err="1" smtClean="0">
                <a:solidFill>
                  <a:schemeClr val="tx1"/>
                </a:solidFill>
                <a:latin typeface="NikoshBAN" pitchFamily="2" charset="0"/>
                <a:cs typeface="NikoshBAN" pitchFamily="2" charset="0"/>
              </a:rPr>
              <a:t>সংখ্যার</a:t>
            </a:r>
            <a:r>
              <a:rPr lang="en-US" sz="8800" dirty="0" smtClean="0">
                <a:solidFill>
                  <a:schemeClr val="tx1"/>
                </a:solidFill>
                <a:latin typeface="NikoshBAN" pitchFamily="2" charset="0"/>
                <a:cs typeface="NikoshBAN" pitchFamily="2" charset="0"/>
              </a:rPr>
              <a:t> </a:t>
            </a:r>
            <a:r>
              <a:rPr lang="en-US" sz="8800" dirty="0" err="1" smtClean="0">
                <a:solidFill>
                  <a:schemeClr val="tx1"/>
                </a:solidFill>
                <a:latin typeface="NikoshBAN" pitchFamily="2" charset="0"/>
                <a:cs typeface="NikoshBAN" pitchFamily="2" charset="0"/>
              </a:rPr>
              <a:t>গল্প</a:t>
            </a:r>
            <a:r>
              <a:rPr lang="en-US" sz="8800" dirty="0" smtClean="0">
                <a:solidFill>
                  <a:schemeClr val="tx1"/>
                </a:solidFill>
                <a:latin typeface="NikoshBAN" pitchFamily="2" charset="0"/>
                <a:cs typeface="NikoshBAN" pitchFamily="2" charset="0"/>
              </a:rPr>
              <a:t> </a:t>
            </a:r>
            <a:endParaRPr lang="en-US" sz="8800" dirty="0">
              <a:solidFill>
                <a:schemeClr val="tx1"/>
              </a:solidFill>
              <a:latin typeface="NikoshBAN" pitchFamily="2" charset="0"/>
              <a:cs typeface="NikoshBAN" pitchFamily="2" charset="0"/>
            </a:endParaRPr>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1"/>
            <a:ext cx="7772400" cy="1295400"/>
          </a:xfrm>
          <a:solidFill>
            <a:schemeClr val="bg1">
              <a:lumMod val="85000"/>
            </a:schemeClr>
          </a:solidFill>
        </p:spPr>
        <p:txBody>
          <a:bodyPr/>
          <a:lstStyle/>
          <a:p>
            <a:r>
              <a:rPr lang="en-US" dirty="0" err="1" smtClean="0">
                <a:latin typeface="NikoshBAN" pitchFamily="2" charset="0"/>
                <a:cs typeface="NikoshBAN" pitchFamily="2" charset="0"/>
              </a:rPr>
              <a:t>প্রাসঙ্গিক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যোগ্যতা</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3" name="Subtitle 2"/>
          <p:cNvSpPr>
            <a:spLocks noGrp="1"/>
          </p:cNvSpPr>
          <p:nvPr>
            <p:ph type="subTitle" idx="1"/>
          </p:nvPr>
        </p:nvSpPr>
        <p:spPr>
          <a:xfrm>
            <a:off x="228600" y="2133600"/>
            <a:ext cx="8382000" cy="4038600"/>
          </a:xfrm>
          <a:solidFill>
            <a:schemeClr val="bg1">
              <a:lumMod val="85000"/>
            </a:schemeClr>
          </a:solidFill>
        </p:spPr>
        <p:txBody>
          <a:bodyPr>
            <a:noAutofit/>
          </a:bodyPr>
          <a:lstStyle/>
          <a:p>
            <a:r>
              <a:rPr lang="en-US" sz="4800" dirty="0" smtClean="0">
                <a:solidFill>
                  <a:schemeClr val="tx1"/>
                </a:solidFill>
                <a:latin typeface="NikoshBAN" pitchFamily="2" charset="0"/>
                <a:cs typeface="NikoshBAN" pitchFamily="2" charset="0"/>
              </a:rPr>
              <a:t>৬.২ </a:t>
            </a:r>
            <a:r>
              <a:rPr lang="en-US" sz="4800" dirty="0" err="1" smtClean="0">
                <a:solidFill>
                  <a:schemeClr val="tx1"/>
                </a:solidFill>
                <a:latin typeface="NikoshBAN" pitchFamily="2" charset="0"/>
                <a:cs typeface="NikoshBAN" pitchFamily="2" charset="0"/>
              </a:rPr>
              <a:t>মানসাঙ্ক</a:t>
            </a:r>
            <a:r>
              <a:rPr lang="en-US" sz="4800" dirty="0" smtClean="0">
                <a:solidFill>
                  <a:schemeClr val="tx1"/>
                </a:solidFill>
                <a:latin typeface="NikoshBAN" pitchFamily="2" charset="0"/>
                <a:cs typeface="NikoshBAN" pitchFamily="2" charset="0"/>
              </a:rPr>
              <a:t> অ </a:t>
            </a:r>
            <a:r>
              <a:rPr lang="en-US" sz="4800" dirty="0" err="1" smtClean="0">
                <a:solidFill>
                  <a:schemeClr val="tx1"/>
                </a:solidFill>
                <a:latin typeface="NikoshBAN" pitchFamily="2" charset="0"/>
                <a:cs typeface="NikoshBAN" pitchFamily="2" charset="0"/>
              </a:rPr>
              <a:t>লিখিত</a:t>
            </a:r>
            <a:r>
              <a:rPr lang="en-US" sz="4800" dirty="0" smtClean="0">
                <a:solidFill>
                  <a:schemeClr val="tx1"/>
                </a:solidFill>
                <a:latin typeface="NikoshBAN" pitchFamily="2" charset="0"/>
                <a:cs typeface="NikoshBAN" pitchFamily="2" charset="0"/>
              </a:rPr>
              <a:t> / </a:t>
            </a:r>
            <a:r>
              <a:rPr lang="en-US" sz="4800" dirty="0" err="1" smtClean="0">
                <a:solidFill>
                  <a:schemeClr val="tx1"/>
                </a:solidFill>
                <a:latin typeface="NikoshBAN" pitchFamily="2" charset="0"/>
                <a:cs typeface="NikoshBAN" pitchFamily="2" charset="0"/>
              </a:rPr>
              <a:t>পদ্ধতিগত</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কৌশলের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সমন্বয়ে</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গাণিতিক</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সমস্যার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সমাধান</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করতে</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প্রাক্কলন</a:t>
            </a:r>
            <a:r>
              <a:rPr lang="en-US" sz="4800" dirty="0" smtClean="0">
                <a:solidFill>
                  <a:schemeClr val="tx1"/>
                </a:solidFill>
                <a:latin typeface="NikoshBAN" pitchFamily="2" charset="0"/>
                <a:cs typeface="NikoshBAN" pitchFamily="2" charset="0"/>
              </a:rPr>
              <a:t> ও </a:t>
            </a:r>
            <a:r>
              <a:rPr lang="en-US" sz="4800" dirty="0" err="1" smtClean="0">
                <a:solidFill>
                  <a:schemeClr val="tx1"/>
                </a:solidFill>
                <a:latin typeface="NikoshBAN" pitchFamily="2" charset="0"/>
                <a:cs typeface="NikoshBAN" pitchFamily="2" charset="0"/>
              </a:rPr>
              <a:t>গণনার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দক্ষতা</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ব্যবহার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করতে</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পারা</a:t>
            </a:r>
            <a:r>
              <a:rPr lang="en-US" sz="4800" dirty="0" smtClean="0">
                <a:solidFill>
                  <a:schemeClr val="tx1"/>
                </a:solidFill>
                <a:latin typeface="NikoshBAN" pitchFamily="2" charset="0"/>
                <a:cs typeface="NikoshBAN" pitchFamily="2" charset="0"/>
              </a:rPr>
              <a:t> </a:t>
            </a:r>
            <a:endParaRPr lang="en-US" sz="4800" dirty="0">
              <a:solidFill>
                <a:schemeClr val="tx1"/>
              </a:solidFill>
              <a:latin typeface="NikoshBAN" pitchFamily="2" charset="0"/>
              <a:cs typeface="NikoshBAN" pitchFamily="2" charset="0"/>
            </a:endParaRPr>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686800" cy="1676400"/>
          </a:xfrm>
          <a:solidFill>
            <a:schemeClr val="bg1">
              <a:lumMod val="85000"/>
            </a:schemeClr>
          </a:solidFill>
        </p:spPr>
        <p:txBody>
          <a:bodyPr>
            <a:normAutofit fontScale="90000"/>
          </a:bodyPr>
          <a:lstStyle/>
          <a:p>
            <a:r>
              <a:rPr lang="en-US" sz="5300" dirty="0" smtClean="0">
                <a:latin typeface="NikoshBAN" pitchFamily="2" charset="0"/>
                <a:cs typeface="NikoshBAN" pitchFamily="2" charset="0"/>
              </a:rPr>
              <a:t>এ </a:t>
            </a:r>
            <a:r>
              <a:rPr lang="en-US" sz="5300" dirty="0" err="1" smtClean="0">
                <a:latin typeface="NikoshBAN" pitchFamily="2" charset="0"/>
                <a:cs typeface="NikoshBAN" pitchFamily="2" charset="0"/>
              </a:rPr>
              <a:t>শিখন</a:t>
            </a:r>
            <a:r>
              <a:rPr lang="en-US" sz="5300" dirty="0" smtClean="0">
                <a:latin typeface="NikoshBAN" pitchFamily="2" charset="0"/>
                <a:cs typeface="NikoshBAN" pitchFamily="2" charset="0"/>
              </a:rPr>
              <a:t> </a:t>
            </a:r>
            <a:r>
              <a:rPr lang="en-US" sz="5300" dirty="0" err="1" smtClean="0">
                <a:latin typeface="NikoshBAN" pitchFamily="2" charset="0"/>
                <a:cs typeface="NikoshBAN" pitchFamily="2" charset="0"/>
              </a:rPr>
              <a:t>অভিজ্ঞতাটি</a:t>
            </a:r>
            <a:r>
              <a:rPr lang="en-US" sz="5300" dirty="0" smtClean="0">
                <a:latin typeface="NikoshBAN" pitchFamily="2" charset="0"/>
                <a:cs typeface="NikoshBAN" pitchFamily="2" charset="0"/>
              </a:rPr>
              <a:t> </a:t>
            </a:r>
            <a:r>
              <a:rPr lang="en-US" sz="5300" dirty="0" err="1" smtClean="0">
                <a:latin typeface="NikoshBAN" pitchFamily="2" charset="0"/>
                <a:cs typeface="NikoshBAN" pitchFamily="2" charset="0"/>
              </a:rPr>
              <a:t>থেকে</a:t>
            </a:r>
            <a:r>
              <a:rPr lang="en-US" sz="5300" dirty="0" smtClean="0">
                <a:latin typeface="NikoshBAN" pitchFamily="2" charset="0"/>
                <a:cs typeface="NikoshBAN" pitchFamily="2" charset="0"/>
              </a:rPr>
              <a:t> </a:t>
            </a:r>
            <a:r>
              <a:rPr lang="en-US" sz="5300" dirty="0" err="1" smtClean="0">
                <a:latin typeface="NikoshBAN" pitchFamily="2" charset="0"/>
                <a:cs typeface="NikoshBAN" pitchFamily="2" charset="0"/>
              </a:rPr>
              <a:t>শিক্ষার্থীরা</a:t>
            </a:r>
            <a:r>
              <a:rPr lang="en-US" sz="5300" dirty="0" smtClean="0">
                <a:latin typeface="NikoshBAN" pitchFamily="2" charset="0"/>
                <a:cs typeface="NikoshBAN" pitchFamily="2" charset="0"/>
              </a:rPr>
              <a:t> </a:t>
            </a:r>
            <a:r>
              <a:rPr lang="en-US" sz="5300" dirty="0" err="1" smtClean="0">
                <a:latin typeface="NikoshBAN" pitchFamily="2" charset="0"/>
                <a:cs typeface="NikoshBAN" pitchFamily="2" charset="0"/>
              </a:rPr>
              <a:t>নিন্মের</a:t>
            </a:r>
            <a:r>
              <a:rPr lang="en-US" sz="5300" dirty="0" smtClean="0">
                <a:latin typeface="NikoshBAN" pitchFamily="2" charset="0"/>
                <a:cs typeface="NikoshBAN" pitchFamily="2" charset="0"/>
              </a:rPr>
              <a:t> </a:t>
            </a:r>
            <a:r>
              <a:rPr lang="en-US" sz="5300" dirty="0" err="1" smtClean="0">
                <a:latin typeface="NikoshBAN" pitchFamily="2" charset="0"/>
                <a:cs typeface="NikoshBAN" pitchFamily="2" charset="0"/>
              </a:rPr>
              <a:t>বিষয়বস্তুগুলোর</a:t>
            </a:r>
            <a:r>
              <a:rPr lang="en-US" sz="5300" dirty="0" smtClean="0">
                <a:latin typeface="NikoshBAN" pitchFamily="2" charset="0"/>
                <a:cs typeface="NikoshBAN" pitchFamily="2" charset="0"/>
              </a:rPr>
              <a:t> </a:t>
            </a:r>
            <a:r>
              <a:rPr lang="en-US" sz="5300" dirty="0" err="1" smtClean="0">
                <a:latin typeface="NikoshBAN" pitchFamily="2" charset="0"/>
                <a:cs typeface="NikoshBAN" pitchFamily="2" charset="0"/>
              </a:rPr>
              <a:t>ধারণা</a:t>
            </a:r>
            <a:r>
              <a:rPr lang="en-US" sz="5300" dirty="0" smtClean="0">
                <a:latin typeface="NikoshBAN" pitchFamily="2" charset="0"/>
                <a:cs typeface="NikoshBAN" pitchFamily="2" charset="0"/>
              </a:rPr>
              <a:t> </a:t>
            </a:r>
            <a:r>
              <a:rPr lang="en-US" sz="5300" dirty="0" err="1" smtClean="0">
                <a:latin typeface="NikoshBAN" pitchFamily="2" charset="0"/>
                <a:cs typeface="NikoshBAN" pitchFamily="2" charset="0"/>
              </a:rPr>
              <a:t>লাভ</a:t>
            </a:r>
            <a:r>
              <a:rPr lang="en-US" sz="5300" dirty="0" smtClean="0">
                <a:latin typeface="NikoshBAN" pitchFamily="2" charset="0"/>
                <a:cs typeface="NikoshBAN" pitchFamily="2" charset="0"/>
              </a:rPr>
              <a:t> </a:t>
            </a:r>
            <a:r>
              <a:rPr lang="en-US" sz="5300" dirty="0" err="1" smtClean="0">
                <a:latin typeface="NikoshBAN" pitchFamily="2" charset="0"/>
                <a:cs typeface="NikoshBAN" pitchFamily="2" charset="0"/>
              </a:rPr>
              <a:t>করবেঃ</a:t>
            </a:r>
            <a:endParaRPr lang="en-US" sz="5300" dirty="0">
              <a:latin typeface="NikoshBAN" pitchFamily="2" charset="0"/>
              <a:cs typeface="NikoshBAN" pitchFamily="2" charset="0"/>
            </a:endParaRPr>
          </a:p>
        </p:txBody>
      </p:sp>
      <p:sp>
        <p:nvSpPr>
          <p:cNvPr id="3" name="Subtitle 2"/>
          <p:cNvSpPr>
            <a:spLocks noGrp="1"/>
          </p:cNvSpPr>
          <p:nvPr>
            <p:ph type="subTitle" idx="1"/>
          </p:nvPr>
        </p:nvSpPr>
        <p:spPr>
          <a:xfrm>
            <a:off x="457200" y="3581400"/>
            <a:ext cx="8077200" cy="2895600"/>
          </a:xfrm>
          <a:solidFill>
            <a:schemeClr val="bg1">
              <a:lumMod val="95000"/>
            </a:schemeClr>
          </a:solidFill>
          <a:ln>
            <a:solidFill>
              <a:srgbClr val="FF0000"/>
            </a:solidFill>
          </a:ln>
        </p:spPr>
        <p:txBody>
          <a:bodyPr>
            <a:normAutofit fontScale="92500" lnSpcReduction="10000"/>
          </a:bodyPr>
          <a:lstStyle/>
          <a:p>
            <a:pPr algn="l"/>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বিভিন্ন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ধরনের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সংখ্যা</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এবং</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গণনা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পদ্ধতির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ইতিহাস</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সম্পর্কে</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ধারণা</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লাভ</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করবে</a:t>
            </a:r>
            <a:r>
              <a:rPr lang="en-US" dirty="0" smtClean="0">
                <a:solidFill>
                  <a:schemeClr val="tx1"/>
                </a:solidFill>
                <a:latin typeface="NikoshBAN" pitchFamily="2" charset="0"/>
                <a:cs typeface="NikoshBAN" pitchFamily="2" charset="0"/>
              </a:rPr>
              <a:t> ।</a:t>
            </a:r>
            <a:endParaRPr lang="en-US" dirty="0" smtClean="0">
              <a:solidFill>
                <a:schemeClr val="tx1"/>
              </a:solidFill>
              <a:latin typeface="NikoshBAN" pitchFamily="2" charset="0"/>
              <a:cs typeface="NikoshBAN" pitchFamily="2" charset="0"/>
            </a:endParaRPr>
          </a:p>
          <a:p>
            <a:pPr algn="l"/>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সংখ্যারেখায়</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গণনা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সম্পর্কে</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ধারণা</a:t>
            </a:r>
            <a:r>
              <a:rPr lang="en-US" dirty="0" smtClean="0">
                <a:solidFill>
                  <a:schemeClr val="tx1"/>
                </a:solidFill>
                <a:latin typeface="NikoshBAN" pitchFamily="2" charset="0"/>
                <a:cs typeface="NikoshBAN" pitchFamily="2" charset="0"/>
              </a:rPr>
              <a:t> </a:t>
            </a:r>
            <a:r>
              <a:rPr lang="en-US" dirty="0" smtClean="0">
                <a:solidFill>
                  <a:schemeClr val="tx1"/>
                </a:solidFill>
                <a:latin typeface="NikoshBAN" pitchFamily="2" charset="0"/>
                <a:cs typeface="NikoshBAN" pitchFamily="2" charset="0"/>
              </a:rPr>
              <a:t>ও </a:t>
            </a:r>
            <a:r>
              <a:rPr lang="en-US" dirty="0" err="1" smtClean="0">
                <a:solidFill>
                  <a:schemeClr val="tx1"/>
                </a:solidFill>
                <a:latin typeface="NikoshBAN" pitchFamily="2" charset="0"/>
                <a:cs typeface="NikoshBAN" pitchFamily="2" charset="0"/>
              </a:rPr>
              <a:t>সংখ্যা</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হিসাব</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করতে</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পারবে</a:t>
            </a:r>
            <a:r>
              <a:rPr lang="en-US" dirty="0" smtClean="0">
                <a:solidFill>
                  <a:schemeClr val="tx1"/>
                </a:solidFill>
                <a:latin typeface="NikoshBAN" pitchFamily="2" charset="0"/>
                <a:cs typeface="NikoshBAN" pitchFamily="2" charset="0"/>
              </a:rPr>
              <a:t> ।</a:t>
            </a:r>
            <a:endParaRPr lang="en-US" dirty="0" smtClean="0">
              <a:solidFill>
                <a:schemeClr val="tx1"/>
              </a:solidFill>
              <a:latin typeface="NikoshBAN" pitchFamily="2" charset="0"/>
              <a:cs typeface="NikoshBAN" pitchFamily="2" charset="0"/>
            </a:endParaRPr>
          </a:p>
          <a:p>
            <a:pPr algn="l"/>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রোমান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সংখ্যা</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লেখার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পদ্ধতি</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অনুসারে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গননার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ধারনা</a:t>
            </a:r>
            <a:r>
              <a:rPr lang="en-US" dirty="0" smtClean="0">
                <a:solidFill>
                  <a:schemeClr val="tx1"/>
                </a:solidFill>
                <a:latin typeface="NikoshBAN" pitchFamily="2" charset="0"/>
                <a:cs typeface="NikoshBAN" pitchFamily="2" charset="0"/>
              </a:rPr>
              <a:t> ও </a:t>
            </a:r>
            <a:r>
              <a:rPr lang="en-US" dirty="0" err="1" smtClean="0">
                <a:solidFill>
                  <a:schemeClr val="tx1"/>
                </a:solidFill>
                <a:latin typeface="NikoshBAN" pitchFamily="2" charset="0"/>
                <a:cs typeface="NikoshBAN" pitchFamily="2" charset="0"/>
              </a:rPr>
              <a:t>নির্নয়</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করতে</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পারবে</a:t>
            </a:r>
            <a:r>
              <a:rPr lang="en-US" dirty="0" smtClean="0">
                <a:solidFill>
                  <a:schemeClr val="tx1"/>
                </a:solidFill>
                <a:latin typeface="NikoshBAN" pitchFamily="2" charset="0"/>
                <a:cs typeface="NikoshBAN" pitchFamily="2" charset="0"/>
              </a:rPr>
              <a:t> ।</a:t>
            </a:r>
          </a:p>
          <a:p>
            <a:pPr algn="l"/>
            <a:endParaRPr lang="en-US" dirty="0">
              <a:latin typeface="NikoshBAN" pitchFamily="2" charset="0"/>
              <a:cs typeface="NikoshBAN" pitchFamily="2" charset="0"/>
            </a:endParaRPr>
          </a:p>
        </p:txBody>
      </p:sp>
      <p:sp>
        <p:nvSpPr>
          <p:cNvPr id="9" name="Right Arrow 8"/>
          <p:cNvSpPr/>
          <p:nvPr/>
        </p:nvSpPr>
        <p:spPr>
          <a:xfrm>
            <a:off x="609600" y="37338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09600" y="46482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09600" y="54102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7924800" cy="6247864"/>
          </a:xfrm>
          <a:prstGeom prst="rect">
            <a:avLst/>
          </a:prstGeom>
          <a:solidFill>
            <a:schemeClr val="bg1">
              <a:lumMod val="85000"/>
            </a:schemeClr>
          </a:solidFill>
          <a:ln>
            <a:solidFill>
              <a:srgbClr val="FF0066"/>
            </a:solidFill>
          </a:ln>
        </p:spPr>
        <p:txBody>
          <a:bodyPr wrap="square">
            <a:spAutoFit/>
          </a:bodyPr>
          <a:lstStyle/>
          <a:p>
            <a:pPr algn="just"/>
            <a:r>
              <a:rPr lang="as-IN" sz="2000" b="1" dirty="0" smtClean="0">
                <a:latin typeface="NikoshBAN" pitchFamily="2" charset="0"/>
                <a:cs typeface="NikoshBAN" pitchFamily="2" charset="0"/>
              </a:rPr>
              <a:t>সংখ্যা আবিষ্কারের ইতিহাস</a:t>
            </a:r>
          </a:p>
          <a:p>
            <a:pPr algn="just"/>
            <a:r>
              <a:rPr lang="as-IN" sz="2000" dirty="0" smtClean="0">
                <a:latin typeface="NikoshBAN" pitchFamily="2" charset="0"/>
                <a:cs typeface="NikoshBAN" pitchFamily="2" charset="0"/>
              </a:rPr>
              <a:t>সভ্যতার সূচনালগ্ন থেকেই মানুষ হিসাব-নিকাশের প্রয়োজনীয়তা অনুভব করে। তখন গণনার জন্য নানা রকম উপকরণ যেমন- হাতের আঙ্গুল, নুডি পাথর, কাঠি, ঝিনুক, রশির গিট, দেয়ালে দাগ কাটা ইত্যাদি ব্যবহার করা হতো। সময়ের বিবর্তনে গণনার ক্ষেত্রে বিভিন্ন চিহ্ন ও প্রতীক ব্যবহার শুরু হতে থাকে। খ্রিস্টপূর্ব ৩৪০০ সালে হায়ারোগ্লিফিক্স সংখ্যা পদ্ধতির মাধ্যমে সর্বপ্রথম গণনার ক্ষেত্রে লিখিত সংখ্যা বা চিহ্নের ব্যবহার শুরু হয়। পরবর্তিতে পর্যায়ক্রমে মেয়ান, রোমান ও দশমিক সংখ্যা পদ্ধতির ব্যবহার শুরু হয়।</a:t>
            </a:r>
          </a:p>
          <a:p>
            <a:pPr algn="just"/>
            <a:r>
              <a:rPr lang="as-IN" sz="2000" b="1" dirty="0" smtClean="0">
                <a:latin typeface="NikoshBAN" pitchFamily="2" charset="0"/>
                <a:cs typeface="NikoshBAN" pitchFamily="2" charset="0"/>
              </a:rPr>
              <a:t>সংখ্যা কাকে বলে? </a:t>
            </a:r>
          </a:p>
          <a:p>
            <a:pPr algn="just"/>
            <a:r>
              <a:rPr lang="as-IN" sz="2000" dirty="0" smtClean="0">
                <a:latin typeface="NikoshBAN" pitchFamily="2" charset="0"/>
                <a:cs typeface="NikoshBAN" pitchFamily="2" charset="0"/>
              </a:rPr>
              <a:t>সংখ্যা হচ্ছে এমন একটি উপাদান যা কোনকিছু গণনা, পরিমাণ এবং পরিমাপ করার জন্য ব্যবহৃত হয়। যেমন- একাদশ শ্রেণীতে ২৪৩ জন ছাত্র আছে; এখানে ২৪৩ একটি সংখ্যা।</a:t>
            </a:r>
          </a:p>
          <a:p>
            <a:pPr algn="just"/>
            <a:r>
              <a:rPr lang="as-IN" sz="2000" b="1" dirty="0" smtClean="0">
                <a:latin typeface="NikoshBAN" pitchFamily="2" charset="0"/>
                <a:cs typeface="NikoshBAN" pitchFamily="2" charset="0"/>
              </a:rPr>
              <a:t>অংক কাকে বলে? </a:t>
            </a:r>
          </a:p>
          <a:p>
            <a:pPr algn="just"/>
            <a:r>
              <a:rPr lang="as-IN" sz="2000" dirty="0" smtClean="0">
                <a:latin typeface="NikoshBAN" pitchFamily="2" charset="0"/>
                <a:cs typeface="NikoshBAN" pitchFamily="2" charset="0"/>
              </a:rPr>
              <a:t>সংখ্যা তৈরির ক্ষুদ্রতম প্রতীকই হচ্ছে অংক। সকল অংক সংখ্যা কিন্তু সকল সংখ্যা অংক নয়। যেমন ২৪৩ তিন অংক বিশিষ্ট একটি সংখ্যা ,যা ২, ৪ এবং ৩ পৃথক তিনটি অংক নিয়ে গঠিত। যারা প্রত্যেকেই পৃথকভাবে একেকটি সংখ্যা।</a:t>
            </a:r>
          </a:p>
          <a:p>
            <a:pPr algn="just"/>
            <a:r>
              <a:rPr lang="as-IN" sz="2000" b="1" dirty="0" smtClean="0">
                <a:latin typeface="NikoshBAN" pitchFamily="2" charset="0"/>
                <a:cs typeface="NikoshBAN" pitchFamily="2" charset="0"/>
              </a:rPr>
              <a:t>সংখ্যা পদ্ধতি কাকে বলে? </a:t>
            </a:r>
          </a:p>
          <a:p>
            <a:pPr algn="just"/>
            <a:r>
              <a:rPr lang="as-IN" sz="2000" dirty="0" smtClean="0">
                <a:latin typeface="NikoshBAN" pitchFamily="2" charset="0"/>
                <a:cs typeface="NikoshBAN" pitchFamily="2" charset="0"/>
              </a:rPr>
              <a:t>কোনো সংখ্যাকে লিখা বা প্রকাশ ও এর সাহায্যে গাণিতিক হিসাব-নিকাশের জন্য ব্যবহৃত পদ্ধতিই হলো সংখ্যা পদ্ধতি। সংখ্যা পদ্ধতিতে নিমোক্ত উপাদানগুলো থাকে। যেমন-</a:t>
            </a:r>
          </a:p>
          <a:p>
            <a:pPr algn="just"/>
            <a:r>
              <a:rPr lang="as-IN" sz="2000" dirty="0" smtClean="0">
                <a:latin typeface="NikoshBAN" pitchFamily="2" charset="0"/>
                <a:cs typeface="NikoshBAN" pitchFamily="2" charset="0"/>
              </a:rPr>
              <a:t>কতোগুলো প্রতীক। যেমন- ০,১,২,৩ …</a:t>
            </a:r>
          </a:p>
          <a:p>
            <a:pPr algn="just"/>
            <a:r>
              <a:rPr lang="as-IN" sz="2000" dirty="0" smtClean="0">
                <a:latin typeface="NikoshBAN" pitchFamily="2" charset="0"/>
                <a:cs typeface="NikoshBAN" pitchFamily="2" charset="0"/>
              </a:rPr>
              <a:t>কতোগুলো অপারেটর। যেমন- +, -, ×, ÷ </a:t>
            </a:r>
            <a:r>
              <a:rPr lang="as-IN" sz="2000" dirty="0" smtClean="0">
                <a:latin typeface="NikoshBAN" pitchFamily="2" charset="0"/>
                <a:cs typeface="NikoshBAN" pitchFamily="2" charset="0"/>
              </a:rPr>
              <a:t>ইত্যাদি</a:t>
            </a:r>
            <a:endParaRPr lang="as-IN" sz="2000" dirty="0" smtClean="0">
              <a:latin typeface="NikoshBAN" pitchFamily="2" charset="0"/>
              <a:cs typeface="NikoshBAN" pitchFamily="2" charset="0"/>
            </a:endParaRPr>
          </a:p>
          <a:p>
            <a:pPr algn="just"/>
            <a:r>
              <a:rPr lang="as-IN" sz="2000" dirty="0" smtClean="0">
                <a:latin typeface="NikoshBAN" pitchFamily="2" charset="0"/>
                <a:cs typeface="NikoshBAN" pitchFamily="2" charset="0"/>
              </a:rPr>
              <a:t>কতোগুলো নিয়মাবলী। যেমন- যোগ, বিয়োগ, গুণ, ভাগ ইত্যাদির নিয়ম।</a:t>
            </a:r>
            <a:endParaRPr lang="as-IN" sz="2000" dirty="0">
              <a:latin typeface="NikoshBAN" pitchFamily="2" charset="0"/>
              <a:cs typeface="NikoshBAN" pitchFamily="2" charset="0"/>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TotalTime>
  <Words>708</Words>
  <Application>Microsoft Office PowerPoint</Application>
  <PresentationFormat>On-screen Show (4:3)</PresentationFormat>
  <Paragraphs>119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স্বাগতম </vt:lpstr>
      <vt:lpstr>Slide 2</vt:lpstr>
      <vt:lpstr>ধারনা </vt:lpstr>
      <vt:lpstr>Slide 4</vt:lpstr>
      <vt:lpstr>Slide 5</vt:lpstr>
      <vt:lpstr>আজকের অভিজ্ঞতার শিরোনাম</vt:lpstr>
      <vt:lpstr>প্রাসঙ্গিক যোগ্যতা </vt:lpstr>
      <vt:lpstr>এ শিখন অভিজ্ঞতাটি থেকে শিক্ষার্থীরা নিন্মের বিষয়বস্তুগুলোর ধারণা লাভ করবেঃ</vt:lpstr>
      <vt:lpstr>Slide 9</vt:lpstr>
      <vt:lpstr>Slide 10</vt:lpstr>
      <vt:lpstr>Slide 11</vt:lpstr>
      <vt:lpstr>মুক্ত প্রশ্ন / দলীয় আলোচনা  </vt:lpstr>
      <vt:lpstr>Slide 13</vt:lpstr>
      <vt:lpstr>ট্যালির মাধ্যমে গণনা </vt:lpstr>
      <vt:lpstr>               বিতর্ক প্রতিযোগিতা বিষয়ঃ  ট্যালির মাধ্যমে গণনারঃবর্তমান অবস্থা এবং পূর্ব অবস্থা</vt:lpstr>
      <vt:lpstr>একক কাজ</vt:lpstr>
      <vt:lpstr>Slide 17</vt:lpstr>
      <vt:lpstr>Slide 18</vt:lpstr>
      <vt:lpstr>রোমান সংখ্যা গণনা </vt:lpstr>
      <vt:lpstr>Slide 20</vt:lpstr>
      <vt:lpstr>Slide 21</vt:lpstr>
      <vt:lpstr>বাড়ির কাজ </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asus</dc:creator>
  <cp:lastModifiedBy>asus</cp:lastModifiedBy>
  <cp:revision>65</cp:revision>
  <dcterms:created xsi:type="dcterms:W3CDTF">2006-08-16T00:00:00Z</dcterms:created>
  <dcterms:modified xsi:type="dcterms:W3CDTF">2024-06-14T18:04:13Z</dcterms:modified>
</cp:coreProperties>
</file>