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4" r:id="rId2"/>
    <p:sldId id="295" r:id="rId3"/>
    <p:sldId id="296" r:id="rId4"/>
    <p:sldId id="266" r:id="rId5"/>
    <p:sldId id="267" r:id="rId6"/>
    <p:sldId id="261" r:id="rId7"/>
    <p:sldId id="263" r:id="rId8"/>
    <p:sldId id="297" r:id="rId9"/>
    <p:sldId id="264" r:id="rId10"/>
    <p:sldId id="271" r:id="rId11"/>
    <p:sldId id="298" r:id="rId12"/>
    <p:sldId id="299" r:id="rId13"/>
    <p:sldId id="301" r:id="rId14"/>
    <p:sldId id="304" r:id="rId15"/>
    <p:sldId id="305" r:id="rId16"/>
    <p:sldId id="300" r:id="rId17"/>
    <p:sldId id="302" r:id="rId18"/>
    <p:sldId id="282" r:id="rId19"/>
    <p:sldId id="268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5" r:id="rId30"/>
    <p:sldId id="306" r:id="rId3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678" y="27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A778C-5BCE-4B9C-88CD-7E1D2596CAE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69629E-6792-456E-9D15-7018A68BE32E}">
      <dgm:prSet phldrT="[Text]" custT="1"/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উপযোগের</a:t>
          </a:r>
          <a:r>
            <a: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b="1" dirty="0">
            <a:solidFill>
              <a:schemeClr val="tx1"/>
            </a:solidFill>
          </a:endParaRPr>
        </a:p>
      </dgm:t>
    </dgm:pt>
    <dgm:pt modelId="{AF656DC1-300D-49E3-BF4A-17D108CB6305}" type="parTrans" cxnId="{B0AD07FB-F013-485A-838E-BD3F9B72661C}">
      <dgm:prSet/>
      <dgm:spPr/>
      <dgm:t>
        <a:bodyPr/>
        <a:lstStyle/>
        <a:p>
          <a:endParaRPr lang="en-US" sz="2000"/>
        </a:p>
      </dgm:t>
    </dgm:pt>
    <dgm:pt modelId="{A439C31C-818E-4272-A477-D1E267C01325}" type="sibTrans" cxnId="{B0AD07FB-F013-485A-838E-BD3F9B72661C}">
      <dgm:prSet/>
      <dgm:spPr/>
      <dgm:t>
        <a:bodyPr/>
        <a:lstStyle/>
        <a:p>
          <a:endParaRPr lang="en-US" sz="2000"/>
        </a:p>
      </dgm:t>
    </dgm:pt>
    <dgm:pt modelId="{3C68406D-3F0B-49AD-A2DE-28F8AE1E8D19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রূপগত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dirty="0"/>
        </a:p>
      </dgm:t>
    </dgm:pt>
    <dgm:pt modelId="{341FBC32-3009-4783-B1F5-8CFEFA515800}" type="parTrans" cxnId="{03B5DA86-716C-4987-AA93-749118DDE286}">
      <dgm:prSet custT="1"/>
      <dgm:spPr/>
      <dgm:t>
        <a:bodyPr/>
        <a:lstStyle/>
        <a:p>
          <a:endParaRPr lang="en-US" sz="600"/>
        </a:p>
      </dgm:t>
    </dgm:pt>
    <dgm:pt modelId="{19FA995C-F22C-4C01-BFEA-F02CD969CF04}" type="sibTrans" cxnId="{03B5DA86-716C-4987-AA93-749118DDE286}">
      <dgm:prSet/>
      <dgm:spPr/>
      <dgm:t>
        <a:bodyPr/>
        <a:lstStyle/>
        <a:p>
          <a:endParaRPr lang="en-US" sz="2000"/>
        </a:p>
      </dgm:t>
    </dgm:pt>
    <dgm:pt modelId="{2D55F4B0-98DA-4AFB-A8D4-8DB6B435E881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স্থানগত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/>
        </a:p>
      </dgm:t>
    </dgm:pt>
    <dgm:pt modelId="{BEF15AC7-E5DD-4B72-903C-EEF42C680176}" type="parTrans" cxnId="{DC63C64B-D518-4FAD-B452-9AF08479F008}">
      <dgm:prSet custT="1"/>
      <dgm:spPr/>
      <dgm:t>
        <a:bodyPr/>
        <a:lstStyle/>
        <a:p>
          <a:endParaRPr lang="en-US" sz="600"/>
        </a:p>
      </dgm:t>
    </dgm:pt>
    <dgm:pt modelId="{2C83E811-59B9-42AB-804B-318288D89361}" type="sibTrans" cxnId="{DC63C64B-D518-4FAD-B452-9AF08479F008}">
      <dgm:prSet/>
      <dgm:spPr/>
      <dgm:t>
        <a:bodyPr/>
        <a:lstStyle/>
        <a:p>
          <a:endParaRPr lang="en-US" sz="2000"/>
        </a:p>
      </dgm:t>
    </dgm:pt>
    <dgm:pt modelId="{8136B91C-8F96-4D94-95F7-008972A3AFEB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সময়গত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dirty="0"/>
        </a:p>
      </dgm:t>
    </dgm:pt>
    <dgm:pt modelId="{22A43BE2-FEFE-44CC-AD36-8CB3381D7744}" type="parTrans" cxnId="{58B53AA3-AB4E-401E-AD2D-F7CF9720E830}">
      <dgm:prSet custT="1"/>
      <dgm:spPr/>
      <dgm:t>
        <a:bodyPr/>
        <a:lstStyle/>
        <a:p>
          <a:endParaRPr lang="en-US" sz="600"/>
        </a:p>
      </dgm:t>
    </dgm:pt>
    <dgm:pt modelId="{060D9802-0322-4987-AF21-60631A402D0B}" type="sibTrans" cxnId="{58B53AA3-AB4E-401E-AD2D-F7CF9720E830}">
      <dgm:prSet/>
      <dgm:spPr/>
      <dgm:t>
        <a:bodyPr/>
        <a:lstStyle/>
        <a:p>
          <a:endParaRPr lang="en-US" sz="2000"/>
        </a:p>
      </dgm:t>
    </dgm:pt>
    <dgm:pt modelId="{1C1A6D92-E194-4AFC-9F59-C0D7D7D19444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জ্ঞানগত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dirty="0"/>
        </a:p>
      </dgm:t>
    </dgm:pt>
    <dgm:pt modelId="{8B218E73-4EDF-4178-8324-C71D1F7379B0}" type="parTrans" cxnId="{B207B9AF-1F55-4C75-85A5-453331E7ACF2}">
      <dgm:prSet custT="1"/>
      <dgm:spPr/>
      <dgm:t>
        <a:bodyPr/>
        <a:lstStyle/>
        <a:p>
          <a:endParaRPr lang="en-US" sz="600"/>
        </a:p>
      </dgm:t>
    </dgm:pt>
    <dgm:pt modelId="{82035F69-1E2D-419C-BDC2-DBE6C91E2F31}" type="sibTrans" cxnId="{B207B9AF-1F55-4C75-85A5-453331E7ACF2}">
      <dgm:prSet/>
      <dgm:spPr/>
      <dgm:t>
        <a:bodyPr/>
        <a:lstStyle/>
        <a:p>
          <a:endParaRPr lang="en-US" sz="2000"/>
        </a:p>
      </dgm:t>
    </dgm:pt>
    <dgm:pt modelId="{0F761967-B582-4F91-9A8F-1E0E580ACB44}">
      <dgm:prSet custT="1"/>
      <dgm:spPr/>
      <dgm:t>
        <a:bodyPr/>
        <a:lstStyle/>
        <a:p>
          <a:r>
            <a:rPr lang="en-US" sz="2800">
              <a:latin typeface="NikoshBAN" panose="02000000000000000000" pitchFamily="2" charset="0"/>
              <a:cs typeface="NikoshBAN" panose="02000000000000000000" pitchFamily="2" charset="0"/>
            </a:rPr>
            <a:t>সেবাগত  উপযোগ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3C31C8-180D-4674-B9A1-1AE2A50703CD}" type="parTrans" cxnId="{60F30CA2-B284-4AC6-9BC0-719F498457E6}">
      <dgm:prSet custT="1"/>
      <dgm:spPr/>
      <dgm:t>
        <a:bodyPr/>
        <a:lstStyle/>
        <a:p>
          <a:endParaRPr lang="en-US" sz="600"/>
        </a:p>
      </dgm:t>
    </dgm:pt>
    <dgm:pt modelId="{AAF2890B-459B-4879-8D34-43587EB6AD44}" type="sibTrans" cxnId="{60F30CA2-B284-4AC6-9BC0-719F498457E6}">
      <dgm:prSet/>
      <dgm:spPr/>
      <dgm:t>
        <a:bodyPr/>
        <a:lstStyle/>
        <a:p>
          <a:endParaRPr lang="en-US" sz="2000"/>
        </a:p>
      </dgm:t>
    </dgm:pt>
    <dgm:pt modelId="{6DF61FAA-2B6B-43BB-91B0-918C6B331114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স্বত্ত্বগত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59F928-684D-4E88-B203-07B6A0B427BB}" type="parTrans" cxnId="{809BC149-5BAD-40CF-8435-A18F6F99A5BD}">
      <dgm:prSet custT="1"/>
      <dgm:spPr/>
      <dgm:t>
        <a:bodyPr/>
        <a:lstStyle/>
        <a:p>
          <a:endParaRPr lang="en-US" sz="600"/>
        </a:p>
      </dgm:t>
    </dgm:pt>
    <dgm:pt modelId="{7C1211D4-1066-477D-9584-175E29E36E2E}" type="sibTrans" cxnId="{809BC149-5BAD-40CF-8435-A18F6F99A5BD}">
      <dgm:prSet/>
      <dgm:spPr/>
      <dgm:t>
        <a:bodyPr/>
        <a:lstStyle/>
        <a:p>
          <a:endParaRPr lang="en-US" sz="2000"/>
        </a:p>
      </dgm:t>
    </dgm:pt>
    <dgm:pt modelId="{E7D9293C-FF0E-4A23-B2A2-4623E4B864DD}" type="pres">
      <dgm:prSet presAssocID="{173A778C-5BCE-4B9C-88CD-7E1D2596CAE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7F3452-D6A9-4B77-B89D-831581D6EB0F}" type="pres">
      <dgm:prSet presAssocID="{0969629E-6792-456E-9D15-7018A68BE32E}" presName="centerShape" presStyleLbl="node0" presStyleIdx="0" presStyleCnt="1" custScaleX="120634"/>
      <dgm:spPr/>
    </dgm:pt>
    <dgm:pt modelId="{C52224BC-B4D0-46E8-8FA5-D34BC97C9434}" type="pres">
      <dgm:prSet presAssocID="{341FBC32-3009-4783-B1F5-8CFEFA515800}" presName="Name9" presStyleLbl="parChTrans1D2" presStyleIdx="0" presStyleCnt="6"/>
      <dgm:spPr/>
    </dgm:pt>
    <dgm:pt modelId="{AFF48316-F6EC-4DB2-9E9A-299957F30791}" type="pres">
      <dgm:prSet presAssocID="{341FBC32-3009-4783-B1F5-8CFEFA515800}" presName="connTx" presStyleLbl="parChTrans1D2" presStyleIdx="0" presStyleCnt="6"/>
      <dgm:spPr/>
    </dgm:pt>
    <dgm:pt modelId="{1E62C732-8D3E-40B1-B622-67A30E65C502}" type="pres">
      <dgm:prSet presAssocID="{3C68406D-3F0B-49AD-A2DE-28F8AE1E8D19}" presName="node" presStyleLbl="node1" presStyleIdx="0" presStyleCnt="6" custScaleX="155747">
        <dgm:presLayoutVars>
          <dgm:bulletEnabled val="1"/>
        </dgm:presLayoutVars>
      </dgm:prSet>
      <dgm:spPr/>
    </dgm:pt>
    <dgm:pt modelId="{58B920CF-6E76-4F9F-B4AC-0FAFFC2D037B}" type="pres">
      <dgm:prSet presAssocID="{BEF15AC7-E5DD-4B72-903C-EEF42C680176}" presName="Name9" presStyleLbl="parChTrans1D2" presStyleIdx="1" presStyleCnt="6"/>
      <dgm:spPr/>
    </dgm:pt>
    <dgm:pt modelId="{9E6E57B2-5DC6-4904-BC60-4925AEFFB4B6}" type="pres">
      <dgm:prSet presAssocID="{BEF15AC7-E5DD-4B72-903C-EEF42C680176}" presName="connTx" presStyleLbl="parChTrans1D2" presStyleIdx="1" presStyleCnt="6"/>
      <dgm:spPr/>
    </dgm:pt>
    <dgm:pt modelId="{7AD9DC25-A5B4-4350-9C17-38162626677A}" type="pres">
      <dgm:prSet presAssocID="{2D55F4B0-98DA-4AFB-A8D4-8DB6B435E881}" presName="node" presStyleLbl="node1" presStyleIdx="1" presStyleCnt="6" custScaleX="160111">
        <dgm:presLayoutVars>
          <dgm:bulletEnabled val="1"/>
        </dgm:presLayoutVars>
      </dgm:prSet>
      <dgm:spPr/>
    </dgm:pt>
    <dgm:pt modelId="{9B873C1D-616F-4F10-8579-D6182E3C33F9}" type="pres">
      <dgm:prSet presAssocID="{22A43BE2-FEFE-44CC-AD36-8CB3381D7744}" presName="Name9" presStyleLbl="parChTrans1D2" presStyleIdx="2" presStyleCnt="6"/>
      <dgm:spPr/>
    </dgm:pt>
    <dgm:pt modelId="{36F599FF-BBE6-480C-8D6C-2627F0BDAA3D}" type="pres">
      <dgm:prSet presAssocID="{22A43BE2-FEFE-44CC-AD36-8CB3381D7744}" presName="connTx" presStyleLbl="parChTrans1D2" presStyleIdx="2" presStyleCnt="6"/>
      <dgm:spPr/>
    </dgm:pt>
    <dgm:pt modelId="{3C042074-6673-4A54-A028-CBAEFC96ED3E}" type="pres">
      <dgm:prSet presAssocID="{8136B91C-8F96-4D94-95F7-008972A3AFEB}" presName="node" presStyleLbl="node1" presStyleIdx="2" presStyleCnt="6" custScaleX="142755">
        <dgm:presLayoutVars>
          <dgm:bulletEnabled val="1"/>
        </dgm:presLayoutVars>
      </dgm:prSet>
      <dgm:spPr/>
    </dgm:pt>
    <dgm:pt modelId="{1162E5E7-DDC9-4138-A50C-894621964638}" type="pres">
      <dgm:prSet presAssocID="{8B218E73-4EDF-4178-8324-C71D1F7379B0}" presName="Name9" presStyleLbl="parChTrans1D2" presStyleIdx="3" presStyleCnt="6"/>
      <dgm:spPr/>
    </dgm:pt>
    <dgm:pt modelId="{995E040F-9449-41CD-82C7-071EF3D3D814}" type="pres">
      <dgm:prSet presAssocID="{8B218E73-4EDF-4178-8324-C71D1F7379B0}" presName="connTx" presStyleLbl="parChTrans1D2" presStyleIdx="3" presStyleCnt="6"/>
      <dgm:spPr/>
    </dgm:pt>
    <dgm:pt modelId="{F6440B79-2103-4B92-95BC-BE19FF186FBF}" type="pres">
      <dgm:prSet presAssocID="{1C1A6D92-E194-4AFC-9F59-C0D7D7D19444}" presName="node" presStyleLbl="node1" presStyleIdx="3" presStyleCnt="6" custScaleX="139543">
        <dgm:presLayoutVars>
          <dgm:bulletEnabled val="1"/>
        </dgm:presLayoutVars>
      </dgm:prSet>
      <dgm:spPr/>
    </dgm:pt>
    <dgm:pt modelId="{B45EFFBA-2D3D-4D52-8804-DCB4061CAD45}" type="pres">
      <dgm:prSet presAssocID="{0B59F928-684D-4E88-B203-07B6A0B427BB}" presName="Name9" presStyleLbl="parChTrans1D2" presStyleIdx="4" presStyleCnt="6"/>
      <dgm:spPr/>
    </dgm:pt>
    <dgm:pt modelId="{A3DC6BD1-3375-4C74-8B6C-A48A1539F22B}" type="pres">
      <dgm:prSet presAssocID="{0B59F928-684D-4E88-B203-07B6A0B427BB}" presName="connTx" presStyleLbl="parChTrans1D2" presStyleIdx="4" presStyleCnt="6"/>
      <dgm:spPr/>
    </dgm:pt>
    <dgm:pt modelId="{6FD23F81-06A2-486A-9641-171B55343177}" type="pres">
      <dgm:prSet presAssocID="{6DF61FAA-2B6B-43BB-91B0-918C6B331114}" presName="node" presStyleLbl="node1" presStyleIdx="4" presStyleCnt="6" custScaleX="153102">
        <dgm:presLayoutVars>
          <dgm:bulletEnabled val="1"/>
        </dgm:presLayoutVars>
      </dgm:prSet>
      <dgm:spPr/>
    </dgm:pt>
    <dgm:pt modelId="{FE9BBF89-F039-4D6D-B19C-126079D924B9}" type="pres">
      <dgm:prSet presAssocID="{653C31C8-180D-4674-B9A1-1AE2A50703CD}" presName="Name9" presStyleLbl="parChTrans1D2" presStyleIdx="5" presStyleCnt="6"/>
      <dgm:spPr/>
    </dgm:pt>
    <dgm:pt modelId="{B69DBE1F-3068-441A-AF55-F402A23B8015}" type="pres">
      <dgm:prSet presAssocID="{653C31C8-180D-4674-B9A1-1AE2A50703CD}" presName="connTx" presStyleLbl="parChTrans1D2" presStyleIdx="5" presStyleCnt="6"/>
      <dgm:spPr/>
    </dgm:pt>
    <dgm:pt modelId="{648629D6-462D-4B56-84F0-6D9B73859035}" type="pres">
      <dgm:prSet presAssocID="{0F761967-B582-4F91-9A8F-1E0E580ACB44}" presName="node" presStyleLbl="node1" presStyleIdx="5" presStyleCnt="6" custScaleX="133676">
        <dgm:presLayoutVars>
          <dgm:bulletEnabled val="1"/>
        </dgm:presLayoutVars>
      </dgm:prSet>
      <dgm:spPr/>
    </dgm:pt>
  </dgm:ptLst>
  <dgm:cxnLst>
    <dgm:cxn modelId="{BB68F103-7072-4E46-BF1C-D1AF3ED72D59}" type="presOf" srcId="{BEF15AC7-E5DD-4B72-903C-EEF42C680176}" destId="{9E6E57B2-5DC6-4904-BC60-4925AEFFB4B6}" srcOrd="1" destOrd="0" presId="urn:microsoft.com/office/officeart/2005/8/layout/radial1"/>
    <dgm:cxn modelId="{F2D9A30E-751E-4522-A48F-671AA240A42A}" type="presOf" srcId="{0B59F928-684D-4E88-B203-07B6A0B427BB}" destId="{B45EFFBA-2D3D-4D52-8804-DCB4061CAD45}" srcOrd="0" destOrd="0" presId="urn:microsoft.com/office/officeart/2005/8/layout/radial1"/>
    <dgm:cxn modelId="{DD23D815-360A-481A-909C-6819E60FE0F9}" type="presOf" srcId="{0B59F928-684D-4E88-B203-07B6A0B427BB}" destId="{A3DC6BD1-3375-4C74-8B6C-A48A1539F22B}" srcOrd="1" destOrd="0" presId="urn:microsoft.com/office/officeart/2005/8/layout/radial1"/>
    <dgm:cxn modelId="{FDA6DF2A-42C6-48F0-8637-7F3F7A4986A2}" type="presOf" srcId="{1C1A6D92-E194-4AFC-9F59-C0D7D7D19444}" destId="{F6440B79-2103-4B92-95BC-BE19FF186FBF}" srcOrd="0" destOrd="0" presId="urn:microsoft.com/office/officeart/2005/8/layout/radial1"/>
    <dgm:cxn modelId="{A08E8E60-0890-4F5F-9420-2A4BAF19C7FA}" type="presOf" srcId="{0969629E-6792-456E-9D15-7018A68BE32E}" destId="{C37F3452-D6A9-4B77-B89D-831581D6EB0F}" srcOrd="0" destOrd="0" presId="urn:microsoft.com/office/officeart/2005/8/layout/radial1"/>
    <dgm:cxn modelId="{809BC149-5BAD-40CF-8435-A18F6F99A5BD}" srcId="{0969629E-6792-456E-9D15-7018A68BE32E}" destId="{6DF61FAA-2B6B-43BB-91B0-918C6B331114}" srcOrd="4" destOrd="0" parTransId="{0B59F928-684D-4E88-B203-07B6A0B427BB}" sibTransId="{7C1211D4-1066-477D-9584-175E29E36E2E}"/>
    <dgm:cxn modelId="{DC63C64B-D518-4FAD-B452-9AF08479F008}" srcId="{0969629E-6792-456E-9D15-7018A68BE32E}" destId="{2D55F4B0-98DA-4AFB-A8D4-8DB6B435E881}" srcOrd="1" destOrd="0" parTransId="{BEF15AC7-E5DD-4B72-903C-EEF42C680176}" sibTransId="{2C83E811-59B9-42AB-804B-318288D89361}"/>
    <dgm:cxn modelId="{B9771E70-1BB8-44CD-8EE5-9F72C9EB72FD}" type="presOf" srcId="{173A778C-5BCE-4B9C-88CD-7E1D2596CAE8}" destId="{E7D9293C-FF0E-4A23-B2A2-4623E4B864DD}" srcOrd="0" destOrd="0" presId="urn:microsoft.com/office/officeart/2005/8/layout/radial1"/>
    <dgm:cxn modelId="{92229571-9AB8-49DE-B869-50E37F20F525}" type="presOf" srcId="{341FBC32-3009-4783-B1F5-8CFEFA515800}" destId="{C52224BC-B4D0-46E8-8FA5-D34BC97C9434}" srcOrd="0" destOrd="0" presId="urn:microsoft.com/office/officeart/2005/8/layout/radial1"/>
    <dgm:cxn modelId="{458E677E-6EB7-4B39-8967-21D7F615D5B9}" type="presOf" srcId="{BEF15AC7-E5DD-4B72-903C-EEF42C680176}" destId="{58B920CF-6E76-4F9F-B4AC-0FAFFC2D037B}" srcOrd="0" destOrd="0" presId="urn:microsoft.com/office/officeart/2005/8/layout/radial1"/>
    <dgm:cxn modelId="{03B5DA86-716C-4987-AA93-749118DDE286}" srcId="{0969629E-6792-456E-9D15-7018A68BE32E}" destId="{3C68406D-3F0B-49AD-A2DE-28F8AE1E8D19}" srcOrd="0" destOrd="0" parTransId="{341FBC32-3009-4783-B1F5-8CFEFA515800}" sibTransId="{19FA995C-F22C-4C01-BFEA-F02CD969CF04}"/>
    <dgm:cxn modelId="{8C6D0394-8660-42C1-9D93-1F51BE7E3A28}" type="presOf" srcId="{22A43BE2-FEFE-44CC-AD36-8CB3381D7744}" destId="{36F599FF-BBE6-480C-8D6C-2627F0BDAA3D}" srcOrd="1" destOrd="0" presId="urn:microsoft.com/office/officeart/2005/8/layout/radial1"/>
    <dgm:cxn modelId="{C82B8298-BE84-4337-964C-CF95B8C49121}" type="presOf" srcId="{22A43BE2-FEFE-44CC-AD36-8CB3381D7744}" destId="{9B873C1D-616F-4F10-8579-D6182E3C33F9}" srcOrd="0" destOrd="0" presId="urn:microsoft.com/office/officeart/2005/8/layout/radial1"/>
    <dgm:cxn modelId="{60F30CA2-B284-4AC6-9BC0-719F498457E6}" srcId="{0969629E-6792-456E-9D15-7018A68BE32E}" destId="{0F761967-B582-4F91-9A8F-1E0E580ACB44}" srcOrd="5" destOrd="0" parTransId="{653C31C8-180D-4674-B9A1-1AE2A50703CD}" sibTransId="{AAF2890B-459B-4879-8D34-43587EB6AD44}"/>
    <dgm:cxn modelId="{58B53AA3-AB4E-401E-AD2D-F7CF9720E830}" srcId="{0969629E-6792-456E-9D15-7018A68BE32E}" destId="{8136B91C-8F96-4D94-95F7-008972A3AFEB}" srcOrd="2" destOrd="0" parTransId="{22A43BE2-FEFE-44CC-AD36-8CB3381D7744}" sibTransId="{060D9802-0322-4987-AF21-60631A402D0B}"/>
    <dgm:cxn modelId="{B207B9AF-1F55-4C75-85A5-453331E7ACF2}" srcId="{0969629E-6792-456E-9D15-7018A68BE32E}" destId="{1C1A6D92-E194-4AFC-9F59-C0D7D7D19444}" srcOrd="3" destOrd="0" parTransId="{8B218E73-4EDF-4178-8324-C71D1F7379B0}" sibTransId="{82035F69-1E2D-419C-BDC2-DBE6C91E2F31}"/>
    <dgm:cxn modelId="{A3CB1BBC-1D4C-437B-9722-46662DD61D13}" type="presOf" srcId="{8136B91C-8F96-4D94-95F7-008972A3AFEB}" destId="{3C042074-6673-4A54-A028-CBAEFC96ED3E}" srcOrd="0" destOrd="0" presId="urn:microsoft.com/office/officeart/2005/8/layout/radial1"/>
    <dgm:cxn modelId="{B52530C1-06D5-4B74-9029-D44FA0F025DE}" type="presOf" srcId="{653C31C8-180D-4674-B9A1-1AE2A50703CD}" destId="{FE9BBF89-F039-4D6D-B19C-126079D924B9}" srcOrd="0" destOrd="0" presId="urn:microsoft.com/office/officeart/2005/8/layout/radial1"/>
    <dgm:cxn modelId="{64AFE0C7-61D0-4C09-BC82-C6804D666763}" type="presOf" srcId="{341FBC32-3009-4783-B1F5-8CFEFA515800}" destId="{AFF48316-F6EC-4DB2-9E9A-299957F30791}" srcOrd="1" destOrd="0" presId="urn:microsoft.com/office/officeart/2005/8/layout/radial1"/>
    <dgm:cxn modelId="{0B585FD6-4115-4853-AE18-027DC97B93CF}" type="presOf" srcId="{8B218E73-4EDF-4178-8324-C71D1F7379B0}" destId="{995E040F-9449-41CD-82C7-071EF3D3D814}" srcOrd="1" destOrd="0" presId="urn:microsoft.com/office/officeart/2005/8/layout/radial1"/>
    <dgm:cxn modelId="{A3015FE3-D876-44A7-A1DF-EA2D9365FB83}" type="presOf" srcId="{653C31C8-180D-4674-B9A1-1AE2A50703CD}" destId="{B69DBE1F-3068-441A-AF55-F402A23B8015}" srcOrd="1" destOrd="0" presId="urn:microsoft.com/office/officeart/2005/8/layout/radial1"/>
    <dgm:cxn modelId="{8D71B9E3-198C-4C09-A408-A30115A2AF5B}" type="presOf" srcId="{8B218E73-4EDF-4178-8324-C71D1F7379B0}" destId="{1162E5E7-DDC9-4138-A50C-894621964638}" srcOrd="0" destOrd="0" presId="urn:microsoft.com/office/officeart/2005/8/layout/radial1"/>
    <dgm:cxn modelId="{D25619EE-5FCF-48B4-8CDF-64CB9CC4D57B}" type="presOf" srcId="{3C68406D-3F0B-49AD-A2DE-28F8AE1E8D19}" destId="{1E62C732-8D3E-40B1-B622-67A30E65C502}" srcOrd="0" destOrd="0" presId="urn:microsoft.com/office/officeart/2005/8/layout/radial1"/>
    <dgm:cxn modelId="{7E46ECF6-DC1F-4C1C-9730-CC20BD972EC2}" type="presOf" srcId="{0F761967-B582-4F91-9A8F-1E0E580ACB44}" destId="{648629D6-462D-4B56-84F0-6D9B73859035}" srcOrd="0" destOrd="0" presId="urn:microsoft.com/office/officeart/2005/8/layout/radial1"/>
    <dgm:cxn modelId="{151765F8-CF3C-428D-B063-1572DFF0D2DF}" type="presOf" srcId="{2D55F4B0-98DA-4AFB-A8D4-8DB6B435E881}" destId="{7AD9DC25-A5B4-4350-9C17-38162626677A}" srcOrd="0" destOrd="0" presId="urn:microsoft.com/office/officeart/2005/8/layout/radial1"/>
    <dgm:cxn modelId="{B0AD07FB-F013-485A-838E-BD3F9B72661C}" srcId="{173A778C-5BCE-4B9C-88CD-7E1D2596CAE8}" destId="{0969629E-6792-456E-9D15-7018A68BE32E}" srcOrd="0" destOrd="0" parTransId="{AF656DC1-300D-49E3-BF4A-17D108CB6305}" sibTransId="{A439C31C-818E-4272-A477-D1E267C01325}"/>
    <dgm:cxn modelId="{ACCAF0FE-BE44-48BD-B5E8-4E0F56678197}" type="presOf" srcId="{6DF61FAA-2B6B-43BB-91B0-918C6B331114}" destId="{6FD23F81-06A2-486A-9641-171B55343177}" srcOrd="0" destOrd="0" presId="urn:microsoft.com/office/officeart/2005/8/layout/radial1"/>
    <dgm:cxn modelId="{23073B5A-ED85-4EB0-84A8-CA02C11C1FBA}" type="presParOf" srcId="{E7D9293C-FF0E-4A23-B2A2-4623E4B864DD}" destId="{C37F3452-D6A9-4B77-B89D-831581D6EB0F}" srcOrd="0" destOrd="0" presId="urn:microsoft.com/office/officeart/2005/8/layout/radial1"/>
    <dgm:cxn modelId="{18060F4B-29A0-433C-A11F-E1CA089A1F89}" type="presParOf" srcId="{E7D9293C-FF0E-4A23-B2A2-4623E4B864DD}" destId="{C52224BC-B4D0-46E8-8FA5-D34BC97C9434}" srcOrd="1" destOrd="0" presId="urn:microsoft.com/office/officeart/2005/8/layout/radial1"/>
    <dgm:cxn modelId="{1B2CFFC6-86B9-46AD-9B01-7EB0B6667B80}" type="presParOf" srcId="{C52224BC-B4D0-46E8-8FA5-D34BC97C9434}" destId="{AFF48316-F6EC-4DB2-9E9A-299957F30791}" srcOrd="0" destOrd="0" presId="urn:microsoft.com/office/officeart/2005/8/layout/radial1"/>
    <dgm:cxn modelId="{CDE86C24-F949-46EE-AF9B-B907FB7FDF48}" type="presParOf" srcId="{E7D9293C-FF0E-4A23-B2A2-4623E4B864DD}" destId="{1E62C732-8D3E-40B1-B622-67A30E65C502}" srcOrd="2" destOrd="0" presId="urn:microsoft.com/office/officeart/2005/8/layout/radial1"/>
    <dgm:cxn modelId="{28B734B9-0004-4BCB-BAC1-56B7665D68EE}" type="presParOf" srcId="{E7D9293C-FF0E-4A23-B2A2-4623E4B864DD}" destId="{58B920CF-6E76-4F9F-B4AC-0FAFFC2D037B}" srcOrd="3" destOrd="0" presId="urn:microsoft.com/office/officeart/2005/8/layout/radial1"/>
    <dgm:cxn modelId="{6D371D39-D636-4E61-9510-073F59277020}" type="presParOf" srcId="{58B920CF-6E76-4F9F-B4AC-0FAFFC2D037B}" destId="{9E6E57B2-5DC6-4904-BC60-4925AEFFB4B6}" srcOrd="0" destOrd="0" presId="urn:microsoft.com/office/officeart/2005/8/layout/radial1"/>
    <dgm:cxn modelId="{D75FE734-3DF4-407F-B483-34FBE65931FC}" type="presParOf" srcId="{E7D9293C-FF0E-4A23-B2A2-4623E4B864DD}" destId="{7AD9DC25-A5B4-4350-9C17-38162626677A}" srcOrd="4" destOrd="0" presId="urn:microsoft.com/office/officeart/2005/8/layout/radial1"/>
    <dgm:cxn modelId="{79266D35-2564-44D6-82CA-843ECD9EF91F}" type="presParOf" srcId="{E7D9293C-FF0E-4A23-B2A2-4623E4B864DD}" destId="{9B873C1D-616F-4F10-8579-D6182E3C33F9}" srcOrd="5" destOrd="0" presId="urn:microsoft.com/office/officeart/2005/8/layout/radial1"/>
    <dgm:cxn modelId="{D1442E45-697D-4105-841C-700DAB2EF281}" type="presParOf" srcId="{9B873C1D-616F-4F10-8579-D6182E3C33F9}" destId="{36F599FF-BBE6-480C-8D6C-2627F0BDAA3D}" srcOrd="0" destOrd="0" presId="urn:microsoft.com/office/officeart/2005/8/layout/radial1"/>
    <dgm:cxn modelId="{500B692A-73A9-4D63-9225-01175BAD9490}" type="presParOf" srcId="{E7D9293C-FF0E-4A23-B2A2-4623E4B864DD}" destId="{3C042074-6673-4A54-A028-CBAEFC96ED3E}" srcOrd="6" destOrd="0" presId="urn:microsoft.com/office/officeart/2005/8/layout/radial1"/>
    <dgm:cxn modelId="{C38609C4-1698-4589-952D-39688616D601}" type="presParOf" srcId="{E7D9293C-FF0E-4A23-B2A2-4623E4B864DD}" destId="{1162E5E7-DDC9-4138-A50C-894621964638}" srcOrd="7" destOrd="0" presId="urn:microsoft.com/office/officeart/2005/8/layout/radial1"/>
    <dgm:cxn modelId="{CAAEF831-C714-4DFE-94DD-7ADB3C1F188E}" type="presParOf" srcId="{1162E5E7-DDC9-4138-A50C-894621964638}" destId="{995E040F-9449-41CD-82C7-071EF3D3D814}" srcOrd="0" destOrd="0" presId="urn:microsoft.com/office/officeart/2005/8/layout/radial1"/>
    <dgm:cxn modelId="{82FB1E85-4738-42BB-9D29-CBC9A74AB953}" type="presParOf" srcId="{E7D9293C-FF0E-4A23-B2A2-4623E4B864DD}" destId="{F6440B79-2103-4B92-95BC-BE19FF186FBF}" srcOrd="8" destOrd="0" presId="urn:microsoft.com/office/officeart/2005/8/layout/radial1"/>
    <dgm:cxn modelId="{33CA8CBE-6BF3-43A5-A7EF-49A6BC06622E}" type="presParOf" srcId="{E7D9293C-FF0E-4A23-B2A2-4623E4B864DD}" destId="{B45EFFBA-2D3D-4D52-8804-DCB4061CAD45}" srcOrd="9" destOrd="0" presId="urn:microsoft.com/office/officeart/2005/8/layout/radial1"/>
    <dgm:cxn modelId="{08CE7B66-5B45-4641-B07C-1853AC2814FF}" type="presParOf" srcId="{B45EFFBA-2D3D-4D52-8804-DCB4061CAD45}" destId="{A3DC6BD1-3375-4C74-8B6C-A48A1539F22B}" srcOrd="0" destOrd="0" presId="urn:microsoft.com/office/officeart/2005/8/layout/radial1"/>
    <dgm:cxn modelId="{960A855C-0597-465C-B5BA-81CAE48C4B1B}" type="presParOf" srcId="{E7D9293C-FF0E-4A23-B2A2-4623E4B864DD}" destId="{6FD23F81-06A2-486A-9641-171B55343177}" srcOrd="10" destOrd="0" presId="urn:microsoft.com/office/officeart/2005/8/layout/radial1"/>
    <dgm:cxn modelId="{C35E3284-9C29-4144-9B7E-67FD08A1D21B}" type="presParOf" srcId="{E7D9293C-FF0E-4A23-B2A2-4623E4B864DD}" destId="{FE9BBF89-F039-4D6D-B19C-126079D924B9}" srcOrd="11" destOrd="0" presId="urn:microsoft.com/office/officeart/2005/8/layout/radial1"/>
    <dgm:cxn modelId="{CEED8150-6383-4BAF-866D-40165D88A004}" type="presParOf" srcId="{FE9BBF89-F039-4D6D-B19C-126079D924B9}" destId="{B69DBE1F-3068-441A-AF55-F402A23B8015}" srcOrd="0" destOrd="0" presId="urn:microsoft.com/office/officeart/2005/8/layout/radial1"/>
    <dgm:cxn modelId="{EF1B4474-717D-408B-9D95-2746CB422B4F}" type="presParOf" srcId="{E7D9293C-FF0E-4A23-B2A2-4623E4B864DD}" destId="{648629D6-462D-4B56-84F0-6D9B7385903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F3452-D6A9-4B77-B89D-831581D6EB0F}">
      <dsp:nvSpPr>
        <dsp:cNvPr id="0" name=""/>
        <dsp:cNvSpPr/>
      </dsp:nvSpPr>
      <dsp:spPr>
        <a:xfrm>
          <a:off x="3810000" y="2181229"/>
          <a:ext cx="1999316" cy="1657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উপযোগের</a:t>
          </a:r>
          <a:r>
            <a:rPr lang="en-US" sz="2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শ্রেণিবিভাগ</a:t>
          </a:r>
          <a:r>
            <a:rPr lang="en-US" sz="2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102793" y="2423941"/>
        <a:ext cx="1413730" cy="1171916"/>
      </dsp:txXfrm>
    </dsp:sp>
    <dsp:sp modelId="{C52224BC-B4D0-46E8-8FA5-D34BC97C9434}">
      <dsp:nvSpPr>
        <dsp:cNvPr id="0" name=""/>
        <dsp:cNvSpPr/>
      </dsp:nvSpPr>
      <dsp:spPr>
        <a:xfrm rot="16200000">
          <a:off x="4559356" y="1915514"/>
          <a:ext cx="500604" cy="30826"/>
        </a:xfrm>
        <a:custGeom>
          <a:avLst/>
          <a:gdLst/>
          <a:ahLst/>
          <a:cxnLst/>
          <a:rect l="0" t="0" r="0" b="0"/>
          <a:pathLst>
            <a:path>
              <a:moveTo>
                <a:pt x="0" y="15413"/>
              </a:moveTo>
              <a:lnTo>
                <a:pt x="500604" y="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797143" y="1918412"/>
        <a:ext cx="25030" cy="25030"/>
      </dsp:txXfrm>
    </dsp:sp>
    <dsp:sp modelId="{1E62C732-8D3E-40B1-B622-67A30E65C502}">
      <dsp:nvSpPr>
        <dsp:cNvPr id="0" name=""/>
        <dsp:cNvSpPr/>
      </dsp:nvSpPr>
      <dsp:spPr>
        <a:xfrm>
          <a:off x="3519029" y="23284"/>
          <a:ext cx="2581258" cy="1657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রূপগত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kern="1200" dirty="0"/>
        </a:p>
      </dsp:txBody>
      <dsp:txXfrm>
        <a:off x="3897045" y="265996"/>
        <a:ext cx="1825226" cy="1171916"/>
      </dsp:txXfrm>
    </dsp:sp>
    <dsp:sp modelId="{58B920CF-6E76-4F9F-B4AC-0FAFFC2D037B}">
      <dsp:nvSpPr>
        <dsp:cNvPr id="0" name=""/>
        <dsp:cNvSpPr/>
      </dsp:nvSpPr>
      <dsp:spPr>
        <a:xfrm rot="19800000">
          <a:off x="5624222" y="2499451"/>
          <a:ext cx="85725" cy="30826"/>
        </a:xfrm>
        <a:custGeom>
          <a:avLst/>
          <a:gdLst/>
          <a:ahLst/>
          <a:cxnLst/>
          <a:rect l="0" t="0" r="0" b="0"/>
          <a:pathLst>
            <a:path>
              <a:moveTo>
                <a:pt x="0" y="15413"/>
              </a:moveTo>
              <a:lnTo>
                <a:pt x="85725" y="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664942" y="2512721"/>
        <a:ext cx="4286" cy="4286"/>
      </dsp:txXfrm>
    </dsp:sp>
    <dsp:sp modelId="{7AD9DC25-A5B4-4350-9C17-38162626677A}">
      <dsp:nvSpPr>
        <dsp:cNvPr id="0" name=""/>
        <dsp:cNvSpPr/>
      </dsp:nvSpPr>
      <dsp:spPr>
        <a:xfrm>
          <a:off x="5351701" y="1102256"/>
          <a:ext cx="2653585" cy="1657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স্থানগত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/>
        </a:p>
      </dsp:txBody>
      <dsp:txXfrm>
        <a:off x="5740310" y="1344968"/>
        <a:ext cx="1876367" cy="1171916"/>
      </dsp:txXfrm>
    </dsp:sp>
    <dsp:sp modelId="{9B873C1D-616F-4F10-8579-D6182E3C33F9}">
      <dsp:nvSpPr>
        <dsp:cNvPr id="0" name=""/>
        <dsp:cNvSpPr/>
      </dsp:nvSpPr>
      <dsp:spPr>
        <a:xfrm rot="1800000">
          <a:off x="5619471" y="3507251"/>
          <a:ext cx="156645" cy="30826"/>
        </a:xfrm>
        <a:custGeom>
          <a:avLst/>
          <a:gdLst/>
          <a:ahLst/>
          <a:cxnLst/>
          <a:rect l="0" t="0" r="0" b="0"/>
          <a:pathLst>
            <a:path>
              <a:moveTo>
                <a:pt x="0" y="15413"/>
              </a:moveTo>
              <a:lnTo>
                <a:pt x="156645" y="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693878" y="3518749"/>
        <a:ext cx="7832" cy="7832"/>
      </dsp:txXfrm>
    </dsp:sp>
    <dsp:sp modelId="{3C042074-6673-4A54-A028-CBAEFC96ED3E}">
      <dsp:nvSpPr>
        <dsp:cNvPr id="0" name=""/>
        <dsp:cNvSpPr/>
      </dsp:nvSpPr>
      <dsp:spPr>
        <a:xfrm>
          <a:off x="5495525" y="3260202"/>
          <a:ext cx="2365937" cy="1657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সময়গত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kern="1200" dirty="0"/>
        </a:p>
      </dsp:txBody>
      <dsp:txXfrm>
        <a:off x="5842008" y="3502914"/>
        <a:ext cx="1672971" cy="1171916"/>
      </dsp:txXfrm>
    </dsp:sp>
    <dsp:sp modelId="{1162E5E7-DDC9-4138-A50C-894621964638}">
      <dsp:nvSpPr>
        <dsp:cNvPr id="0" name=""/>
        <dsp:cNvSpPr/>
      </dsp:nvSpPr>
      <dsp:spPr>
        <a:xfrm rot="5400000">
          <a:off x="4559356" y="4073459"/>
          <a:ext cx="500604" cy="30826"/>
        </a:xfrm>
        <a:custGeom>
          <a:avLst/>
          <a:gdLst/>
          <a:ahLst/>
          <a:cxnLst/>
          <a:rect l="0" t="0" r="0" b="0"/>
          <a:pathLst>
            <a:path>
              <a:moveTo>
                <a:pt x="0" y="15413"/>
              </a:moveTo>
              <a:lnTo>
                <a:pt x="500604" y="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797143" y="4076357"/>
        <a:ext cx="25030" cy="25030"/>
      </dsp:txXfrm>
    </dsp:sp>
    <dsp:sp modelId="{F6440B79-2103-4B92-95BC-BE19FF186FBF}">
      <dsp:nvSpPr>
        <dsp:cNvPr id="0" name=""/>
        <dsp:cNvSpPr/>
      </dsp:nvSpPr>
      <dsp:spPr>
        <a:xfrm>
          <a:off x="3653307" y="4339174"/>
          <a:ext cx="2312703" cy="1657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জ্ঞানগত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kern="1200" dirty="0"/>
        </a:p>
      </dsp:txBody>
      <dsp:txXfrm>
        <a:off x="3991995" y="4581886"/>
        <a:ext cx="1635327" cy="1171916"/>
      </dsp:txXfrm>
    </dsp:sp>
    <dsp:sp modelId="{B45EFFBA-2D3D-4D52-8804-DCB4061CAD45}">
      <dsp:nvSpPr>
        <dsp:cNvPr id="0" name=""/>
        <dsp:cNvSpPr/>
      </dsp:nvSpPr>
      <dsp:spPr>
        <a:xfrm rot="9000000">
          <a:off x="3883828" y="3496365"/>
          <a:ext cx="113100" cy="30826"/>
        </a:xfrm>
        <a:custGeom>
          <a:avLst/>
          <a:gdLst/>
          <a:ahLst/>
          <a:cxnLst/>
          <a:rect l="0" t="0" r="0" b="0"/>
          <a:pathLst>
            <a:path>
              <a:moveTo>
                <a:pt x="0" y="15413"/>
              </a:moveTo>
              <a:lnTo>
                <a:pt x="113100" y="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937551" y="3508951"/>
        <a:ext cx="5655" cy="5655"/>
      </dsp:txXfrm>
    </dsp:sp>
    <dsp:sp modelId="{6FD23F81-06A2-486A-9641-171B55343177}">
      <dsp:nvSpPr>
        <dsp:cNvPr id="0" name=""/>
        <dsp:cNvSpPr/>
      </dsp:nvSpPr>
      <dsp:spPr>
        <a:xfrm>
          <a:off x="1672112" y="3260202"/>
          <a:ext cx="2537422" cy="1657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স্বত্ত্বগত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উপযোগ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43709" y="3502914"/>
        <a:ext cx="1794228" cy="1171916"/>
      </dsp:txXfrm>
    </dsp:sp>
    <dsp:sp modelId="{FE9BBF89-F039-4D6D-B19C-126079D924B9}">
      <dsp:nvSpPr>
        <dsp:cNvPr id="0" name=""/>
        <dsp:cNvSpPr/>
      </dsp:nvSpPr>
      <dsp:spPr>
        <a:xfrm rot="12600000">
          <a:off x="3804485" y="2471347"/>
          <a:ext cx="198139" cy="30826"/>
        </a:xfrm>
        <a:custGeom>
          <a:avLst/>
          <a:gdLst/>
          <a:ahLst/>
          <a:cxnLst/>
          <a:rect l="0" t="0" r="0" b="0"/>
          <a:pathLst>
            <a:path>
              <a:moveTo>
                <a:pt x="0" y="15413"/>
              </a:moveTo>
              <a:lnTo>
                <a:pt x="198139" y="154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898602" y="2481807"/>
        <a:ext cx="9906" cy="9906"/>
      </dsp:txXfrm>
    </dsp:sp>
    <dsp:sp modelId="{648629D6-462D-4B56-84F0-6D9B73859035}">
      <dsp:nvSpPr>
        <dsp:cNvPr id="0" name=""/>
        <dsp:cNvSpPr/>
      </dsp:nvSpPr>
      <dsp:spPr>
        <a:xfrm>
          <a:off x="1833089" y="1102256"/>
          <a:ext cx="2215467" cy="1657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সেবাগত  উপযোগ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7537" y="1344968"/>
        <a:ext cx="1566571" cy="1171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50C87-B504-44A4-A985-95FA1B755727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89DE7-D398-4653-9B83-733EA3D0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12FFA-B2C5-4536-B2BC-2E40210655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D68-EEC8-486D-A7C4-29AF3AADC31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960-9CF9-49D5-972B-EBAC6EF27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D68-EEC8-486D-A7C4-29AF3AADC31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960-9CF9-49D5-972B-EBAC6EF27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D68-EEC8-486D-A7C4-29AF3AADC31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960-9CF9-49D5-972B-EBAC6EF27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D68-EEC8-486D-A7C4-29AF3AADC31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960-9CF9-49D5-972B-EBAC6EF27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D68-EEC8-486D-A7C4-29AF3AADC31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960-9CF9-49D5-972B-EBAC6EF27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D68-EEC8-486D-A7C4-29AF3AADC31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960-9CF9-49D5-972B-EBAC6EF27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D68-EEC8-486D-A7C4-29AF3AADC31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960-9CF9-49D5-972B-EBAC6EF27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D68-EEC8-486D-A7C4-29AF3AADC31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960-9CF9-49D5-972B-EBAC6EF27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D68-EEC8-486D-A7C4-29AF3AADC31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960-9CF9-49D5-972B-EBAC6EF27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D68-EEC8-486D-A7C4-29AF3AADC31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960-9CF9-49D5-972B-EBAC6EF27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D68-EEC8-486D-A7C4-29AF3AADC31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960-9CF9-49D5-972B-EBAC6EF27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0DD68-EEC8-486D-A7C4-29AF3AADC319}" type="datetimeFigureOut">
              <a:rPr lang="en-US" smtClean="0"/>
              <a:pPr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B9960-9CF9-49D5-972B-EBAC6EF27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PPX.gif">
            <a:extLst>
              <a:ext uri="{FF2B5EF4-FFF2-40B4-BE49-F238E27FC236}">
                <a16:creationId xmlns:a16="http://schemas.microsoft.com/office/drawing/2014/main" id="{F180016E-3FAF-FD3D-08C0-44D88439B0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88825" cy="952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39F1BC-729D-E386-0F17-D282788AB7AA}"/>
              </a:ext>
            </a:extLst>
          </p:cNvPr>
          <p:cNvSpPr txBox="1"/>
          <p:nvPr/>
        </p:nvSpPr>
        <p:spPr>
          <a:xfrm>
            <a:off x="1921376" y="228601"/>
            <a:ext cx="6516796" cy="17547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1" b="1" dirty="0" err="1">
                <a:solidFill>
                  <a:srgbClr val="C00000"/>
                </a:solidFill>
              </a:rPr>
              <a:t>স্বাগত</a:t>
            </a:r>
            <a:endParaRPr lang="en-US" sz="3601" b="1" dirty="0">
              <a:solidFill>
                <a:srgbClr val="C00000"/>
              </a:solidFill>
            </a:endParaRPr>
          </a:p>
          <a:p>
            <a:pPr algn="ctr"/>
            <a:r>
              <a:rPr lang="en-US" sz="3601" b="1" dirty="0" err="1">
                <a:solidFill>
                  <a:srgbClr val="C00000"/>
                </a:solidFill>
              </a:rPr>
              <a:t>আজকের</a:t>
            </a:r>
            <a:r>
              <a:rPr lang="en-US" sz="3601" b="1" dirty="0">
                <a:solidFill>
                  <a:srgbClr val="C00000"/>
                </a:solidFill>
              </a:rPr>
              <a:t> </a:t>
            </a:r>
            <a:r>
              <a:rPr lang="en-US" sz="3601" b="1" dirty="0" err="1">
                <a:solidFill>
                  <a:srgbClr val="C00000"/>
                </a:solidFill>
              </a:rPr>
              <a:t>ক্লাসে</a:t>
            </a:r>
            <a:r>
              <a:rPr lang="en-US" sz="3601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bn-IN" sz="360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endParaRPr lang="en-US" sz="3601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8"/>
    </mc:Choice>
    <mc:Fallback xmlns="">
      <p:transition spd="slow" advTm="24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4AA6DC-7A33-261F-B21E-9AB0DB01C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6902251"/>
              </p:ext>
            </p:extLst>
          </p:nvPr>
        </p:nvGraphicFramePr>
        <p:xfrm>
          <a:off x="989012" y="838200"/>
          <a:ext cx="9677399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CA70D9-A6A3-03AF-126F-BDAEDAD74989}"/>
              </a:ext>
            </a:extLst>
          </p:cNvPr>
          <p:cNvSpPr txBox="1"/>
          <p:nvPr/>
        </p:nvSpPr>
        <p:spPr>
          <a:xfrm>
            <a:off x="150812" y="101025"/>
            <a:ext cx="60915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056F77-80FB-2F04-49EF-E8EDAB52274B}"/>
              </a:ext>
            </a:extLst>
          </p:cNvPr>
          <p:cNvSpPr txBox="1"/>
          <p:nvPr/>
        </p:nvSpPr>
        <p:spPr>
          <a:xfrm>
            <a:off x="150812" y="695265"/>
            <a:ext cx="1180941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Dc‡hv‡Mi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kÖwYwefvM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বিস্তারিত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gvbyl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…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cÖ`Ë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c`v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‡_©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iƒcMZ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¯’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vbMZ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mgqMZ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mev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I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gvwjKvbvi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cwieZ©b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NwU‡q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m„wó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ZvB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wewfbœ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cÖKvi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n‡Z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cv‡i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‡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hgb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-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0035" marR="0" indent="-280035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(K)</a:t>
            </a:r>
            <a:r>
              <a:rPr lang="en-US" sz="3200" b="1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iƒcMZ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Souvenir Lt BT"/>
                <a:ea typeface="Calibri" panose="020F0502020204030204" pitchFamily="34" charset="0"/>
                <a:cs typeface="SutonnyMJ" pitchFamily="2" charset="0"/>
              </a:rPr>
              <a:t>(Useful Utility) </a:t>
            </a:r>
            <a:r>
              <a:rPr lang="en-US" sz="2000" b="1" dirty="0">
                <a:effectLst/>
                <a:latin typeface="Souvenir Lt BT"/>
                <a:ea typeface="Calibri" panose="020F0502020204030204" pitchFamily="34" charset="0"/>
                <a:cs typeface="SutonnyMJ" pitchFamily="2" charset="0"/>
              </a:rPr>
              <a:t>: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…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cÖ`Ë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e¯‘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iƒc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ev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AvKvi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cwieZ©b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†h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m„wó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Kiv nq,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Zv‡K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iƒcMZ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e‡j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hgb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e‡bi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MvQ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†_‡K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KvV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KvV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†_‡K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wewfbœ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cÖ‡qvRbxq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AvmevecÎ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Pqvi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Uwej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Avjgvwi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LvU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ˆ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Zwi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cÖf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…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endParaRPr lang="en-US" sz="3200" dirty="0">
              <a:latin typeface="SutonnyMJ" pitchFamily="2" charset="0"/>
              <a:ea typeface="Calibri" panose="020F0502020204030204" pitchFamily="34" charset="0"/>
            </a:endParaRPr>
          </a:p>
          <a:p>
            <a:pPr marL="280035" marR="0" indent="-280035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SutonnyMJ" pitchFamily="2" charset="0"/>
                <a:ea typeface="Calibri" panose="020F0502020204030204" pitchFamily="34" charset="0"/>
              </a:rPr>
              <a:t>(L) </a:t>
            </a:r>
            <a:r>
              <a:rPr lang="en-US" sz="2400" b="1" dirty="0"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¯’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vbMZ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Souvenir Lt BT"/>
                <a:ea typeface="Calibri" panose="020F0502020204030204" pitchFamily="34" charset="0"/>
                <a:cs typeface="SutonnyMJ" pitchFamily="2" charset="0"/>
              </a:rPr>
              <a:t>(Spatial Utility) </a:t>
            </a:r>
            <a:r>
              <a:rPr lang="en-US" sz="3200" b="1" dirty="0">
                <a:effectLst/>
                <a:latin typeface="Souvenir Lt BT"/>
                <a:ea typeface="Calibri" panose="020F0502020204030204" pitchFamily="34" charset="0"/>
                <a:cs typeface="SutonnyMJ" pitchFamily="2" charset="0"/>
              </a:rPr>
              <a:t>: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GK¯’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v‡bi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`ª</a:t>
            </a:r>
            <a:r>
              <a:rPr lang="en-US" sz="2400" dirty="0" err="1">
                <a:effectLst/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</a:rPr>
              <a:t>অ</a:t>
            </a:r>
            <a:r>
              <a:rPr lang="en-US" sz="2400" dirty="0" err="1">
                <a:effectLst/>
                <a:latin typeface="SutonnyMJ" pitchFamily="2" charset="0"/>
                <a:ea typeface="Calibri" panose="020F0502020204030204" pitchFamily="34" charset="0"/>
              </a:rPr>
              <a:t>ন্য</a:t>
            </a:r>
            <a:r>
              <a:rPr lang="en-US" sz="24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¯’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v‡b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¯’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vbvšÍ‡ii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gv</a:t>
            </a:r>
            <a:r>
              <a:rPr lang="en-US" sz="2400" dirty="0" err="1">
                <a:effectLst/>
                <a:latin typeface="SutonnyMJ" pitchFamily="2" charset="0"/>
                <a:ea typeface="Calibri" panose="020F0502020204030204" pitchFamily="34" charset="0"/>
              </a:rPr>
              <a:t>ধ্য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‡g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hw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`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m„wó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Kiv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hvq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Zv‡K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¯’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vbMZ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e‡j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hgb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ivRkvnxi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Avg,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e¸ovi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`B,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Kzwgjøvi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imgvjvB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Uv½vB‡ji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Zuv‡Zi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kvwo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wgicy‡ii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ebviwm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KvZvb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B</a:t>
            </a:r>
            <a:r>
              <a:rPr lang="en-US" sz="2400" dirty="0" err="1">
                <a:effectLst/>
                <a:latin typeface="SutonnyMJ" pitchFamily="2" charset="0"/>
                <a:ea typeface="Calibri" panose="020F0502020204030204" pitchFamily="34" charset="0"/>
              </a:rPr>
              <a:t>ত্য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vw`i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¯’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vbMZ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Av‡Q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cwien‡Yi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gv</a:t>
            </a:r>
            <a:r>
              <a:rPr lang="en-US" sz="2400" dirty="0" err="1">
                <a:effectLst/>
                <a:latin typeface="SutonnyMJ" pitchFamily="2" charset="0"/>
                <a:ea typeface="Calibri" panose="020F0502020204030204" pitchFamily="34" charset="0"/>
              </a:rPr>
              <a:t>ধ্য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‡g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¯’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vbMZ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m„wó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nq|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0035" marR="0" indent="-280035" algn="just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3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056F77-80FB-2F04-49EF-E8EDAB52274B}"/>
              </a:ext>
            </a:extLst>
          </p:cNvPr>
          <p:cNvSpPr txBox="1"/>
          <p:nvPr/>
        </p:nvSpPr>
        <p:spPr>
          <a:xfrm>
            <a:off x="150812" y="431423"/>
            <a:ext cx="118872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0035" marR="0" indent="-280035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SutonnyMJ" pitchFamily="2" charset="0"/>
                <a:ea typeface="Calibri" panose="020F0502020204030204" pitchFamily="34" charset="0"/>
              </a:rPr>
              <a:t>(M) </a:t>
            </a:r>
            <a:r>
              <a:rPr lang="en-US" sz="28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mgqMZ</a:t>
            </a:r>
            <a:r>
              <a:rPr lang="en-US" sz="28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8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Souvenir Lt BT"/>
                <a:ea typeface="Calibri" panose="020F0502020204030204" pitchFamily="34" charset="0"/>
                <a:cs typeface="SutonnyMJ" pitchFamily="2" charset="0"/>
              </a:rPr>
              <a:t>(Temporal Utility) :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Kv‡bv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দ্রব্য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Drcv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`‡bi ci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wKQz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mgq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gRy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`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ivL‡j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e„w</a:t>
            </a:r>
            <a:r>
              <a:rPr lang="en-US" sz="2000" dirty="0" err="1">
                <a:latin typeface="SutonnyMJ" pitchFamily="2" charset="0"/>
                <a:ea typeface="Calibri" panose="020F0502020204030204" pitchFamily="34" charset="0"/>
              </a:rPr>
              <a:t>দ্ধ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cvq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Zv‡K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mgqMZ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e‡j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| Gi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d‡j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`ª‡</a:t>
            </a:r>
            <a:r>
              <a:rPr lang="en-US" sz="2000" dirty="0" err="1"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g~</a:t>
            </a:r>
            <a:r>
              <a:rPr lang="en-US" sz="2000" dirty="0" err="1">
                <a:latin typeface="SutonnyMJ" pitchFamily="2" charset="0"/>
                <a:ea typeface="Calibri" panose="020F0502020204030204" pitchFamily="34" charset="0"/>
              </a:rPr>
              <a:t>ল্য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e„w</a:t>
            </a:r>
            <a:r>
              <a:rPr lang="en-US" sz="2000" dirty="0" err="1">
                <a:latin typeface="SutonnyMJ" pitchFamily="2" charset="0"/>
                <a:ea typeface="Calibri" panose="020F0502020204030204" pitchFamily="34" charset="0"/>
              </a:rPr>
              <a:t>দ্ধ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cvq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|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hgb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avb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Avjy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Wvj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imyb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,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cuqvR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Gi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dmj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IVvi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ci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gŠmyg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k‡l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wew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µ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Ki‡j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ewk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`vg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cvIqv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hvq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0035" marR="0" indent="-280035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SutonnyMJ" pitchFamily="2" charset="0"/>
                <a:ea typeface="Calibri" panose="020F0502020204030204" pitchFamily="34" charset="0"/>
              </a:rPr>
              <a:t>(N) †</a:t>
            </a:r>
            <a:r>
              <a:rPr lang="en-US" sz="28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mevMZ</a:t>
            </a:r>
            <a:r>
              <a:rPr lang="en-US" sz="28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8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Souvenir Lt BT"/>
                <a:ea typeface="Calibri" panose="020F0502020204030204" pitchFamily="34" charset="0"/>
                <a:cs typeface="SutonnyMJ" pitchFamily="2" charset="0"/>
              </a:rPr>
              <a:t>(Service Utility) :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gvby‡li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kvixwiK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kÖg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I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mevg~jK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Kv‡Ri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gv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ধ্য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‡g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†h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m„wó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Kiv nq,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Zv‡K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mevMZ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e‡j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|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hgb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wkÿK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, Wv³vi,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bvm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©,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DwKj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MvqK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cvwb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SutonnyMJ" pitchFamily="2" charset="0"/>
                <a:ea typeface="Calibri" panose="020F0502020204030204" pitchFamily="34" charset="0"/>
              </a:rPr>
              <a:t>বিদ্যু</a:t>
            </a:r>
            <a:r>
              <a:rPr lang="en-US" sz="2000" dirty="0">
                <a:latin typeface="SutonnyMJ" pitchFamily="2" charset="0"/>
                <a:ea typeface="Calibri" panose="020F0502020204030204" pitchFamily="34" charset="0"/>
              </a:rPr>
              <a:t>ৎ</a:t>
            </a:r>
            <a:r>
              <a:rPr lang="en-US" sz="24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গ্যাস</a:t>
            </a:r>
            <a:r>
              <a:rPr lang="en-US" sz="24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cÖf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…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wZ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mevMZ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Dc‡hv‡Mi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D`vniY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0035" marR="0" indent="-280035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SutonnyMJ" pitchFamily="2" charset="0"/>
                <a:ea typeface="Calibri" panose="020F0502020204030204" pitchFamily="34" charset="0"/>
              </a:rPr>
              <a:t>(O) </a:t>
            </a:r>
            <a:r>
              <a:rPr lang="en-US" sz="28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gvwjKvbv</a:t>
            </a:r>
            <a:r>
              <a:rPr lang="en-US" sz="28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ev</a:t>
            </a:r>
            <a:r>
              <a:rPr lang="en-US" sz="2800" b="1" dirty="0">
                <a:effectLst/>
                <a:latin typeface="SutonnyMJ" pitchFamily="2" charset="0"/>
                <a:ea typeface="Calibri" panose="020F0502020204030204" pitchFamily="34" charset="0"/>
              </a:rPr>
              <a:t> ¯^Z¡MZ </a:t>
            </a:r>
            <a:r>
              <a:rPr lang="en-US" sz="28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8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Souvenir Lt BT"/>
                <a:ea typeface="Calibri" panose="020F0502020204030204" pitchFamily="34" charset="0"/>
                <a:cs typeface="SutonnyMJ" pitchFamily="2" charset="0"/>
              </a:rPr>
              <a:t>(Ownership or Personal Utility) :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Kv‡bv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SutonnyMJ" pitchFamily="2" charset="0"/>
                <a:ea typeface="Calibri" panose="020F0502020204030204" pitchFamily="34" charset="0"/>
              </a:rPr>
              <a:t>দ্রব্য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I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mevi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gvwjKvbv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n¯ÍvšÍ‡ii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gv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ধ্য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‡g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m„wó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n‡j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Zv‡K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gvwjKvbv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ev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¯^Z¡MZ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e‡j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|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hgb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evwoNi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,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gvUiMvwo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GgbwK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M„n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‡¯’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evwoi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bvwi‡K‡ji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Qveov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hv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wk‡í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eüZ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nq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cÖf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…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wZ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Gi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D`vniY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0035" marR="0" indent="-280035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SutonnyMJ" pitchFamily="2" charset="0"/>
                <a:ea typeface="Calibri" panose="020F0502020204030204" pitchFamily="34" charset="0"/>
              </a:rPr>
              <a:t>(P) </a:t>
            </a:r>
            <a:r>
              <a:rPr lang="en-US" sz="28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ÁvbMZ</a:t>
            </a:r>
            <a:r>
              <a:rPr lang="en-US" sz="28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8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Souvenir Lt BT"/>
                <a:ea typeface="Calibri" panose="020F0502020204030204" pitchFamily="34" charset="0"/>
                <a:cs typeface="SutonnyMJ" pitchFamily="2" charset="0"/>
              </a:rPr>
              <a:t>(Knowledgeable Utility):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Kv‡bv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SutonnyMJ" pitchFamily="2" charset="0"/>
                <a:ea typeface="Calibri" panose="020F0502020204030204" pitchFamily="34" charset="0"/>
              </a:rPr>
              <a:t>দ্রব্য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I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mev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fvM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gvbyl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bZzb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Ávb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ev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AwfÁZv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jvf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Ki‡j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Zv‡K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ÁvbMZ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e‡j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|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hgb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eBcÎ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, 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iwWI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-†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Uwjwfkb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Le‡ii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KvMR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B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ত্য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vw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`| Gi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gv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ধ্য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‡g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ÁvbMZ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SutonnyMJ" pitchFamily="2" charset="0"/>
                <a:ea typeface="Calibri" panose="020F0502020204030204" pitchFamily="34" charset="0"/>
              </a:rPr>
              <a:t>m„wó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nq|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0035" marR="0" indent="-280035" algn="just">
              <a:spcBef>
                <a:spcPts val="0"/>
              </a:spcBef>
              <a:spcAft>
                <a:spcPts val="0"/>
              </a:spcAft>
            </a:pP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6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A49389-3CFE-ADA7-09D4-2A7E5E29DF5D}"/>
              </a:ext>
            </a:extLst>
          </p:cNvPr>
          <p:cNvSpPr txBox="1"/>
          <p:nvPr/>
        </p:nvSpPr>
        <p:spPr>
          <a:xfrm>
            <a:off x="150812" y="685800"/>
            <a:ext cx="11811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895" marR="0" indent="-302895" algn="just">
              <a:spcBef>
                <a:spcPts val="80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Dc‡hvM‡K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</a:rPr>
              <a:t>দু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fv‡e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cwigvc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Kiv </a:t>
            </a:r>
            <a:r>
              <a:rPr lang="en-US" sz="2400" dirty="0" err="1">
                <a:effectLst/>
                <a:latin typeface="SutonnyMJ" pitchFamily="2" charset="0"/>
                <a:ea typeface="Calibri" panose="020F0502020204030204" pitchFamily="34" charset="0"/>
              </a:rPr>
              <a:t>যায়</a:t>
            </a:r>
            <a:r>
              <a:rPr lang="en-US" sz="2400" dirty="0">
                <a:effectLst/>
                <a:latin typeface="SutonnyMJ" pitchFamily="2" charset="0"/>
                <a:ea typeface="Calibri" panose="020F0502020204030204" pitchFamily="34" charset="0"/>
              </a:rPr>
              <a:t>।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hgb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-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(K)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cwigvYMZ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ev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ms</a:t>
            </a:r>
            <a:r>
              <a:rPr lang="en-US" sz="24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খ্য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vMZ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Souvenir Lt BT"/>
                <a:ea typeface="Calibri" panose="020F0502020204030204" pitchFamily="34" charset="0"/>
              </a:rPr>
              <a:t>(Cardinal Utility)</a:t>
            </a:r>
            <a:r>
              <a:rPr lang="en-US" sz="36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Souvenir Lt BT"/>
                <a:ea typeface="Calibri" panose="020F0502020204030204" pitchFamily="34" charset="0"/>
              </a:rPr>
              <a:t>: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†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Kv‡bv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`ª‡</a:t>
            </a:r>
            <a:r>
              <a:rPr lang="en-US" sz="2400" b="1" dirty="0" err="1"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wewfbœ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GKK †_‡K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cÖvß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Dc‡hvM‡K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ms</a:t>
            </a:r>
            <a:r>
              <a:rPr lang="en-US" sz="24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খ্য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v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(†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hgb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: 1, 2, 3, 4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B</a:t>
            </a:r>
            <a:r>
              <a:rPr lang="en-US" sz="24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ত্য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vw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`)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Øviv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cÖKvk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Kiv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n‡j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Zv‡K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cwigvYMZ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ev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ms</a:t>
            </a:r>
            <a:r>
              <a:rPr lang="en-US" sz="24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খ্য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vMZ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e‡j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Mv‡mb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</a:rPr>
              <a:t> (</a:t>
            </a:r>
            <a:r>
              <a:rPr lang="en-US" sz="2000" dirty="0" err="1">
                <a:effectLst/>
                <a:latin typeface="Souvenir Lt BT"/>
                <a:ea typeface="Calibri" panose="020F0502020204030204" pitchFamily="34" charset="0"/>
              </a:rPr>
              <a:t>Gossen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</a:rPr>
              <a:t>)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Rfb&amp;m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</a:rPr>
              <a:t>(Jevons)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Iqvjivm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</a:rPr>
              <a:t>(Walras)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I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Avj‡d«W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gvk©vj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</a:rPr>
              <a:t>(A. Marshall)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cÖgyL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A_©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bxwZwe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`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ms</a:t>
            </a:r>
            <a:r>
              <a:rPr lang="en-US" sz="2400" dirty="0" err="1">
                <a:effectLst/>
                <a:latin typeface="SutonnyMJ" pitchFamily="2" charset="0"/>
                <a:ea typeface="Calibri" panose="020F0502020204030204" pitchFamily="34" charset="0"/>
              </a:rPr>
              <a:t>খ্য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vMZ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aviYvwU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AeZviYv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K‡ib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G‡ÿ‡Î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Kv‡bv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`ª‡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wewfbœ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GKK †_‡K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cÖvß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Dc‡hv‡Mi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mgwó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ei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Kiv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hvq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cwigv‡ci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GKK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</a:rPr>
              <a:t>(Measuring unit)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n‡”Q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BDwUj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</a:rPr>
              <a:t>(Util)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(L)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ch©vqMZ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Souvenir Lt BT"/>
                <a:ea typeface="Calibri" panose="020F0502020204030204" pitchFamily="34" charset="0"/>
                <a:cs typeface="Times New Roman" panose="02020603050405020304" pitchFamily="18" charset="0"/>
              </a:rPr>
              <a:t>(Ordinal Utility)</a:t>
            </a:r>
            <a:r>
              <a:rPr lang="en-US" sz="36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Souvenir Lt B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†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Kv‡bv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`ª‡</a:t>
            </a:r>
            <a:r>
              <a:rPr lang="en-US" sz="2400" b="1" dirty="0" err="1"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wewfbœ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GKK †_‡K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cÖvß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Dc‡hvM‡K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র‌্য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vswKs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(</a:t>
            </a:r>
            <a:r>
              <a:rPr lang="en-US" sz="2000" b="1" dirty="0">
                <a:effectLst/>
                <a:latin typeface="Souvenir Lt BT"/>
                <a:ea typeface="Calibri" panose="020F0502020204030204" pitchFamily="34" charset="0"/>
                <a:cs typeface="Times New Roman" panose="02020603050405020304" pitchFamily="18" charset="0"/>
              </a:rPr>
              <a:t>Ranking)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gvb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(†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hgb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: 1g, 2q, 3q, 4_©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ev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I, II , III , IV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B</a:t>
            </a:r>
            <a:r>
              <a:rPr lang="en-US" sz="24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ত্য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vw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`)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Øviv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cÖKvk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Kiv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n‡j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Zv‡K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ch©vqMZ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e‡j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2800" dirty="0" err="1">
                <a:latin typeface="SutonnyMJ" pitchFamily="2" charset="0"/>
                <a:ea typeface="Calibri" panose="020F0502020204030204" pitchFamily="34" charset="0"/>
              </a:rPr>
              <a:t>প্য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v‡i‡Uv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(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Times New Roman" panose="02020603050405020304" pitchFamily="18" charset="0"/>
              </a:rPr>
              <a:t>Pareto)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wdkvi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(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Times New Roman" panose="02020603050405020304" pitchFamily="18" charset="0"/>
              </a:rPr>
              <a:t>Fisher)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†R, Avi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wnK&amp;m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(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Times New Roman" panose="02020603050405020304" pitchFamily="18" charset="0"/>
              </a:rPr>
              <a:t>J. R. Hicks)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Ges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Avi.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wR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wW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G‡jb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(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Times New Roman" panose="02020603050405020304" pitchFamily="18" charset="0"/>
              </a:rPr>
              <a:t>R. G. D. Allen)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cÖgyL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A_©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bxwZwe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`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ch©vqMZ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aviYvwU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AeZviYv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K‡ib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Zv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‡`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g‡Z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n‡jv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gb¯ÍvwË¡K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welq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5197E-9A01-6F6C-A166-8A00E0137E3B}"/>
              </a:ext>
            </a:extLst>
          </p:cNvPr>
          <p:cNvSpPr txBox="1"/>
          <p:nvPr/>
        </p:nvSpPr>
        <p:spPr>
          <a:xfrm>
            <a:off x="455612" y="76200"/>
            <a:ext cx="60915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895" marR="0" indent="-302895">
              <a:spcBef>
                <a:spcPts val="800"/>
              </a:spcBef>
              <a:spcAft>
                <a:spcPts val="0"/>
              </a:spcAft>
            </a:pPr>
            <a:r>
              <a:rPr lang="en-US" sz="3600" b="1" u="sng" dirty="0" err="1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Dc‡hv‡Mi</a:t>
            </a:r>
            <a:r>
              <a:rPr lang="en-US" sz="3600" b="1" u="sng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600" b="1" u="sng" dirty="0" err="1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cwigvc</a:t>
            </a:r>
            <a:endParaRPr lang="en-US" sz="3200" b="1" u="sng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96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F805A5-A3CF-AEC7-FD90-6132562FD92D}"/>
              </a:ext>
            </a:extLst>
          </p:cNvPr>
          <p:cNvSpPr txBox="1"/>
          <p:nvPr/>
        </p:nvSpPr>
        <p:spPr>
          <a:xfrm>
            <a:off x="77788" y="994350"/>
            <a:ext cx="1203642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(K) †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2400" b="1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400" b="1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effectLst/>
                <a:latin typeface="Souvenir Lt BT"/>
                <a:ea typeface="Calibri" panose="020F0502020204030204" pitchFamily="34" charset="0"/>
              </a:rPr>
              <a:t>(Total Utility)</a:t>
            </a:r>
            <a:r>
              <a:rPr lang="en-US" sz="2800" b="1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1400" b="1" dirty="0">
                <a:effectLst/>
                <a:latin typeface="Souvenir Lt BT"/>
                <a:ea typeface="Calibri" panose="020F0502020204030204" pitchFamily="34" charset="0"/>
              </a:rPr>
              <a:t>: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†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Kv‡bv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wbw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`©ó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mg‡q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GKwU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`ª‡</a:t>
            </a:r>
            <a:r>
              <a:rPr lang="en-US" sz="1600" b="1" dirty="0" err="1"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wewfbœ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GKK †_‡K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cÖvß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Dc‡hv‡Mi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mgwó‡K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e‡j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G‡K        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ms‡ÿ‡c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TU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Øviv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jLv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nq|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                   †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TU = U</a:t>
            </a:r>
            <a:r>
              <a:rPr lang="en-US" sz="1400" baseline="-25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1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 + U</a:t>
            </a:r>
            <a:r>
              <a:rPr lang="en-US" sz="1400" baseline="-25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2 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+ U</a:t>
            </a:r>
            <a:r>
              <a:rPr lang="en-US" sz="1400" baseline="-25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3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 ......... + Un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74345" algn="l"/>
                <a:tab pos="891540" algn="l"/>
              </a:tabLst>
            </a:pPr>
            <a:r>
              <a:rPr lang="en-US" sz="1400" b="1" dirty="0">
                <a:effectLst/>
                <a:latin typeface="Souvenir Lt BT"/>
                <a:ea typeface="Calibri" panose="020F0502020204030204" pitchFamily="34" charset="0"/>
              </a:rPr>
              <a:t>	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GLv‡b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,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U</a:t>
            </a:r>
            <a:r>
              <a:rPr lang="en-US" sz="1400" baseline="-25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1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 =</a:t>
            </a:r>
            <a:r>
              <a:rPr lang="en-US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`ª‡</a:t>
            </a:r>
            <a:r>
              <a:rPr lang="en-US" sz="1600" dirty="0" err="1"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1g GKK †_‡K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cÖvß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,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74345" algn="l"/>
                <a:tab pos="891540" algn="l"/>
              </a:tabLst>
            </a:pPr>
            <a:r>
              <a:rPr lang="en-US" sz="1400" b="1" dirty="0">
                <a:effectLst/>
                <a:latin typeface="Souvenir Lt BT"/>
                <a:ea typeface="Calibri" panose="020F0502020204030204" pitchFamily="34" charset="0"/>
              </a:rPr>
              <a:t>		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U</a:t>
            </a:r>
            <a:r>
              <a:rPr lang="en-US" sz="1400" baseline="-25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2 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=</a:t>
            </a:r>
            <a:r>
              <a:rPr lang="en-US" sz="2800" baseline="-250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`ª‡</a:t>
            </a:r>
            <a:r>
              <a:rPr lang="en-US" sz="1600" dirty="0" err="1"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2q GKK †_‡K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cÖvß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,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74345" algn="l"/>
                <a:tab pos="891540" algn="l"/>
              </a:tabLst>
            </a:pP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		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U</a:t>
            </a:r>
            <a:r>
              <a:rPr lang="en-US" sz="1400" baseline="-25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3 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=</a:t>
            </a:r>
            <a:r>
              <a:rPr lang="en-US" sz="2800" baseline="-250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`ª‡</a:t>
            </a:r>
            <a:r>
              <a:rPr lang="en-US" sz="1600" dirty="0" err="1"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3q GKK †_‡K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cÖvß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Ges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74345" algn="l"/>
                <a:tab pos="891540" algn="l"/>
              </a:tabLst>
            </a:pP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		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Un =</a:t>
            </a:r>
            <a:r>
              <a:rPr lang="en-US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`ª‡</a:t>
            </a:r>
            <a:r>
              <a:rPr lang="en-US" sz="1600" dirty="0" err="1"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n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Zg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GKK †_‡K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cÖvß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D`vniY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: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awi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Kv‡bv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†fv³v 1g GKK Avg †_‡K 20 GKK, 2q GKK Avg †_‡K 16 GKK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Ges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3q GKK Avg †_‡K 9 GKK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jvf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AZGe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TU</a:t>
            </a:r>
            <a:r>
              <a:rPr lang="en-US" sz="28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= 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20+16+9 = 45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BDwUj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(L) Mo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400" b="1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effectLst/>
                <a:latin typeface="Souvenir Lt BT"/>
                <a:ea typeface="Calibri" panose="020F0502020204030204" pitchFamily="34" charset="0"/>
              </a:rPr>
              <a:t>(Average Utility) </a:t>
            </a:r>
            <a:r>
              <a:rPr lang="en-US" sz="1400" b="1" dirty="0">
                <a:effectLst/>
                <a:latin typeface="Souvenir Lt BT"/>
                <a:ea typeface="Calibri" panose="020F0502020204030204" pitchFamily="34" charset="0"/>
              </a:rPr>
              <a:t>: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Dc‡hvM‡K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`ª‡</a:t>
            </a:r>
            <a:r>
              <a:rPr lang="en-US" sz="1600" b="1" dirty="0" err="1"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cwigvY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Øviv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fvM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†h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dj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cvIqv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hvq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Zv‡K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Mo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e‡j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G‡K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ms‡ÿ‡c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16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AU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Øviv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jLv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nq|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Souvenir Lt BT"/>
                <a:ea typeface="Calibri" panose="020F0502020204030204" pitchFamily="34" charset="0"/>
              </a:rPr>
              <a:t>	</a:t>
            </a:r>
            <a:r>
              <a:rPr lang="en-US" sz="1400" b="1" dirty="0">
                <a:effectLst/>
                <a:latin typeface="Souvenir Lt BT"/>
                <a:ea typeface="Calibri" panose="020F0502020204030204" pitchFamily="34" charset="0"/>
                <a:sym typeface="Symbol" panose="05050102010706020507" pitchFamily="18" charset="2"/>
              </a:rPr>
              <a:t>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Mo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AU =</a:t>
            </a:r>
            <a:r>
              <a:rPr lang="en-US" sz="1400" b="1" dirty="0">
                <a:effectLst/>
                <a:latin typeface="Souvenir Lt BT"/>
                <a:ea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TU/ </a:t>
            </a:r>
            <a:r>
              <a:rPr lang="en-US" sz="16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X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Souvenir Lt BT"/>
                <a:ea typeface="Calibri" panose="020F0502020204030204" pitchFamily="34" charset="0"/>
              </a:rPr>
              <a:t>	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GLv‡b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TU =</a:t>
            </a:r>
            <a:r>
              <a:rPr lang="en-US" sz="24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†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,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X =</a:t>
            </a:r>
            <a:r>
              <a:rPr lang="en-US" sz="24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`ª‡</a:t>
            </a:r>
            <a:r>
              <a:rPr lang="en-US" sz="1600" dirty="0" err="1"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cwigvY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D`vniY</a:t>
            </a:r>
            <a:r>
              <a:rPr lang="en-US" sz="2000" b="1" dirty="0">
                <a:effectLst/>
                <a:latin typeface="SutonnyMJ" pitchFamily="2" charset="0"/>
                <a:ea typeface="Calibri" panose="020F0502020204030204" pitchFamily="34" charset="0"/>
              </a:rPr>
              <a:t> :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awi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Kv‡bv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†fv³v 3wU Avg †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fvM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45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cvq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d‡j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Mo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n‡e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-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497205" algn="l"/>
              </a:tabLst>
            </a:pP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	Mo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SutonnyMJ" pitchFamily="2" charset="0"/>
              </a:rPr>
              <a:t>(</a:t>
            </a:r>
            <a:r>
              <a:rPr lang="en-US" sz="1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AU) 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= 15</a:t>
            </a:r>
            <a:r>
              <a:rPr lang="en-US" sz="24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SutonnyMJ" pitchFamily="2" charset="0"/>
                <a:ea typeface="Calibri" panose="020F0502020204030204" pitchFamily="34" charset="0"/>
              </a:rPr>
              <a:t>BDwUj</a:t>
            </a:r>
            <a:r>
              <a:rPr lang="en-US" sz="2000" dirty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A910A9-7946-D219-A4BE-6595726030FD}"/>
              </a:ext>
            </a:extLst>
          </p:cNvPr>
          <p:cNvSpPr/>
          <p:nvPr/>
        </p:nvSpPr>
        <p:spPr>
          <a:xfrm>
            <a:off x="2436812" y="76200"/>
            <a:ext cx="67056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†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3600" b="1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600" b="1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, Mo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</a:rPr>
              <a:t>ও</a:t>
            </a:r>
            <a:r>
              <a:rPr lang="en-US" sz="3600" b="1" dirty="0">
                <a:solidFill>
                  <a:srgbClr val="00B0F0"/>
                </a:solidFill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cÖvwšÍK</a:t>
            </a:r>
            <a:r>
              <a:rPr lang="en-US" sz="3600" b="1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600" b="1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5177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4692C-3ACC-98DC-D206-3BA5D69B3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484491-5B8B-0793-DAA8-70A79A3EFE77}"/>
              </a:ext>
            </a:extLst>
          </p:cNvPr>
          <p:cNvSpPr txBox="1"/>
          <p:nvPr/>
        </p:nvSpPr>
        <p:spPr>
          <a:xfrm>
            <a:off x="150812" y="381000"/>
            <a:ext cx="11811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(M)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cÖvwšÍK</a:t>
            </a:r>
            <a:r>
              <a:rPr lang="en-US" sz="3200" b="1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b="1" dirty="0">
                <a:solidFill>
                  <a:srgbClr val="00B0F0"/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effectLst/>
                <a:latin typeface="Souvenir Lt BT"/>
                <a:ea typeface="Calibri" panose="020F0502020204030204" pitchFamily="34" charset="0"/>
              </a:rPr>
              <a:t>(Marginal Utility) </a:t>
            </a:r>
            <a:r>
              <a:rPr lang="en-US" sz="2000" b="1" dirty="0">
                <a:effectLst/>
                <a:latin typeface="Souvenir Lt BT"/>
                <a:ea typeface="Calibri" panose="020F0502020204030204" pitchFamily="34" charset="0"/>
              </a:rPr>
              <a:t>: 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†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Kv‡bv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`ª</a:t>
            </a:r>
            <a:r>
              <a:rPr lang="en-US" sz="24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fv‡Mi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cwigvY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GK GKK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cwiewZ©Z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n‡j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Dc‡hv‡Mi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†h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cwieZ©b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nq,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Zv‡K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cÖvwšÍK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e‡j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G‡K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ms‡ÿ‡c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MU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Øviv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jLv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nq|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ouvenir Lt BT"/>
                <a:ea typeface="Calibri" panose="020F0502020204030204" pitchFamily="34" charset="0"/>
                <a:sym typeface="Symbol" panose="05050102010706020507" pitchFamily="18" charset="2"/>
              </a:rPr>
              <a:t>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cÖvwšÍK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MU =</a:t>
            </a:r>
            <a:r>
              <a:rPr lang="en-US" sz="36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Souvenir Lt BT"/>
                <a:ea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en-US" sz="2400" dirty="0">
                <a:effectLst/>
                <a:latin typeface="Souvenir Lt BT"/>
                <a:ea typeface="Calibri" panose="020F0502020204030204" pitchFamily="34" charset="0"/>
              </a:rPr>
              <a:t>TU/</a:t>
            </a:r>
            <a:r>
              <a:rPr lang="en-US" sz="2400" dirty="0">
                <a:effectLst/>
                <a:latin typeface="Souvenir Lt BT"/>
                <a:ea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en-US" sz="2400" dirty="0">
                <a:effectLst/>
                <a:latin typeface="Souvenir Lt BT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X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GLv‡b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MU =</a:t>
            </a:r>
            <a:r>
              <a:rPr lang="en-US" sz="36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cÖvwšÍK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	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</a:rPr>
              <a:t>TU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=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Dc‡hv‡Mi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cwieZ©b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X =</a:t>
            </a:r>
            <a:r>
              <a:rPr lang="en-US" sz="36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`ª‡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cwigv‡Yi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cwieZ©b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|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effectLst/>
                <a:latin typeface="SutonnyMJ" pitchFamily="2" charset="0"/>
                <a:ea typeface="Calibri" panose="020F0502020204030204" pitchFamily="34" charset="0"/>
              </a:rPr>
              <a:t>D`vniY</a:t>
            </a:r>
            <a:r>
              <a:rPr lang="en-US" sz="3200" b="1" dirty="0">
                <a:effectLst/>
                <a:latin typeface="SutonnyMJ" pitchFamily="2" charset="0"/>
                <a:ea typeface="Calibri" panose="020F0502020204030204" pitchFamily="34" charset="0"/>
              </a:rPr>
              <a:t> : 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Kv‡bv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`ª</a:t>
            </a:r>
            <a:r>
              <a:rPr lang="en-US" sz="2400" dirty="0" err="1">
                <a:effectLst/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fv‡Mi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cwigvY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10 GKK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n‡Z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e„w</a:t>
            </a:r>
            <a:r>
              <a:rPr lang="en-US" sz="2400" dirty="0" err="1">
                <a:latin typeface="SutonnyMJ" pitchFamily="2" charset="0"/>
                <a:ea typeface="Calibri" panose="020F0502020204030204" pitchFamily="34" charset="0"/>
              </a:rPr>
              <a:t>দ্ধ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c‡q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11 GKK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nIqvq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20 GKK †_‡K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e‡o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25 GKK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n‡q‡Q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d‡j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cÖvwšÍK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n‡e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-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	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GLv‡b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US" sz="28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= 25-20 = 5 GKK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		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X =</a:t>
            </a:r>
            <a:r>
              <a:rPr lang="en-US" sz="36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11-10 = 1 GKK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Souvenir Lt BT"/>
                <a:ea typeface="Calibri" panose="020F0502020204030204" pitchFamily="34" charset="0"/>
                <a:sym typeface="Symbol" panose="05050102010706020507" pitchFamily="18" charset="2"/>
              </a:rPr>
              <a:t>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cÖvwšÍK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  <a:cs typeface="Angsana New" panose="02020603050405020304" pitchFamily="18" charset="-34"/>
              </a:rPr>
              <a:t>Dc‡hvM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, MU = 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5</a:t>
            </a:r>
            <a:r>
              <a:rPr lang="en-US" sz="36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BDwUj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04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2E475F-5B1E-9C48-F59C-B41AE31C0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90617"/>
              </p:ext>
            </p:extLst>
          </p:nvPr>
        </p:nvGraphicFramePr>
        <p:xfrm>
          <a:off x="1370012" y="1295401"/>
          <a:ext cx="9372600" cy="528584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72647">
                  <a:extLst>
                    <a:ext uri="{9D8B030D-6E8A-4147-A177-3AD203B41FA5}">
                      <a16:colId xmlns:a16="http://schemas.microsoft.com/office/drawing/2014/main" val="4065859451"/>
                    </a:ext>
                  </a:extLst>
                </a:gridCol>
                <a:gridCol w="3440203">
                  <a:extLst>
                    <a:ext uri="{9D8B030D-6E8A-4147-A177-3AD203B41FA5}">
                      <a16:colId xmlns:a16="http://schemas.microsoft.com/office/drawing/2014/main" val="3609694026"/>
                    </a:ext>
                  </a:extLst>
                </a:gridCol>
                <a:gridCol w="3459750">
                  <a:extLst>
                    <a:ext uri="{9D8B030D-6E8A-4147-A177-3AD203B41FA5}">
                      <a16:colId xmlns:a16="http://schemas.microsoft.com/office/drawing/2014/main" val="1317249350"/>
                    </a:ext>
                  </a:extLst>
                </a:gridCol>
              </a:tblGrid>
              <a:tr h="5760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cv_©‡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K¨i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welq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†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gvU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Dc‡hvM</a:t>
                      </a:r>
                      <a:r>
                        <a:rPr lang="en-US" sz="1600" b="1" dirty="0">
                          <a:effectLst/>
                          <a:latin typeface="SutonnyMJ" pitchFamily="2" charset="0"/>
                        </a:rPr>
                        <a:t> </a:t>
                      </a:r>
                      <a:endParaRPr lang="en-US" sz="2400" b="1" dirty="0">
                        <a:effectLst/>
                        <a:latin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cÖvwšÍK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Dc‡hvM</a:t>
                      </a:r>
                      <a:r>
                        <a:rPr lang="en-US" sz="1600" b="1" dirty="0">
                          <a:effectLst/>
                          <a:latin typeface="SutonnyMJ" pitchFamily="2" charset="0"/>
                        </a:rPr>
                        <a:t> </a:t>
                      </a:r>
                      <a:endParaRPr lang="en-US" sz="2400" b="1" dirty="0">
                        <a:effectLst/>
                        <a:latin typeface="SutonnyMJ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353869"/>
                  </a:ext>
                </a:extLst>
              </a:tr>
              <a:tr h="9479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(K)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msÁv</a:t>
                      </a:r>
                      <a:r>
                        <a:rPr lang="en-US" sz="1600" b="1" dirty="0">
                          <a:effectLst/>
                          <a:latin typeface="SutonnyMJ" pitchFamily="2" charset="0"/>
                        </a:rPr>
                        <a:t> </a:t>
                      </a:r>
                      <a:endParaRPr lang="en-US" sz="2400" b="1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†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Kvb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wbw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`©ó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mg‡q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GKwU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`ª‡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e¨i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wewfbœ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GKK †_‡K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cÖvß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Dc‡hv‡Mi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mgwó‡K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†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gvU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Dc‡hvM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e‡j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|</a:t>
                      </a:r>
                      <a:endParaRPr lang="en-US" sz="2400" b="1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SutonnyMJ" pitchFamily="2" charset="0"/>
                        </a:rPr>
                        <a:t>†</a:t>
                      </a:r>
                      <a:r>
                        <a:rPr lang="en-US" sz="2400" b="1" spc="-30">
                          <a:effectLst/>
                          <a:latin typeface="SutonnyMJ" pitchFamily="2" charset="0"/>
                        </a:rPr>
                        <a:t>Kvb `ªe¨ †fv‡Mi cwigvY GK GKK cwiewZ©Z n‡j †gvU Dc‡hv‡Mi †h cwieZ©b nq, Zv‡K cÖvwšÍK Dc‡hvM e‡j|</a:t>
                      </a:r>
                      <a:endParaRPr lang="en-US" sz="2400" b="1"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8863047"/>
                  </a:ext>
                </a:extLst>
              </a:tr>
              <a:tr h="6371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(L)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cÖKvk</a:t>
                      </a:r>
                      <a:endParaRPr lang="en-US" sz="2400" b="1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G‡K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ms‡ÿ‡c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 (Total Utility)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Øviv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†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jLv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nq|</a:t>
                      </a:r>
                      <a:endParaRPr lang="en-US" sz="2400" b="1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G‡K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ms‡ÿ‡c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(Marginal Utility)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Øviv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†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jLv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nq|</a:t>
                      </a:r>
                      <a:endParaRPr lang="en-US" sz="2400" b="1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7200309"/>
                  </a:ext>
                </a:extLst>
              </a:tr>
              <a:tr h="607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(M)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m~Î</a:t>
                      </a:r>
                      <a:endParaRPr lang="en-US" sz="2400" b="1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 = U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U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U</a:t>
                      </a:r>
                      <a:r>
                        <a:rPr lang="en-US" sz="20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...... + Un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l-GR" sz="20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TU/</a:t>
                      </a:r>
                      <a:r>
                        <a:rPr lang="el-GR" sz="2000" b="1" dirty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6404127"/>
                  </a:ext>
                </a:extLst>
              </a:tr>
              <a:tr h="9650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(N)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cwigvY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I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cwieZ©b</a:t>
                      </a:r>
                      <a:endParaRPr lang="en-US" sz="2400" b="1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SutonnyMJ" pitchFamily="2" charset="0"/>
                        </a:rPr>
                        <a:t>†gvU Dc‡hvM mgwóMZ Dc‡hv‡Mi cwigvY wb‡`©kK|</a:t>
                      </a:r>
                      <a:endParaRPr lang="en-US" sz="2400" b="1"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SutonnyMJ" pitchFamily="2" charset="0"/>
                        </a:rPr>
                        <a:t>cÖvwšÍK Dc‡hvM `ª‡e¨i GKK cÖwZ Dc‡hv‡Mi cwieZ©b wb‡`©k K‡i|</a:t>
                      </a:r>
                      <a:endParaRPr lang="en-US" sz="2400" b="1"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010720"/>
                  </a:ext>
                </a:extLst>
              </a:tr>
              <a:tr h="9425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(O)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msL¨vMZ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dj</a:t>
                      </a:r>
                      <a:endParaRPr lang="en-US" sz="2400" b="1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†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gvU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Dc‡hvM‡K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msL¨vMZ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mgwóKiY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ejv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hvq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|</a:t>
                      </a:r>
                      <a:endParaRPr lang="en-US" sz="2400" b="1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cÖvwšÍK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Dc‡hvM‡K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msL¨vMZ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e¨eavwbK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dj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ejv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SutonnyMJ" pitchFamily="2" charset="0"/>
                        </a:rPr>
                        <a:t>hvq</a:t>
                      </a:r>
                      <a:r>
                        <a:rPr lang="en-US" sz="2400" b="1" dirty="0">
                          <a:effectLst/>
                          <a:latin typeface="SutonnyMJ" pitchFamily="2" charset="0"/>
                        </a:rPr>
                        <a:t>|</a:t>
                      </a:r>
                      <a:endParaRPr lang="en-US" sz="2400" b="1" dirty="0">
                        <a:effectLst/>
                        <a:latin typeface="SutonnyMJ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2261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8CFDFE5-B1D6-701E-3B31-2B1EBE77FED6}"/>
              </a:ext>
            </a:extLst>
          </p:cNvPr>
          <p:cNvSpPr txBox="1"/>
          <p:nvPr/>
        </p:nvSpPr>
        <p:spPr>
          <a:xfrm>
            <a:off x="1065212" y="141982"/>
            <a:ext cx="8305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†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gvU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Dc‡hvM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cÖvwšÍK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Dc‡hv‡Mi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cv_©</a:t>
            </a:r>
            <a:r>
              <a:rPr lang="en-US" altLang="en-US" sz="2800" dirty="0" err="1">
                <a:latin typeface="SutonnyMJ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ক্য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venir Lt B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venir Lt BT"/>
                <a:ea typeface="Calibri" panose="020F0502020204030204" pitchFamily="34" charset="0"/>
                <a:cs typeface="Times New Roman" panose="02020603050405020304" pitchFamily="18" charset="0"/>
              </a:rPr>
              <a:t>Difference Between Total Utility and Marginal Utility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8524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1412" y="228600"/>
            <a:ext cx="975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মোট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উপযোগ</a:t>
            </a:r>
            <a:r>
              <a:rPr lang="en-US" sz="3600" dirty="0">
                <a:solidFill>
                  <a:srgbClr val="C00000"/>
                </a:solidFill>
              </a:rPr>
              <a:t> ও </a:t>
            </a:r>
            <a:r>
              <a:rPr lang="en-US" sz="3600" dirty="0" err="1">
                <a:solidFill>
                  <a:srgbClr val="C00000"/>
                </a:solidFill>
              </a:rPr>
              <a:t>প্রান্তিক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উপযোগের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মধ্যে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সম্পর্ক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C7FD8-7D4B-1A9B-9667-1D3ED31595DE}"/>
              </a:ext>
            </a:extLst>
          </p:cNvPr>
          <p:cNvSpPr txBox="1"/>
          <p:nvPr/>
        </p:nvSpPr>
        <p:spPr>
          <a:xfrm>
            <a:off x="836612" y="1027628"/>
            <a:ext cx="1059180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ক্রমবর্ধমান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ক্রমহ্রাসমান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প্রান্তিক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8929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1412" y="76200"/>
            <a:ext cx="975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</a:rPr>
              <a:t>মোট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উপযোগ</a:t>
            </a:r>
            <a:r>
              <a:rPr lang="en-US" sz="3600" dirty="0">
                <a:solidFill>
                  <a:srgbClr val="C00000"/>
                </a:solidFill>
              </a:rPr>
              <a:t> ও </a:t>
            </a:r>
            <a:r>
              <a:rPr lang="en-US" sz="3600" dirty="0" err="1">
                <a:solidFill>
                  <a:srgbClr val="C00000"/>
                </a:solidFill>
              </a:rPr>
              <a:t>প্রান্তিক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উপযোগের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মধ্যে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সম্পর্ক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2F1449-0407-E9EA-E1F4-6EBE722D9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494" y="762000"/>
            <a:ext cx="3249318" cy="58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69A3E-4109-FC00-AF95-1EBFF1C38BF0}"/>
              </a:ext>
            </a:extLst>
          </p:cNvPr>
          <p:cNvSpPr txBox="1"/>
          <p:nvPr/>
        </p:nvSpPr>
        <p:spPr>
          <a:xfrm>
            <a:off x="358546" y="671691"/>
            <a:ext cx="764086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(K) I (L) bs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wP‡Î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OX</a:t>
            </a:r>
            <a:r>
              <a:rPr lang="en-US" sz="36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A‡ÿ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fv‡Mi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cwigvY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Ges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OY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A‡ÿ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h_v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µ‡g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6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I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cÖvwšÍK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aiv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n‡q‡Q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wP‡Î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`ªe¨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fv‡Mi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OX</a:t>
            </a:r>
            <a:r>
              <a:rPr lang="en-US" sz="2000" baseline="-25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1</a:t>
            </a:r>
            <a:r>
              <a:rPr lang="en-US" sz="3600" dirty="0">
                <a:effectLst/>
                <a:latin typeface="Angsana New" panose="02020603050405020304" pitchFamily="18" charset="-34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cwim‡i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µ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gea©gvb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nIqvq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cÖvwšÍK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µ‡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ev‡o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GB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Ae¯’v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wP‡Îi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Dc‡ii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As‡ki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TU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iLvi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OA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Ask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‡`©k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Avevi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X</a:t>
            </a:r>
            <a:r>
              <a:rPr lang="en-US" sz="2000" baseline="-25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1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X</a:t>
            </a:r>
            <a:r>
              <a:rPr lang="en-US" sz="2000" baseline="-25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2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SutonnyMJ" pitchFamily="2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cwiwa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wØZxq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¯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Íi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cÖKvk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GB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cwiwa‡Z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µ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gn«vmgvb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nv‡i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ev‡o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d‡j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cÖvwšÍK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n«vm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cvq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ZvB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MU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iLvi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ab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Ask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Wvb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w`‡K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wb¤œMvgx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nq|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TU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iLvi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we›`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y‡Z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m‡e©v”P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nq|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d‡j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cÖvwšÍK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Souvenir Lt BT"/>
                <a:ea typeface="Calibri" panose="020F0502020204030204" pitchFamily="34" charset="0"/>
                <a:cs typeface="Angsana New" panose="02020603050405020304" pitchFamily="18" charset="-34"/>
              </a:rPr>
              <a:t>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we›`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y‡Z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k~b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¨ nq|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Gici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fv‡Mi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cwigvY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evo‡j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gvU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µ‡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gB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Kg‡Z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_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v‡K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d‡j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cÖvwšÍK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FYvZ¥K</a:t>
            </a:r>
            <a:r>
              <a:rPr lang="en-US" sz="3200" dirty="0">
                <a:effectLst/>
                <a:latin typeface="SutonnyMJ" pitchFamily="2" charset="0"/>
                <a:ea typeface="Calibri" panose="020F0502020204030204" pitchFamily="34" charset="0"/>
              </a:rPr>
              <a:t> nq|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732212" y="0"/>
            <a:ext cx="4038600" cy="18288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জোড়ায়</a:t>
            </a:r>
            <a:r>
              <a:rPr lang="en-US" sz="3600" dirty="0"/>
              <a:t> </a:t>
            </a:r>
            <a:r>
              <a:rPr lang="en-US" sz="3600" dirty="0" err="1"/>
              <a:t>কাজ</a:t>
            </a:r>
            <a:r>
              <a:rPr lang="en-US" sz="36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8012" y="1981200"/>
            <a:ext cx="10744200" cy="281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/>
              <a:t> </a:t>
            </a:r>
            <a:r>
              <a:rPr lang="en-US" sz="2800" dirty="0" err="1"/>
              <a:t>মোট</a:t>
            </a:r>
            <a:r>
              <a:rPr lang="en-US" sz="2800" dirty="0"/>
              <a:t> </a:t>
            </a:r>
            <a:r>
              <a:rPr lang="en-US" sz="2800" dirty="0" err="1"/>
              <a:t>উপযোগ</a:t>
            </a:r>
            <a:r>
              <a:rPr lang="en-US" sz="2800" dirty="0"/>
              <a:t> ও </a:t>
            </a:r>
            <a:r>
              <a:rPr lang="en-US" sz="2800" dirty="0" err="1"/>
              <a:t>প্রান্তিক</a:t>
            </a:r>
            <a:r>
              <a:rPr lang="en-US" sz="2800" dirty="0"/>
              <a:t> </a:t>
            </a:r>
            <a:r>
              <a:rPr lang="en-US" sz="2800" dirty="0" err="1"/>
              <a:t>উপযোগের</a:t>
            </a:r>
            <a:r>
              <a:rPr lang="en-US" sz="2800" dirty="0"/>
              <a:t> </a:t>
            </a:r>
            <a:r>
              <a:rPr lang="en-US" sz="2800" dirty="0" err="1"/>
              <a:t>মধ্যে</a:t>
            </a:r>
            <a:r>
              <a:rPr lang="en-US" sz="2800" dirty="0"/>
              <a:t> </a:t>
            </a:r>
            <a:r>
              <a:rPr lang="en-US" sz="2800" dirty="0" err="1"/>
              <a:t>দুটি</a:t>
            </a:r>
            <a:r>
              <a:rPr lang="en-US" sz="2800" dirty="0"/>
              <a:t> </a:t>
            </a:r>
            <a:r>
              <a:rPr lang="en-US" sz="2800" dirty="0" err="1"/>
              <a:t>পাথর্ক্য</a:t>
            </a:r>
            <a:r>
              <a:rPr lang="en-US" sz="2800" dirty="0"/>
              <a:t> </a:t>
            </a:r>
            <a:r>
              <a:rPr lang="en-US" sz="2800" dirty="0" err="1"/>
              <a:t>লিখ</a:t>
            </a:r>
            <a:r>
              <a:rPr lang="en-US" sz="2800" dirty="0"/>
              <a:t>।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A05E233-AC20-172F-4384-34855CB17361}"/>
              </a:ext>
            </a:extLst>
          </p:cNvPr>
          <p:cNvSpPr/>
          <p:nvPr/>
        </p:nvSpPr>
        <p:spPr>
          <a:xfrm>
            <a:off x="8075612" y="6096000"/>
            <a:ext cx="3124200" cy="685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সময়</a:t>
            </a:r>
            <a:r>
              <a:rPr lang="en-US" dirty="0"/>
              <a:t>: ৩ </a:t>
            </a:r>
            <a:r>
              <a:rPr lang="en-US" dirty="0" err="1"/>
              <a:t>মিনিট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812" y="0"/>
            <a:ext cx="112776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বিএসএস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১ম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এমএসএস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১ম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কদলপুর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রাউজান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০১৭৮২-১৬১৭১৮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prakashdeb70@gmail.com</a:t>
            </a:r>
          </a:p>
        </p:txBody>
      </p:sp>
    </p:spTree>
    <p:extLst>
      <p:ext uri="{BB962C8B-B14F-4D97-AF65-F5344CB8AC3E}">
        <p14:creationId xmlns:p14="http://schemas.microsoft.com/office/powerpoint/2010/main" val="2310191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6212" y="457200"/>
            <a:ext cx="8839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ক্রমহ্রাসমান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প্রান্তিক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উপযোগ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বিধি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2" y="1371600"/>
            <a:ext cx="1074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মূল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বক্তব্য</a:t>
            </a:r>
            <a:endParaRPr lang="en-US" sz="3200" dirty="0"/>
          </a:p>
          <a:p>
            <a:pPr algn="just"/>
            <a:r>
              <a:rPr lang="en-US" sz="3200" dirty="0" err="1"/>
              <a:t>অন্যান্য</a:t>
            </a:r>
            <a:r>
              <a:rPr lang="en-US" sz="3200" dirty="0"/>
              <a:t> </a:t>
            </a:r>
            <a:r>
              <a:rPr lang="en-US" sz="3200" dirty="0" err="1"/>
              <a:t>অবস্থা</a:t>
            </a:r>
            <a:r>
              <a:rPr lang="en-US" sz="3200" dirty="0"/>
              <a:t> </a:t>
            </a:r>
            <a:r>
              <a:rPr lang="en-US" sz="3200" dirty="0" err="1"/>
              <a:t>স্থির</a:t>
            </a:r>
            <a:r>
              <a:rPr lang="en-US" sz="3200" dirty="0"/>
              <a:t> </a:t>
            </a:r>
            <a:r>
              <a:rPr lang="en-US" sz="3200" dirty="0" err="1"/>
              <a:t>থেকে</a:t>
            </a:r>
            <a:r>
              <a:rPr lang="en-US" sz="3200" dirty="0"/>
              <a:t>,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নির্দিস্ট</a:t>
            </a:r>
            <a:r>
              <a:rPr lang="en-US" sz="3200" dirty="0"/>
              <a:t> </a:t>
            </a:r>
            <a:r>
              <a:rPr lang="en-US" sz="3200" dirty="0" err="1"/>
              <a:t>সময়ে</a:t>
            </a:r>
            <a:r>
              <a:rPr lang="en-US" sz="3200" dirty="0"/>
              <a:t> </a:t>
            </a:r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/>
              <a:t>ব্যক্তি</a:t>
            </a:r>
            <a:r>
              <a:rPr lang="en-US" sz="3200" dirty="0"/>
              <a:t> </a:t>
            </a:r>
            <a:r>
              <a:rPr lang="en-US" sz="3200" dirty="0" err="1"/>
              <a:t>যখন</a:t>
            </a:r>
            <a:r>
              <a:rPr lang="en-US" sz="3200" dirty="0"/>
              <a:t> </a:t>
            </a:r>
            <a:r>
              <a:rPr lang="en-US" sz="3200" dirty="0" err="1"/>
              <a:t>একই</a:t>
            </a:r>
            <a:r>
              <a:rPr lang="en-US" sz="3200" dirty="0"/>
              <a:t> </a:t>
            </a:r>
            <a:r>
              <a:rPr lang="en-US" sz="3200" dirty="0" err="1"/>
              <a:t>দ্রব্য</a:t>
            </a:r>
            <a:r>
              <a:rPr lang="en-US" sz="3200" dirty="0"/>
              <a:t> </a:t>
            </a:r>
            <a:r>
              <a:rPr lang="en-US" sz="3200" dirty="0" err="1"/>
              <a:t>ক্রমাগতভাবে</a:t>
            </a:r>
            <a:r>
              <a:rPr lang="en-US" sz="3200" dirty="0"/>
              <a:t> </a:t>
            </a:r>
            <a:r>
              <a:rPr lang="en-US" sz="3200" dirty="0" err="1"/>
              <a:t>ভোগ</a:t>
            </a:r>
            <a:r>
              <a:rPr lang="en-US" sz="3200" dirty="0"/>
              <a:t> </a:t>
            </a:r>
            <a:r>
              <a:rPr lang="en-US" sz="3200" dirty="0" err="1"/>
              <a:t>করতে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r>
              <a:rPr lang="en-US" sz="3200" dirty="0"/>
              <a:t>, </a:t>
            </a:r>
            <a:r>
              <a:rPr lang="en-US" sz="3200" dirty="0" err="1"/>
              <a:t>তখন</a:t>
            </a:r>
            <a:r>
              <a:rPr lang="en-US" sz="3200" dirty="0"/>
              <a:t> ঐ </a:t>
            </a:r>
            <a:r>
              <a:rPr lang="en-US" sz="3200" dirty="0" err="1"/>
              <a:t>দ্রব্যের</a:t>
            </a:r>
            <a:r>
              <a:rPr lang="en-US" sz="3200" dirty="0"/>
              <a:t> </a:t>
            </a:r>
            <a:r>
              <a:rPr lang="en-US" sz="3200" dirty="0" err="1"/>
              <a:t>মোট</a:t>
            </a:r>
            <a:r>
              <a:rPr lang="en-US" sz="3200" dirty="0"/>
              <a:t> </a:t>
            </a:r>
            <a:r>
              <a:rPr lang="en-US" sz="3200" dirty="0" err="1"/>
              <a:t>উপযোগ</a:t>
            </a:r>
            <a:r>
              <a:rPr lang="en-US" sz="3200" dirty="0"/>
              <a:t> </a:t>
            </a:r>
            <a:r>
              <a:rPr lang="en-US" sz="3200" dirty="0" err="1"/>
              <a:t>বৃদ্ধি</a:t>
            </a:r>
            <a:r>
              <a:rPr lang="en-US" sz="3200" dirty="0"/>
              <a:t> </a:t>
            </a:r>
            <a:r>
              <a:rPr lang="en-US" sz="3200" dirty="0" err="1"/>
              <a:t>পেলেও</a:t>
            </a:r>
            <a:r>
              <a:rPr lang="en-US" sz="3200" dirty="0"/>
              <a:t> </a:t>
            </a:r>
            <a:r>
              <a:rPr lang="en-US" sz="3200" dirty="0" err="1"/>
              <a:t>প্রান্তিক</a:t>
            </a:r>
            <a:r>
              <a:rPr lang="en-US" sz="3200" dirty="0"/>
              <a:t> </a:t>
            </a:r>
            <a:r>
              <a:rPr lang="en-US" sz="3200" dirty="0" err="1"/>
              <a:t>উপযোগ</a:t>
            </a:r>
            <a:r>
              <a:rPr lang="en-US" sz="3200" dirty="0"/>
              <a:t> </a:t>
            </a:r>
            <a:r>
              <a:rPr lang="en-US" sz="3200" dirty="0" err="1"/>
              <a:t>ক্রমশ</a:t>
            </a:r>
            <a:r>
              <a:rPr lang="en-US" sz="3200" dirty="0"/>
              <a:t>  </a:t>
            </a:r>
            <a:r>
              <a:rPr lang="en-US" sz="3200" dirty="0" err="1"/>
              <a:t>হ্রাস</a:t>
            </a:r>
            <a:r>
              <a:rPr lang="en-US" sz="3200" dirty="0"/>
              <a:t> </a:t>
            </a:r>
            <a:r>
              <a:rPr lang="en-US" sz="3200" dirty="0" err="1"/>
              <a:t>পায়</a:t>
            </a:r>
            <a:r>
              <a:rPr lang="en-US" sz="3200" dirty="0"/>
              <a:t> । </a:t>
            </a:r>
            <a:r>
              <a:rPr lang="en-US" sz="3200" dirty="0" err="1"/>
              <a:t>অর্থা</a:t>
            </a:r>
            <a:r>
              <a:rPr lang="en-US" sz="3200" dirty="0"/>
              <a:t>ৎ </a:t>
            </a:r>
            <a:r>
              <a:rPr lang="en-US" sz="3200" dirty="0" err="1"/>
              <a:t>ভোগের</a:t>
            </a:r>
            <a:r>
              <a:rPr lang="en-US" sz="3200" dirty="0"/>
              <a:t> </a:t>
            </a:r>
            <a:r>
              <a:rPr lang="en-US" sz="3200" dirty="0" err="1"/>
              <a:t>একক</a:t>
            </a:r>
            <a:r>
              <a:rPr lang="en-US" sz="3200" dirty="0"/>
              <a:t> </a:t>
            </a:r>
            <a:r>
              <a:rPr lang="en-US" sz="3200" dirty="0" err="1"/>
              <a:t>প্রতি</a:t>
            </a:r>
            <a:r>
              <a:rPr lang="en-US" sz="3200" dirty="0"/>
              <a:t> </a:t>
            </a:r>
            <a:r>
              <a:rPr lang="en-US" sz="3200" dirty="0" err="1"/>
              <a:t>বৃদ্ধি</a:t>
            </a:r>
            <a:r>
              <a:rPr lang="en-US" sz="3200" dirty="0"/>
              <a:t> ও </a:t>
            </a:r>
            <a:r>
              <a:rPr lang="en-US" sz="3200" dirty="0" err="1"/>
              <a:t>প্রান্তিক</a:t>
            </a:r>
            <a:r>
              <a:rPr lang="en-US" sz="3200" dirty="0"/>
              <a:t> </a:t>
            </a:r>
            <a:r>
              <a:rPr lang="en-US" sz="3200" dirty="0" err="1"/>
              <a:t>উপযোগ</a:t>
            </a:r>
            <a:r>
              <a:rPr lang="en-US" sz="3200" dirty="0"/>
              <a:t> </a:t>
            </a:r>
            <a:r>
              <a:rPr lang="en-US" sz="3200" dirty="0" err="1"/>
              <a:t>ক্রমান্বয়ে</a:t>
            </a:r>
            <a:r>
              <a:rPr lang="en-US" sz="3200" dirty="0"/>
              <a:t> </a:t>
            </a:r>
            <a:r>
              <a:rPr lang="en-US" sz="3200" dirty="0" err="1"/>
              <a:t>হ্রাস</a:t>
            </a:r>
            <a:r>
              <a:rPr lang="en-US" sz="3200" dirty="0"/>
              <a:t>- এ </a:t>
            </a:r>
            <a:r>
              <a:rPr lang="en-US" sz="3200" dirty="0" err="1"/>
              <a:t>দুয়ের</a:t>
            </a:r>
            <a:r>
              <a:rPr lang="en-US" sz="3200" dirty="0"/>
              <a:t> </a:t>
            </a:r>
            <a:r>
              <a:rPr lang="en-US" sz="3200" dirty="0" err="1"/>
              <a:t>সম্পর্ককে</a:t>
            </a:r>
            <a:r>
              <a:rPr lang="en-US" sz="3200" dirty="0"/>
              <a:t> </a:t>
            </a:r>
            <a:r>
              <a:rPr lang="en-US" sz="3200" dirty="0" err="1"/>
              <a:t>অর্থনীতিতে</a:t>
            </a:r>
            <a:r>
              <a:rPr lang="en-US" sz="3200" dirty="0"/>
              <a:t> </a:t>
            </a:r>
            <a:r>
              <a:rPr lang="en-US" sz="3200" dirty="0" err="1"/>
              <a:t>ক্রমহ্রাসমান</a:t>
            </a:r>
            <a:r>
              <a:rPr lang="en-US" sz="3200" dirty="0"/>
              <a:t> </a:t>
            </a:r>
            <a:r>
              <a:rPr lang="en-US" sz="3200" dirty="0" err="1"/>
              <a:t>প্রান্তিক</a:t>
            </a:r>
            <a:r>
              <a:rPr lang="en-US" sz="3200" dirty="0"/>
              <a:t> </a:t>
            </a:r>
            <a:r>
              <a:rPr lang="en-US" sz="3200" dirty="0" err="1"/>
              <a:t>উপযোগ</a:t>
            </a:r>
            <a:r>
              <a:rPr lang="en-US" sz="3200" dirty="0"/>
              <a:t> </a:t>
            </a:r>
            <a:r>
              <a:rPr lang="en-US" sz="3200" dirty="0" err="1"/>
              <a:t>বিধি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। 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অনুমিত</a:t>
            </a:r>
            <a:r>
              <a:rPr lang="en-US" dirty="0"/>
              <a:t> </a:t>
            </a:r>
            <a:r>
              <a:rPr lang="en-US" dirty="0" err="1"/>
              <a:t>শর্ত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নির্দিস্ট</a:t>
            </a:r>
            <a:r>
              <a:rPr lang="en-US" dirty="0"/>
              <a:t> </a:t>
            </a:r>
            <a:r>
              <a:rPr lang="en-US" dirty="0" err="1"/>
              <a:t>সময়</a:t>
            </a:r>
            <a:r>
              <a:rPr lang="en-US" dirty="0"/>
              <a:t> </a:t>
            </a:r>
            <a:r>
              <a:rPr lang="en-US" dirty="0" err="1"/>
              <a:t>বিবেচ্য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err="1"/>
              <a:t>উপযোগ</a:t>
            </a:r>
            <a:r>
              <a:rPr lang="en-US" dirty="0"/>
              <a:t> </a:t>
            </a:r>
            <a:r>
              <a:rPr lang="en-US" dirty="0" err="1"/>
              <a:t>সংখার</a:t>
            </a:r>
            <a:r>
              <a:rPr lang="en-US" dirty="0"/>
              <a:t> </a:t>
            </a:r>
            <a:r>
              <a:rPr lang="en-US" dirty="0" err="1"/>
              <a:t>মাধ্যমে</a:t>
            </a:r>
            <a:r>
              <a:rPr lang="en-US" dirty="0"/>
              <a:t> </a:t>
            </a:r>
            <a:r>
              <a:rPr lang="en-US" dirty="0" err="1"/>
              <a:t>পরিমাপ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err="1"/>
              <a:t>অর্থের</a:t>
            </a:r>
            <a:r>
              <a:rPr lang="en-US" dirty="0"/>
              <a:t> </a:t>
            </a:r>
            <a:r>
              <a:rPr lang="en-US" dirty="0" err="1"/>
              <a:t>প্রান্তিক</a:t>
            </a:r>
            <a:r>
              <a:rPr lang="en-US" dirty="0"/>
              <a:t> </a:t>
            </a:r>
            <a:r>
              <a:rPr lang="en-US" dirty="0" err="1"/>
              <a:t>উপযোগ</a:t>
            </a:r>
            <a:r>
              <a:rPr lang="en-US" dirty="0"/>
              <a:t> </a:t>
            </a:r>
            <a:r>
              <a:rPr lang="en-US" dirty="0" err="1"/>
              <a:t>স্থির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ভোক্তার</a:t>
            </a:r>
            <a:r>
              <a:rPr lang="en-US" dirty="0"/>
              <a:t> </a:t>
            </a:r>
            <a:r>
              <a:rPr lang="en-US" dirty="0" err="1"/>
              <a:t>রুচি</a:t>
            </a:r>
            <a:r>
              <a:rPr lang="en-US" dirty="0"/>
              <a:t>, </a:t>
            </a:r>
            <a:r>
              <a:rPr lang="en-US" dirty="0" err="1"/>
              <a:t>অভ্যাস</a:t>
            </a:r>
            <a:r>
              <a:rPr lang="en-US" dirty="0"/>
              <a:t> ও </a:t>
            </a:r>
            <a:r>
              <a:rPr lang="en-US" dirty="0" err="1"/>
              <a:t>পছন্দ</a:t>
            </a:r>
            <a:r>
              <a:rPr lang="en-US" dirty="0"/>
              <a:t> </a:t>
            </a:r>
            <a:r>
              <a:rPr lang="en-US" dirty="0" err="1"/>
              <a:t>স্থির</a:t>
            </a:r>
            <a:r>
              <a:rPr lang="en-US" dirty="0"/>
              <a:t> </a:t>
            </a:r>
            <a:r>
              <a:rPr lang="en-US" dirty="0" err="1"/>
              <a:t>থাকবে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err="1"/>
              <a:t>ভোক্তা</a:t>
            </a:r>
            <a:r>
              <a:rPr lang="en-US" dirty="0"/>
              <a:t> </a:t>
            </a:r>
            <a:r>
              <a:rPr lang="en-US" dirty="0" err="1"/>
              <a:t>যুক্তিশীল</a:t>
            </a:r>
            <a:r>
              <a:rPr lang="en-US" dirty="0"/>
              <a:t> </a:t>
            </a:r>
            <a:r>
              <a:rPr lang="en-US" dirty="0" err="1"/>
              <a:t>আচরণ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err="1"/>
              <a:t>দ্রব্যের</a:t>
            </a:r>
            <a:r>
              <a:rPr lang="en-US" dirty="0"/>
              <a:t> 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একক</a:t>
            </a:r>
            <a:r>
              <a:rPr lang="en-US" dirty="0"/>
              <a:t> </a:t>
            </a:r>
            <a:r>
              <a:rPr lang="en-US" dirty="0" err="1"/>
              <a:t>সমজাতীয়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609600"/>
            <a:ext cx="1096994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err="1">
                <a:solidFill>
                  <a:srgbClr val="C00000"/>
                </a:solidFill>
              </a:rPr>
              <a:t>ক্রমহ্রাসমান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প্রান্তিক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উপযোগ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বিধিটি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তালিকার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মাধ্যমে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ব্যাখ্যা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707380"/>
              </p:ext>
            </p:extLst>
          </p:nvPr>
        </p:nvGraphicFramePr>
        <p:xfrm>
          <a:off x="608012" y="2209800"/>
          <a:ext cx="10969626" cy="3881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8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4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দ্রব্যের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3200" baseline="0" dirty="0" err="1"/>
                        <a:t>একক</a:t>
                      </a:r>
                      <a:r>
                        <a:rPr lang="en-US" sz="3200" baseline="0" dirty="0"/>
                        <a:t>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প্রান্তিক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উপযোগ</a:t>
                      </a:r>
                      <a:r>
                        <a:rPr lang="en-US" sz="3200" baseline="0" dirty="0"/>
                        <a:t> ( </a:t>
                      </a:r>
                      <a:r>
                        <a:rPr lang="en-US" sz="3200" baseline="0" dirty="0" err="1"/>
                        <a:t>ইউটিল</a:t>
                      </a:r>
                      <a:r>
                        <a:rPr lang="en-US" sz="3200" baseline="0" dirty="0"/>
                        <a:t>) 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১ম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২য়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৩য়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৪র্থ</a:t>
                      </a:r>
                      <a:r>
                        <a:rPr lang="en-US" sz="3200" baseline="0" dirty="0"/>
                        <a:t>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৫ম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-১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চিত্রের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মাধ্যমে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বিধিটি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ব্যাখ্যাঃ</a:t>
            </a:r>
            <a:r>
              <a:rPr lang="en-US" dirty="0">
                <a:solidFill>
                  <a:srgbClr val="C00000"/>
                </a:solidFill>
              </a:rPr>
              <a:t> 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1212" y="1371600"/>
            <a:ext cx="6705599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সমালোচনা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</a:t>
            </a:r>
            <a:r>
              <a:rPr lang="en-US" dirty="0" err="1"/>
              <a:t>প্রাথমিক</a:t>
            </a:r>
            <a:r>
              <a:rPr lang="en-US" dirty="0"/>
              <a:t> </a:t>
            </a:r>
            <a:r>
              <a:rPr lang="en-US" dirty="0" err="1"/>
              <a:t>একক</a:t>
            </a:r>
            <a:r>
              <a:rPr lang="en-US" dirty="0"/>
              <a:t> </a:t>
            </a:r>
            <a:r>
              <a:rPr lang="en-US" dirty="0" err="1"/>
              <a:t>পর্যাপ্ত</a:t>
            </a:r>
            <a:r>
              <a:rPr lang="en-US" dirty="0"/>
              <a:t> </a:t>
            </a:r>
            <a:r>
              <a:rPr lang="en-US" dirty="0" err="1"/>
              <a:t>হতে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</a:t>
            </a:r>
            <a:r>
              <a:rPr lang="en-US" dirty="0" err="1"/>
              <a:t>সময়ের</a:t>
            </a:r>
            <a:r>
              <a:rPr lang="en-US" dirty="0"/>
              <a:t> </a:t>
            </a:r>
            <a:r>
              <a:rPr lang="en-US" dirty="0" err="1"/>
              <a:t>ব্যবধান</a:t>
            </a:r>
            <a:r>
              <a:rPr lang="en-US" dirty="0"/>
              <a:t> </a:t>
            </a:r>
            <a:r>
              <a:rPr lang="en-US" dirty="0" err="1"/>
              <a:t>কম</a:t>
            </a:r>
            <a:r>
              <a:rPr lang="en-US" dirty="0"/>
              <a:t> </a:t>
            </a:r>
            <a:r>
              <a:rPr lang="en-US" dirty="0" err="1"/>
              <a:t>হতে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;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</a:t>
            </a:r>
            <a:r>
              <a:rPr lang="en-US" dirty="0" err="1"/>
              <a:t>অভ্যাস</a:t>
            </a:r>
            <a:r>
              <a:rPr lang="en-US" dirty="0"/>
              <a:t>, </a:t>
            </a:r>
            <a:r>
              <a:rPr lang="en-US" dirty="0" err="1"/>
              <a:t>রুচি</a:t>
            </a:r>
            <a:r>
              <a:rPr lang="en-US" dirty="0"/>
              <a:t> ও </a:t>
            </a:r>
            <a:r>
              <a:rPr lang="en-US" dirty="0" err="1"/>
              <a:t>পছন্দের</a:t>
            </a:r>
            <a:r>
              <a:rPr lang="en-US" dirty="0"/>
              <a:t> </a:t>
            </a:r>
            <a:r>
              <a:rPr lang="en-US" dirty="0" err="1"/>
              <a:t>পরিবর্তন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 </a:t>
            </a:r>
            <a:r>
              <a:rPr lang="en-US" dirty="0" err="1"/>
              <a:t>না</a:t>
            </a:r>
            <a:r>
              <a:rPr lang="en-US" dirty="0"/>
              <a:t>;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</a:t>
            </a:r>
            <a:r>
              <a:rPr lang="en-US" dirty="0" err="1"/>
              <a:t>প্রদর্শন</a:t>
            </a:r>
            <a:r>
              <a:rPr lang="en-US" dirty="0"/>
              <a:t> </a:t>
            </a:r>
            <a:r>
              <a:rPr lang="en-US" dirty="0" err="1"/>
              <a:t>প্রভাব</a:t>
            </a:r>
            <a:r>
              <a:rPr lang="en-US" dirty="0"/>
              <a:t> </a:t>
            </a:r>
            <a:r>
              <a:rPr lang="en-US" dirty="0" err="1"/>
              <a:t>থাকবে</a:t>
            </a:r>
            <a:r>
              <a:rPr lang="en-US" dirty="0"/>
              <a:t> </a:t>
            </a:r>
            <a:r>
              <a:rPr lang="en-US" dirty="0" err="1"/>
              <a:t>না</a:t>
            </a:r>
            <a:r>
              <a:rPr lang="en-US" dirty="0"/>
              <a:t>;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 </a:t>
            </a:r>
            <a:r>
              <a:rPr lang="en-US" dirty="0" err="1"/>
              <a:t>আয়ের</a:t>
            </a:r>
            <a:r>
              <a:rPr lang="en-US" dirty="0"/>
              <a:t> </a:t>
            </a:r>
            <a:r>
              <a:rPr lang="en-US" dirty="0" err="1"/>
              <a:t>পরিবর্তন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 </a:t>
            </a:r>
            <a:r>
              <a:rPr lang="en-US" dirty="0" err="1"/>
              <a:t>না</a:t>
            </a:r>
            <a:r>
              <a:rPr lang="en-US" dirty="0"/>
              <a:t>।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  <a:p>
            <a:pPr>
              <a:buNone/>
            </a:pPr>
            <a:endParaRPr lang="en-US" i="1" dirty="0"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দলগত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কাজ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620" y="2590800"/>
            <a:ext cx="10296335" cy="1828799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ক্রমহ্রাসমান</a:t>
            </a:r>
            <a:r>
              <a:rPr lang="en-US" dirty="0"/>
              <a:t> </a:t>
            </a:r>
            <a:r>
              <a:rPr lang="en-US" dirty="0" err="1"/>
              <a:t>প্রান্তিক</a:t>
            </a:r>
            <a:r>
              <a:rPr lang="en-US" dirty="0"/>
              <a:t> </a:t>
            </a:r>
            <a:r>
              <a:rPr lang="en-US" dirty="0" err="1"/>
              <a:t>উপযোগ</a:t>
            </a:r>
            <a:r>
              <a:rPr lang="en-US" dirty="0"/>
              <a:t> </a:t>
            </a:r>
            <a:r>
              <a:rPr lang="en-US" dirty="0" err="1"/>
              <a:t>বিধিটি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/>
              <a:t>ক্ষেত্রে</a:t>
            </a:r>
            <a:r>
              <a:rPr lang="en-US" dirty="0"/>
              <a:t> </a:t>
            </a:r>
            <a:r>
              <a:rPr lang="en-US" dirty="0" err="1"/>
              <a:t>অধিকতর</a:t>
            </a:r>
            <a:r>
              <a:rPr lang="en-US" dirty="0"/>
              <a:t> </a:t>
            </a:r>
            <a:r>
              <a:rPr lang="en-US" dirty="0" err="1"/>
              <a:t>প্রযোজ্য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কেন</a:t>
            </a:r>
            <a:r>
              <a:rPr lang="en-US" dirty="0"/>
              <a:t>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ECDB86-C357-8971-0281-96529F043A9A}"/>
              </a:ext>
            </a:extLst>
          </p:cNvPr>
          <p:cNvSpPr/>
          <p:nvPr/>
        </p:nvSpPr>
        <p:spPr>
          <a:xfrm>
            <a:off x="8075612" y="5029200"/>
            <a:ext cx="3124200" cy="685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সময়</a:t>
            </a:r>
            <a:r>
              <a:rPr lang="en-US" dirty="0"/>
              <a:t>: ৫ </a:t>
            </a:r>
            <a:r>
              <a:rPr lang="en-US" dirty="0" err="1"/>
              <a:t>মিনিট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65412" y="1371600"/>
            <a:ext cx="6781800" cy="426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সারসংক্ষেপ</a:t>
            </a:r>
            <a:r>
              <a:rPr lang="en-US" sz="4000" dirty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মূল্যায়ন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রূপগত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ক্রমহ্রাসমান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বিধিটির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অনুমিত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3"/>
          <p:cNvSpPr/>
          <p:nvPr/>
        </p:nvSpPr>
        <p:spPr>
          <a:xfrm>
            <a:off x="608012" y="609600"/>
            <a:ext cx="10709473" cy="2516833"/>
          </a:xfrm>
          <a:prstGeom prst="up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</a:rPr>
              <a:t>বাড়ির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কাজ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612" y="4038600"/>
            <a:ext cx="1082040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/>
              <a:t>কাল্পনিক</a:t>
            </a:r>
            <a:r>
              <a:rPr lang="en-US" sz="3600" dirty="0"/>
              <a:t> </a:t>
            </a:r>
            <a:r>
              <a:rPr lang="en-US" sz="3600" dirty="0" err="1"/>
              <a:t>সূচির</a:t>
            </a:r>
            <a:r>
              <a:rPr lang="en-US" sz="3600" dirty="0"/>
              <a:t> </a:t>
            </a:r>
            <a:r>
              <a:rPr lang="en-US" sz="3600" dirty="0" err="1"/>
              <a:t>ভিত্তিতে</a:t>
            </a:r>
            <a:r>
              <a:rPr lang="en-US" sz="3600" dirty="0"/>
              <a:t>  </a:t>
            </a:r>
            <a:r>
              <a:rPr lang="en-US" sz="3600" dirty="0" err="1"/>
              <a:t>লেখচিত্র</a:t>
            </a:r>
            <a:r>
              <a:rPr lang="en-US" sz="3600" dirty="0"/>
              <a:t> </a:t>
            </a:r>
            <a:r>
              <a:rPr lang="en-US" sz="3600" dirty="0" err="1"/>
              <a:t>অঙ্কন</a:t>
            </a:r>
            <a:r>
              <a:rPr lang="en-US" sz="3600" dirty="0"/>
              <a:t> </a:t>
            </a:r>
            <a:r>
              <a:rPr lang="en-US" sz="3600" dirty="0" err="1"/>
              <a:t>করে</a:t>
            </a:r>
            <a:r>
              <a:rPr lang="en-US" sz="3600" dirty="0"/>
              <a:t> </a:t>
            </a:r>
            <a:r>
              <a:rPr lang="en-US" sz="3600" dirty="0" err="1"/>
              <a:t>ক্রমহ্রাসমান</a:t>
            </a:r>
            <a:r>
              <a:rPr lang="en-US" sz="3600" dirty="0"/>
              <a:t> </a:t>
            </a:r>
            <a:r>
              <a:rPr lang="en-US" sz="3600" dirty="0" err="1"/>
              <a:t>প্রান্তিক</a:t>
            </a:r>
            <a:r>
              <a:rPr lang="en-US" sz="3600" dirty="0"/>
              <a:t> </a:t>
            </a:r>
            <a:r>
              <a:rPr lang="en-US" sz="3600" dirty="0" err="1"/>
              <a:t>উপযোগ</a:t>
            </a:r>
            <a:r>
              <a:rPr lang="en-US" sz="3600" dirty="0"/>
              <a:t> </a:t>
            </a:r>
            <a:r>
              <a:rPr lang="en-US" sz="3600" dirty="0" err="1"/>
              <a:t>বিধি</a:t>
            </a:r>
            <a:r>
              <a:rPr lang="en-US" sz="3600" dirty="0"/>
              <a:t> </a:t>
            </a:r>
            <a:r>
              <a:rPr lang="en-US" sz="3600" dirty="0" err="1"/>
              <a:t>ব্যাখ্যা</a:t>
            </a:r>
            <a:r>
              <a:rPr lang="en-US" sz="3600" dirty="0"/>
              <a:t> </a:t>
            </a:r>
            <a:r>
              <a:rPr lang="en-US" sz="3600" dirty="0" err="1"/>
              <a:t>কর</a:t>
            </a:r>
            <a:r>
              <a:rPr lang="en-US" dirty="0"/>
              <a:t>।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071" b="1" i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 কি কোন প্রশ্ন আছে?</a:t>
            </a:r>
            <a:endParaRPr lang="en-US" sz="5071" b="1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11" descr="download (4)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042357" y="1546860"/>
            <a:ext cx="10363201" cy="554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0812" y="7179074"/>
            <a:ext cx="11887200" cy="7924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829" tIns="59415" rIns="118829" bIns="59415" rtlCol="0" anchor="ctr"/>
          <a:lstStyle/>
          <a:p>
            <a:pPr algn="ctr"/>
            <a:endParaRPr lang="en-US" sz="234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D88F-6144-77FE-E986-F43F497CE76A}"/>
              </a:ext>
            </a:extLst>
          </p:cNvPr>
          <p:cNvSpPr txBox="1"/>
          <p:nvPr/>
        </p:nvSpPr>
        <p:spPr>
          <a:xfrm>
            <a:off x="455612" y="1371600"/>
            <a:ext cx="96774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8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পাঠ</a:t>
            </a:r>
            <a:r>
              <a:rPr lang="en-US" sz="4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b="1" u="sng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পরিচিতি</a:t>
            </a:r>
            <a:endParaRPr lang="en-US" sz="4800" b="1" dirty="0"/>
          </a:p>
          <a:p>
            <a:pPr marL="0" indent="0">
              <a:buNone/>
            </a:pPr>
            <a:r>
              <a:rPr lang="en-US" sz="4000" b="1" dirty="0" err="1">
                <a:latin typeface="SutonnyMJ" pitchFamily="2" charset="0"/>
              </a:rPr>
              <a:t>বিষয়</a:t>
            </a:r>
            <a:r>
              <a:rPr lang="en-US" sz="4000" b="1" dirty="0"/>
              <a:t>: </a:t>
            </a:r>
            <a:r>
              <a:rPr lang="en-US" sz="4000" b="1" dirty="0" err="1"/>
              <a:t>অর্থনীতি</a:t>
            </a:r>
            <a:r>
              <a:rPr lang="en-US" sz="4000" b="1" dirty="0"/>
              <a:t> ১ম </a:t>
            </a:r>
            <a:r>
              <a:rPr lang="en-US" sz="4000" b="1" dirty="0" err="1"/>
              <a:t>পত্র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 err="1"/>
              <a:t>শ্রেণি</a:t>
            </a:r>
            <a:r>
              <a:rPr lang="en-US" sz="4000" b="1" dirty="0"/>
              <a:t>: </a:t>
            </a:r>
            <a:r>
              <a:rPr lang="en-US" sz="4000" b="1" dirty="0" err="1"/>
              <a:t>একাদশ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 err="1"/>
              <a:t>অধ্যায়</a:t>
            </a:r>
            <a:r>
              <a:rPr lang="en-US" sz="4000" b="1" dirty="0"/>
              <a:t>: </a:t>
            </a:r>
            <a:r>
              <a:rPr lang="en-US" sz="4000" b="1" dirty="0" err="1"/>
              <a:t>দ্বিতীয়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 err="1"/>
              <a:t>সময়</a:t>
            </a:r>
            <a:r>
              <a:rPr lang="en-US" sz="4000" b="1" dirty="0"/>
              <a:t>: ৪৫ </a:t>
            </a:r>
            <a:r>
              <a:rPr lang="en-US" sz="4000" b="1" dirty="0" err="1"/>
              <a:t>মিনিট</a:t>
            </a:r>
            <a:endParaRPr lang="en-US" sz="4000" b="1" dirty="0"/>
          </a:p>
          <a:p>
            <a:pPr marL="0" indent="0">
              <a:buNone/>
            </a:pPr>
            <a:r>
              <a:rPr lang="en-US" sz="4000" b="1" dirty="0" err="1"/>
              <a:t>তারিখ</a:t>
            </a:r>
            <a:r>
              <a:rPr lang="en-US" sz="4000" b="1" dirty="0"/>
              <a:t>: ১৭.০১.২০২৪</a:t>
            </a:r>
          </a:p>
        </p:txBody>
      </p:sp>
    </p:spTree>
    <p:extLst>
      <p:ext uri="{BB962C8B-B14F-4D97-AF65-F5344CB8AC3E}">
        <p14:creationId xmlns:p14="http://schemas.microsoft.com/office/powerpoint/2010/main" val="1573135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" y="-1"/>
            <a:ext cx="11977272" cy="685800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EE0527-4D2B-A346-3A7C-D77F6DA54ADB}"/>
              </a:ext>
            </a:extLst>
          </p:cNvPr>
          <p:cNvSpPr txBox="1"/>
          <p:nvPr/>
        </p:nvSpPr>
        <p:spPr>
          <a:xfrm>
            <a:off x="3021300" y="2906401"/>
            <a:ext cx="6072567" cy="1294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815" b="1" dirty="0" err="1">
                <a:solidFill>
                  <a:srgbClr val="FF0000"/>
                </a:solidFill>
              </a:rPr>
              <a:t>ধন্যবাদ</a:t>
            </a:r>
            <a:endParaRPr lang="en-US" sz="7815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73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17612" y="381001"/>
            <a:ext cx="9753600" cy="6172199"/>
            <a:chOff x="4202408" y="242623"/>
            <a:chExt cx="7890719" cy="30725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" t="3811"/>
            <a:stretch/>
          </p:blipFill>
          <p:spPr>
            <a:xfrm>
              <a:off x="8232675" y="242623"/>
              <a:ext cx="3860452" cy="307254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" r="26153"/>
            <a:stretch/>
          </p:blipFill>
          <p:spPr>
            <a:xfrm>
              <a:off x="4202408" y="242623"/>
              <a:ext cx="3860452" cy="3072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2740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1" y="609600"/>
            <a:ext cx="12188825" cy="5867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</a:rPr>
              <a:t>উপযোগ</a:t>
            </a:r>
            <a:r>
              <a:rPr lang="en-US" sz="6600" b="1" dirty="0">
                <a:solidFill>
                  <a:schemeClr val="tx1"/>
                </a:solidFill>
              </a:rPr>
              <a:t> (</a:t>
            </a:r>
            <a:r>
              <a:rPr lang="en-US" sz="6600" b="1" dirty="0">
                <a:effectLst/>
                <a:latin typeface="Souvenir Lt BT"/>
                <a:ea typeface="Calibri" panose="020F0502020204030204" pitchFamily="34" charset="0"/>
                <a:cs typeface="SutonnyMJ" pitchFamily="2" charset="0"/>
              </a:rPr>
              <a:t>Utility)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97893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" y="914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এই</a:t>
            </a:r>
            <a:r>
              <a:rPr lang="en-US" sz="3600" b="1" dirty="0"/>
              <a:t> </a:t>
            </a:r>
            <a:r>
              <a:rPr lang="en-US" sz="3600" b="1" dirty="0" err="1"/>
              <a:t>পাঠ</a:t>
            </a:r>
            <a:r>
              <a:rPr lang="en-US" sz="3600" b="1" dirty="0"/>
              <a:t> </a:t>
            </a:r>
            <a:r>
              <a:rPr lang="en-US" sz="3600" b="1" dirty="0" err="1"/>
              <a:t>শেষে</a:t>
            </a:r>
            <a:r>
              <a:rPr lang="en-US" sz="3600" b="1" dirty="0"/>
              <a:t> </a:t>
            </a:r>
            <a:r>
              <a:rPr lang="en-US" sz="3600" b="1" dirty="0" err="1"/>
              <a:t>শিক্ষার্থীরা</a:t>
            </a:r>
            <a:r>
              <a:rPr lang="en-US" sz="3600" b="1" dirty="0"/>
              <a:t> ...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012" y="1612642"/>
            <a:ext cx="11658600" cy="390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উপযোগ</a:t>
            </a:r>
            <a:r>
              <a:rPr lang="en-US" sz="2800" dirty="0"/>
              <a:t> </a:t>
            </a:r>
            <a:r>
              <a:rPr lang="en-US" sz="2800" dirty="0" err="1"/>
              <a:t>কি</a:t>
            </a:r>
            <a:r>
              <a:rPr lang="en-US" sz="2800" dirty="0"/>
              <a:t> </a:t>
            </a:r>
            <a:r>
              <a:rPr lang="en-US" sz="2800" dirty="0" err="1"/>
              <a:t>তা</a:t>
            </a:r>
            <a:r>
              <a:rPr lang="en-US" sz="2800" dirty="0"/>
              <a:t> </a:t>
            </a:r>
            <a:r>
              <a:rPr lang="en-US" sz="2800" dirty="0" err="1"/>
              <a:t>বলতে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 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উপযোগের</a:t>
            </a:r>
            <a:r>
              <a:rPr lang="en-US" sz="2800" dirty="0"/>
              <a:t> </a:t>
            </a:r>
            <a:r>
              <a:rPr lang="en-US" sz="2800" dirty="0" err="1"/>
              <a:t>শ্রেণিবিভাগ</a:t>
            </a:r>
            <a:r>
              <a:rPr lang="en-US" sz="2800" dirty="0"/>
              <a:t> </a:t>
            </a:r>
            <a:r>
              <a:rPr lang="en-US" sz="2800" dirty="0" err="1"/>
              <a:t>বর্ণনা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;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/>
              <a:t>সংখ্যাগত</a:t>
            </a:r>
            <a:r>
              <a:rPr lang="en-US" sz="2800" dirty="0"/>
              <a:t> ও </a:t>
            </a:r>
            <a:r>
              <a:rPr lang="en-US" sz="2800" dirty="0" err="1"/>
              <a:t>পর্যায়গত</a:t>
            </a:r>
            <a:r>
              <a:rPr lang="en-US" sz="2800" dirty="0"/>
              <a:t> </a:t>
            </a:r>
            <a:r>
              <a:rPr lang="en-US" sz="2800" dirty="0" err="1"/>
              <a:t>উপযোগের</a:t>
            </a:r>
            <a:r>
              <a:rPr lang="en-US" sz="2800" dirty="0"/>
              <a:t> </a:t>
            </a:r>
            <a:r>
              <a:rPr lang="en-US" sz="2800" dirty="0" err="1"/>
              <a:t>মধ্যে</a:t>
            </a:r>
            <a:r>
              <a:rPr lang="en-US" sz="2800" dirty="0"/>
              <a:t> </a:t>
            </a:r>
            <a:r>
              <a:rPr lang="en-US" sz="2800" dirty="0" err="1"/>
              <a:t>পার্থক্য</a:t>
            </a:r>
            <a:r>
              <a:rPr lang="en-US" sz="2800" dirty="0"/>
              <a:t> </a:t>
            </a:r>
            <a:r>
              <a:rPr lang="en-US" sz="2800" dirty="0" err="1"/>
              <a:t>ব্যাখ্যা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মোট</a:t>
            </a:r>
            <a:r>
              <a:rPr lang="en-US" sz="2800" dirty="0"/>
              <a:t> </a:t>
            </a:r>
            <a:r>
              <a:rPr lang="en-US" sz="2800" dirty="0" err="1"/>
              <a:t>উপযোগ</a:t>
            </a:r>
            <a:r>
              <a:rPr lang="en-US" sz="2800" dirty="0"/>
              <a:t> ও </a:t>
            </a:r>
            <a:r>
              <a:rPr lang="en-US" sz="2800" dirty="0" err="1"/>
              <a:t>প্রান্তিক</a:t>
            </a:r>
            <a:r>
              <a:rPr lang="en-US" sz="2800" dirty="0"/>
              <a:t> </a:t>
            </a:r>
            <a:r>
              <a:rPr lang="en-US" sz="2800" dirty="0" err="1"/>
              <a:t>উপযোগের</a:t>
            </a:r>
            <a:r>
              <a:rPr lang="en-US" sz="2800" dirty="0"/>
              <a:t> </a:t>
            </a:r>
            <a:r>
              <a:rPr lang="en-US" sz="2800" dirty="0" err="1"/>
              <a:t>মধ্যে</a:t>
            </a:r>
            <a:r>
              <a:rPr lang="en-US" sz="2800" dirty="0"/>
              <a:t> </a:t>
            </a:r>
            <a:r>
              <a:rPr lang="en-US" sz="2800" dirty="0" err="1"/>
              <a:t>সম্পর্ক</a:t>
            </a:r>
            <a:r>
              <a:rPr lang="en-US" sz="2800" dirty="0"/>
              <a:t> </a:t>
            </a:r>
            <a:r>
              <a:rPr lang="en-US" sz="2800" dirty="0" err="1"/>
              <a:t>ব্যাখ্যা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;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err="1"/>
              <a:t>মোট</a:t>
            </a:r>
            <a:r>
              <a:rPr lang="en-US" sz="2800" dirty="0"/>
              <a:t> </a:t>
            </a:r>
            <a:r>
              <a:rPr lang="en-US" sz="2800" dirty="0" err="1"/>
              <a:t>উপযোগ</a:t>
            </a:r>
            <a:r>
              <a:rPr lang="en-US" sz="2800" dirty="0"/>
              <a:t> ও </a:t>
            </a:r>
            <a:r>
              <a:rPr lang="en-US" sz="2800" dirty="0" err="1"/>
              <a:t>প্রান্তিক</a:t>
            </a:r>
            <a:r>
              <a:rPr lang="en-US" sz="2800" dirty="0"/>
              <a:t> </a:t>
            </a:r>
            <a:r>
              <a:rPr lang="en-US" sz="2800" dirty="0" err="1"/>
              <a:t>উপযোগের</a:t>
            </a:r>
            <a:r>
              <a:rPr lang="en-US" sz="2800" dirty="0"/>
              <a:t> </a:t>
            </a:r>
            <a:r>
              <a:rPr lang="en-US" sz="2800" dirty="0" err="1"/>
              <a:t>মধ্যে</a:t>
            </a:r>
            <a:r>
              <a:rPr lang="en-US" sz="2800" dirty="0"/>
              <a:t> </a:t>
            </a:r>
            <a:r>
              <a:rPr lang="en-US" sz="2800" dirty="0" err="1"/>
              <a:t>পার্থক্য</a:t>
            </a:r>
            <a:r>
              <a:rPr lang="en-US" sz="2800" dirty="0"/>
              <a:t> </a:t>
            </a:r>
            <a:r>
              <a:rPr lang="en-US" sz="2800" dirty="0" err="1"/>
              <a:t>ব্যাখ্যা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err="1"/>
              <a:t>সীমাবদ্ধতাসহ</a:t>
            </a:r>
            <a:r>
              <a:rPr lang="en-US" sz="2800" dirty="0"/>
              <a:t> </a:t>
            </a:r>
            <a:r>
              <a:rPr lang="en-US" sz="2800" dirty="0" err="1"/>
              <a:t>ক্রমহ্রাসমান</a:t>
            </a:r>
            <a:r>
              <a:rPr lang="en-US" sz="2800" dirty="0"/>
              <a:t> </a:t>
            </a:r>
            <a:r>
              <a:rPr lang="en-US" sz="2800" dirty="0" err="1"/>
              <a:t>প্রান্তিক</a:t>
            </a:r>
            <a:r>
              <a:rPr lang="en-US" sz="2800" dirty="0"/>
              <a:t> </a:t>
            </a:r>
            <a:r>
              <a:rPr lang="en-US" sz="2800" dirty="0" err="1"/>
              <a:t>উপযোগ</a:t>
            </a:r>
            <a:r>
              <a:rPr lang="en-US" sz="2800" dirty="0"/>
              <a:t> </a:t>
            </a:r>
            <a:r>
              <a:rPr lang="en-US" sz="2800" dirty="0" err="1"/>
              <a:t>বিধিটি</a:t>
            </a:r>
            <a:r>
              <a:rPr lang="en-US" sz="2800" dirty="0"/>
              <a:t> </a:t>
            </a:r>
            <a:r>
              <a:rPr lang="en-US" sz="2800" dirty="0" err="1"/>
              <a:t>ব্যাখ্যা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10969943" cy="1143000"/>
          </a:xfrm>
        </p:spPr>
        <p:txBody>
          <a:bodyPr/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উপযোগ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600201"/>
            <a:ext cx="10741343" cy="48767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    </a:t>
            </a:r>
            <a:r>
              <a:rPr lang="en-US" dirty="0" err="1"/>
              <a:t>সাধারনত</a:t>
            </a:r>
            <a:r>
              <a:rPr lang="en-US" dirty="0"/>
              <a:t> </a:t>
            </a:r>
            <a:r>
              <a:rPr lang="en-US" dirty="0" err="1"/>
              <a:t>উপযোগ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উপকারিতাকে</a:t>
            </a:r>
            <a:r>
              <a:rPr lang="en-US" dirty="0"/>
              <a:t> </a:t>
            </a:r>
            <a:r>
              <a:rPr lang="en-US" dirty="0" err="1"/>
              <a:t>বোঝায়</a:t>
            </a:r>
            <a:r>
              <a:rPr lang="en-US" dirty="0"/>
              <a:t>। </a:t>
            </a:r>
            <a:r>
              <a:rPr lang="en-US" dirty="0" err="1"/>
              <a:t>কিন্তু</a:t>
            </a:r>
            <a:r>
              <a:rPr lang="en-US" dirty="0"/>
              <a:t> </a:t>
            </a:r>
            <a:r>
              <a:rPr lang="en-US" dirty="0" err="1"/>
              <a:t>অর্থনীতিতে</a:t>
            </a:r>
            <a:r>
              <a:rPr lang="en-US" dirty="0"/>
              <a:t> </a:t>
            </a:r>
            <a:r>
              <a:rPr lang="en-US" dirty="0" err="1"/>
              <a:t>উপযোগ</a:t>
            </a:r>
            <a:r>
              <a:rPr lang="en-US" dirty="0"/>
              <a:t> </a:t>
            </a:r>
            <a:r>
              <a:rPr lang="en-US" dirty="0" err="1"/>
              <a:t>বলতে</a:t>
            </a:r>
            <a:r>
              <a:rPr lang="en-US" dirty="0"/>
              <a:t> </a:t>
            </a:r>
            <a:r>
              <a:rPr lang="en-US" dirty="0" err="1"/>
              <a:t>কোন</a:t>
            </a:r>
            <a:r>
              <a:rPr lang="en-US" dirty="0"/>
              <a:t> </a:t>
            </a:r>
            <a:r>
              <a:rPr lang="en-US" dirty="0" err="1"/>
              <a:t>দ্রব্য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সেবার</a:t>
            </a:r>
            <a:r>
              <a:rPr lang="en-US" dirty="0"/>
              <a:t> </a:t>
            </a:r>
            <a:r>
              <a:rPr lang="en-US" dirty="0" err="1"/>
              <a:t>অভাব</a:t>
            </a:r>
            <a:r>
              <a:rPr lang="en-US" dirty="0"/>
              <a:t> </a:t>
            </a:r>
            <a:r>
              <a:rPr lang="en-US" dirty="0" err="1"/>
              <a:t>পূরণ</a:t>
            </a:r>
            <a:r>
              <a:rPr lang="en-US" dirty="0"/>
              <a:t> </a:t>
            </a:r>
            <a:r>
              <a:rPr lang="en-US" dirty="0" err="1"/>
              <a:t>করার</a:t>
            </a:r>
            <a:r>
              <a:rPr lang="en-US" dirty="0"/>
              <a:t> </a:t>
            </a:r>
            <a:r>
              <a:rPr lang="en-US" dirty="0" err="1"/>
              <a:t>ক্ষমতাকে</a:t>
            </a:r>
            <a:r>
              <a:rPr lang="en-US" dirty="0"/>
              <a:t> </a:t>
            </a:r>
            <a:r>
              <a:rPr lang="en-US" dirty="0" err="1"/>
              <a:t>বোঝায়</a:t>
            </a:r>
            <a:r>
              <a:rPr lang="en-US" sz="2800" dirty="0"/>
              <a:t>।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sz="42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4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200" dirty="0" err="1">
                <a:effectLst/>
                <a:latin typeface="SutonnyMJ" pitchFamily="2" charset="0"/>
                <a:ea typeface="Calibri" panose="020F0502020204030204" pitchFamily="34" charset="0"/>
              </a:rPr>
              <a:t>cwigv‡ci</a:t>
            </a:r>
            <a:r>
              <a:rPr lang="en-US" sz="4200" dirty="0">
                <a:effectLst/>
                <a:latin typeface="SutonnyMJ" pitchFamily="2" charset="0"/>
                <a:ea typeface="Calibri" panose="020F0502020204030204" pitchFamily="34" charset="0"/>
              </a:rPr>
              <a:t> GKK </a:t>
            </a:r>
            <a:r>
              <a:rPr lang="en-US" sz="4200" dirty="0" err="1">
                <a:effectLst/>
                <a:latin typeface="SutonnyMJ" pitchFamily="2" charset="0"/>
                <a:ea typeface="Calibri" panose="020F0502020204030204" pitchFamily="34" charset="0"/>
              </a:rPr>
              <a:t>n‡”Q</a:t>
            </a:r>
            <a:r>
              <a:rPr lang="en-US" sz="4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200" dirty="0" err="1">
                <a:effectLst/>
                <a:latin typeface="SutonnyMJ" pitchFamily="2" charset="0"/>
                <a:ea typeface="Calibri" panose="020F0502020204030204" pitchFamily="34" charset="0"/>
              </a:rPr>
              <a:t>BDwUj</a:t>
            </a:r>
            <a:r>
              <a:rPr lang="en-US" sz="4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Souvenir Lt BT"/>
                <a:ea typeface="Calibri" panose="020F0502020204030204" pitchFamily="34" charset="0"/>
              </a:rPr>
              <a:t>(Util)</a:t>
            </a:r>
            <a:r>
              <a:rPr lang="en-US" sz="3600" dirty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r>
              <a:rPr lang="en-US" sz="42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</a:p>
          <a:p>
            <a:pPr algn="just">
              <a:buNone/>
            </a:pPr>
            <a:r>
              <a:rPr lang="en-US" sz="4200" dirty="0">
                <a:latin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</a:rPr>
              <a:t>অন্যভাবে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বলা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যায়,</a:t>
            </a:r>
            <a:r>
              <a:rPr lang="en-US" dirty="0" err="1"/>
              <a:t>বিভিন্ন</a:t>
            </a:r>
            <a:r>
              <a:rPr lang="en-US" dirty="0"/>
              <a:t> </a:t>
            </a:r>
            <a:r>
              <a:rPr lang="en-US" dirty="0" err="1"/>
              <a:t>প্রকার</a:t>
            </a:r>
            <a:r>
              <a:rPr lang="en-US" dirty="0"/>
              <a:t> </a:t>
            </a:r>
            <a:r>
              <a:rPr lang="en-US" dirty="0" err="1"/>
              <a:t>বস্তুগত</a:t>
            </a:r>
            <a:r>
              <a:rPr lang="en-US" dirty="0"/>
              <a:t> ও </a:t>
            </a:r>
            <a:r>
              <a:rPr lang="en-US" dirty="0" err="1"/>
              <a:t>অবস্তুগত</a:t>
            </a:r>
            <a:r>
              <a:rPr lang="en-US" dirty="0"/>
              <a:t> </a:t>
            </a:r>
            <a:r>
              <a:rPr lang="en-US" dirty="0" err="1"/>
              <a:t>দ্রব্য</a:t>
            </a:r>
            <a:r>
              <a:rPr lang="en-US" dirty="0"/>
              <a:t> ও </a:t>
            </a:r>
            <a:r>
              <a:rPr lang="en-US" dirty="0" err="1"/>
              <a:t>সেবার</a:t>
            </a:r>
            <a:r>
              <a:rPr lang="en-US" dirty="0"/>
              <a:t> </a:t>
            </a:r>
            <a:r>
              <a:rPr lang="en-US" dirty="0" err="1"/>
              <a:t>মধ্যে</a:t>
            </a:r>
            <a:r>
              <a:rPr lang="en-US" dirty="0"/>
              <a:t> </a:t>
            </a:r>
            <a:r>
              <a:rPr lang="en-US" dirty="0" err="1"/>
              <a:t>মানুষের</a:t>
            </a:r>
            <a:r>
              <a:rPr lang="en-US" dirty="0"/>
              <a:t> </a:t>
            </a:r>
            <a:r>
              <a:rPr lang="en-US" dirty="0" err="1"/>
              <a:t>বিভিন্নমূখী</a:t>
            </a:r>
            <a:r>
              <a:rPr lang="en-US" dirty="0"/>
              <a:t> </a:t>
            </a:r>
            <a:r>
              <a:rPr lang="en-US" dirty="0" err="1"/>
              <a:t>চাহিদার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অভাব</a:t>
            </a:r>
            <a:r>
              <a:rPr lang="en-US" dirty="0"/>
              <a:t> </a:t>
            </a:r>
            <a:r>
              <a:rPr lang="en-US" dirty="0" err="1"/>
              <a:t>পূরণের</a:t>
            </a:r>
            <a:r>
              <a:rPr lang="en-US" dirty="0"/>
              <a:t> </a:t>
            </a:r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ক্ষমতা</a:t>
            </a:r>
            <a:r>
              <a:rPr lang="en-US" dirty="0"/>
              <a:t> </a:t>
            </a:r>
            <a:r>
              <a:rPr lang="en-US" dirty="0" err="1"/>
              <a:t>বিদ্যমান</a:t>
            </a:r>
            <a:r>
              <a:rPr lang="en-US" dirty="0"/>
              <a:t> </a:t>
            </a:r>
            <a:r>
              <a:rPr lang="en-US" dirty="0" err="1"/>
              <a:t>থাকে</a:t>
            </a:r>
            <a:r>
              <a:rPr lang="en-US" dirty="0"/>
              <a:t>, </a:t>
            </a:r>
            <a:r>
              <a:rPr lang="en-US" dirty="0" err="1"/>
              <a:t>তাকে</a:t>
            </a:r>
            <a:r>
              <a:rPr lang="en-US" dirty="0"/>
              <a:t> </a:t>
            </a:r>
            <a:r>
              <a:rPr lang="en-US" dirty="0" err="1"/>
              <a:t>উপযোগ</a:t>
            </a:r>
            <a:r>
              <a:rPr lang="en-US" dirty="0"/>
              <a:t>  </a:t>
            </a:r>
            <a:r>
              <a:rPr lang="en-US" dirty="0" err="1"/>
              <a:t>বলে</a:t>
            </a:r>
            <a:r>
              <a:rPr lang="en-US" sz="2400" dirty="0"/>
              <a:t>।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A644B5-F7E2-A36C-7D46-B205EE9DA33F}"/>
              </a:ext>
            </a:extLst>
          </p:cNvPr>
          <p:cNvSpPr txBox="1"/>
          <p:nvPr/>
        </p:nvSpPr>
        <p:spPr>
          <a:xfrm>
            <a:off x="303212" y="1219200"/>
            <a:ext cx="11430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Afve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c~i‡Yi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ÿgZv‡K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ejv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nq| †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hgb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-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Lv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দ্য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gvby‡li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ÿzav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`~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wkÿv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gvby‡li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Áv‡bi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Afve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c~iY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Kjg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w`‡q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Avgv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‡`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jLvi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Pvwn`v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c~iY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nq,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cvwb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wccvmv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wbeviY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cwienY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Avgv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‡`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hvZvqvZ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mg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স্য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`~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|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AZGe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Lv</a:t>
            </a:r>
            <a:r>
              <a:rPr lang="en-US" sz="3200" dirty="0" err="1">
                <a:latin typeface="SutonnyMJ" pitchFamily="2" charset="0"/>
                <a:ea typeface="Calibri" panose="020F0502020204030204" pitchFamily="34" charset="0"/>
              </a:rPr>
              <a:t>দ্য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wkÿv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Kjg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cvwb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cwienY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B</a:t>
            </a:r>
            <a:r>
              <a:rPr lang="en-US" sz="3200" dirty="0" err="1">
                <a:effectLst/>
                <a:latin typeface="SutonnyMJ" pitchFamily="2" charset="0"/>
                <a:ea typeface="Calibri" panose="020F0502020204030204" pitchFamily="34" charset="0"/>
              </a:rPr>
              <a:t>ত্য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vw`i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g‡</a:t>
            </a:r>
            <a:r>
              <a:rPr lang="en-US" sz="2800" dirty="0" err="1">
                <a:latin typeface="SutonnyMJ" pitchFamily="2" charset="0"/>
                <a:ea typeface="Calibri" panose="020F0502020204030204" pitchFamily="34" charset="0"/>
              </a:rPr>
              <a:t>ধ্য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wewfbœ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ai‡bi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SutonnyMJ" pitchFamily="2" charset="0"/>
                <a:ea typeface="Calibri" panose="020F0502020204030204" pitchFamily="34" charset="0"/>
              </a:rPr>
              <a:t>i‡q‡Q</a:t>
            </a:r>
            <a:r>
              <a:rPr lang="en-US" sz="4000" dirty="0">
                <a:effectLst/>
                <a:latin typeface="SutonnyMJ" pitchFamily="2" charset="0"/>
                <a:ea typeface="Calibri" panose="020F0502020204030204" pitchFamily="34" charset="0"/>
              </a:rPr>
              <a:t>|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A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ধ্য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vcK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gqvm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© (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/>
                <a:latin typeface="Souvenir Lt BT"/>
                <a:ea typeface="Calibri" panose="020F0502020204030204" pitchFamily="34" charset="0"/>
              </a:rPr>
              <a:t>Meyer’s)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effectLst/>
                <a:latin typeface="Souvenir Lt BT"/>
                <a:ea typeface="Calibri" panose="020F0502020204030204" pitchFamily="34" charset="0"/>
              </a:rPr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Gi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g‡Z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ÒDc‡hvM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n‡”Q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`ª‡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mB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ÿgZv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ev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¸Y hv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gvby‡li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Afve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c~i‡Y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mÿg|Ó</a:t>
            </a:r>
            <a:endParaRPr lang="en-US" sz="40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A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ধ্য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vcK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Avi.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wR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.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wjcwmi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/>
                <a:latin typeface="Souvenir Lt BT"/>
                <a:ea typeface="Calibri" panose="020F0502020204030204" pitchFamily="34" charset="0"/>
              </a:rPr>
              <a:t>(R.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effectLst/>
                <a:latin typeface="Souvenir Lt BT"/>
                <a:ea typeface="Calibri" panose="020F0502020204030204" pitchFamily="34" charset="0"/>
              </a:rPr>
              <a:t>G.Lipsey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)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g‡Z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ÒGKwU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cwievi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Kv‡bv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`ª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ব্য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†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fv‡Mi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d‡j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†h Z…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wß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jvf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K‡i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Zv‡K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Dc‡hvM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75000"/>
                  </a:schemeClr>
                </a:solidFill>
                <a:effectLst/>
                <a:latin typeface="SutonnyMJ" pitchFamily="2" charset="0"/>
                <a:ea typeface="Calibri" panose="020F0502020204030204" pitchFamily="34" charset="0"/>
              </a:rPr>
              <a:t>e‡j|Ó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effectLst/>
                <a:latin typeface="Souvenir Lt BT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E92AF-E968-4FB5-33D2-A63E5F264F39}"/>
              </a:ext>
            </a:extLst>
          </p:cNvPr>
          <p:cNvSpPr txBox="1"/>
          <p:nvPr/>
        </p:nvSpPr>
        <p:spPr>
          <a:xfrm>
            <a:off x="4341812" y="457200"/>
            <a:ext cx="2209800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উপযোগ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37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0212" y="228600"/>
            <a:ext cx="56388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একক</a:t>
            </a:r>
            <a:r>
              <a:rPr lang="en-US" sz="3600" dirty="0"/>
              <a:t> </a:t>
            </a:r>
            <a:r>
              <a:rPr lang="en-US" sz="3600" dirty="0" err="1"/>
              <a:t>কাজ</a:t>
            </a:r>
            <a:r>
              <a:rPr lang="en-US" sz="3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7212" y="2209800"/>
            <a:ext cx="5181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উপযোগ</a:t>
            </a:r>
            <a:r>
              <a:rPr lang="en-US" sz="3200" dirty="0"/>
              <a:t> </a:t>
            </a:r>
            <a:r>
              <a:rPr lang="en-US" sz="3200" dirty="0" err="1"/>
              <a:t>বলতে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বুঝ</a:t>
            </a:r>
            <a:r>
              <a:rPr lang="en-US" sz="3200" dirty="0"/>
              <a:t> ? 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566779"/>
            <a:ext cx="3124200" cy="300522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611EC-D5C4-D3EB-963B-2CF56D3A8D92}"/>
              </a:ext>
            </a:extLst>
          </p:cNvPr>
          <p:cNvSpPr/>
          <p:nvPr/>
        </p:nvSpPr>
        <p:spPr>
          <a:xfrm>
            <a:off x="8075612" y="5029200"/>
            <a:ext cx="3124200" cy="685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সময়</a:t>
            </a:r>
            <a:r>
              <a:rPr lang="en-US" dirty="0"/>
              <a:t>: ২ </a:t>
            </a:r>
            <a:r>
              <a:rPr lang="en-US" dirty="0" err="1"/>
              <a:t>মিনিট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2801</Words>
  <Application>Microsoft Office PowerPoint</Application>
  <PresentationFormat>Custom</PresentationFormat>
  <Paragraphs>158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Angsana New</vt:lpstr>
      <vt:lpstr>Arial</vt:lpstr>
      <vt:lpstr>Calibri</vt:lpstr>
      <vt:lpstr>Cambria Math</vt:lpstr>
      <vt:lpstr>NikoshBAN</vt:lpstr>
      <vt:lpstr>Souvenir Lt BT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উপযোগ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অনুমিত শর্ত </vt:lpstr>
      <vt:lpstr>ক্রমহ্রাসমান প্রান্তিক উপযোগ বিধিটি তালিকার মাধ্যমে ব্যাখ্যা  </vt:lpstr>
      <vt:lpstr>চিত্রের মাধ্যমে বিধিটি ব্যাখ্যাঃ  </vt:lpstr>
      <vt:lpstr>সমালোচনা </vt:lpstr>
      <vt:lpstr>দলগত কাজ </vt:lpstr>
      <vt:lpstr>PowerPoint Presentation</vt:lpstr>
      <vt:lpstr>মূল্যায়ন </vt:lpstr>
      <vt:lpstr>PowerPoint Presentation</vt:lpstr>
      <vt:lpstr>তোমাদের কি কোন প্রশ্ন আছে?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CEDP</dc:creator>
  <cp:lastModifiedBy>prakash deb</cp:lastModifiedBy>
  <cp:revision>45</cp:revision>
  <dcterms:created xsi:type="dcterms:W3CDTF">2022-04-09T16:09:16Z</dcterms:created>
  <dcterms:modified xsi:type="dcterms:W3CDTF">2024-06-19T15:59:30Z</dcterms:modified>
</cp:coreProperties>
</file>