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7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62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34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7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7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5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6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5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7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5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357A2-E863-4813-B3F7-FBF77F8FD5B3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841F6-727D-472A-BDDF-1BAD4C51E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60" y="110359"/>
            <a:ext cx="11934495" cy="898636"/>
          </a:xfrm>
          <a:prstGeom prst="rect">
            <a:avLst/>
          </a:prstGeom>
          <a:solidFill>
            <a:srgbClr val="0070C0"/>
          </a:solidFill>
          <a:ln>
            <a:solidFill>
              <a:srgbClr val="FF0000"/>
            </a:solidFill>
          </a:ln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n-US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Crossing the bar </a:t>
            </a:r>
            <a:endParaRPr lang="en-US" dirty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124" y="1040524"/>
            <a:ext cx="11887201" cy="58477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dirty="0" smtClean="0"/>
              <a:t>Sunset and evening star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0359" y="1623849"/>
            <a:ext cx="11934497" cy="66887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সুর্যাস্ত এবং সন্ধ্যাতারাঃ এটি দিনের শেষ ও রাতের শুরুর প্রতীক। এটি মৃত্যুর কাছাকাছি আসার অনুভূতির প্রতিনিধিত্ব করতে পারে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125" y="2317532"/>
            <a:ext cx="11934496" cy="584775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dirty="0" smtClean="0"/>
              <a:t>And one clear call for me 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6124" y="2932388"/>
            <a:ext cx="11950262" cy="6981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আমার জন্য একটি স্পষ্ট ডাকঃ এটি মৃত্যর ডাক বা কবির নিজের অবস্থার প্রতি জাগরনের প্রতীক হতে পারে। 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359" y="3578773"/>
            <a:ext cx="11950262" cy="64633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And may there be no moaning of the bar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359" y="4130565"/>
            <a:ext cx="11950262" cy="95410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যখান আমি সমুদ্রে যাত্রা করি, সেখানে যেন কোন কাতরানো শব্দ না থাকেঃ কবি চায়না তার মৃত্যু দুঃখ বা হতাশার সাথে যুক্ত হোক। শান্তিপূর্ণ মৃত্যু তার প্রত্যাশা হয়ত 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359" y="5218386"/>
            <a:ext cx="1191873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smtClean="0">
                <a:ln>
                  <a:solidFill>
                    <a:srgbClr val="FF0000"/>
                  </a:solidFill>
                </a:ln>
                <a:latin typeface="Arial Black" panose="020B0A04020102020204" pitchFamily="34" charset="0"/>
              </a:rPr>
              <a:t>When I put out to sea</a:t>
            </a:r>
            <a:endParaRPr lang="en-US" sz="3600" dirty="0">
              <a:ln>
                <a:solidFill>
                  <a:srgbClr val="FF0000"/>
                </a:solidFill>
              </a:ln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655" y="5783795"/>
            <a:ext cx="11887200" cy="9323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আমি সমুদ্রে যাত্রা করিঃ সেখানে যেন কোন কাতরানো শব্দ না থাকে, কবি চান না তার মৃত্যু দুঃখ বা হতাশার সাথে যুক্ত হয়। সে চায় শান্তিপূর্ণ এবং গ্রহনযোগ্য মৃত্যু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890" y="110360"/>
            <a:ext cx="11855669" cy="7109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dirty="0" smtClean="0">
                <a:ln w="19050">
                  <a:solidFill>
                    <a:schemeClr val="tx1"/>
                  </a:solidFill>
                </a:ln>
                <a:solidFill>
                  <a:srgbClr val="7030A0"/>
                </a:solidFill>
                <a:latin typeface="Arial Black" panose="020B0A04020102020204" pitchFamily="34" charset="0"/>
              </a:rPr>
              <a:t>But such a tide as moving seems asleep</a:t>
            </a:r>
            <a:endParaRPr lang="en-US" sz="3200" dirty="0">
              <a:ln w="19050">
                <a:solidFill>
                  <a:schemeClr val="tx1"/>
                </a:solidFill>
              </a:ln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7655" y="819807"/>
            <a:ext cx="11792607" cy="72817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 এমন জোয়ার যা ঘুমের মত চলমানঃ জোয়ারটি শান্ত এবং স্থীর, যা মৃত্যর প্রশান্তিকে প্রতীকি করে।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421" y="1529255"/>
            <a:ext cx="11871435" cy="67936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dirty="0" smtClean="0">
                <a:ln>
                  <a:solidFill>
                    <a:srgbClr val="002060"/>
                  </a:solidFill>
                </a:ln>
                <a:solidFill>
                  <a:srgbClr val="00B050"/>
                </a:solidFill>
                <a:latin typeface="Cooper Black" panose="0208090404030B020404" pitchFamily="18" charset="0"/>
              </a:rPr>
              <a:t>Too full for sound and foam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rgbClr val="00B050"/>
              </a:solidFill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1889" y="2175641"/>
            <a:ext cx="11839903" cy="106446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এবং ফেনায় পরিপূর্ণঃ জোয়ারটি এত শান্ত এবং নিশ্চল সে কোন শব্দ বা ঝাকুনি নেই, যা কবির মৃত্যুর শান্তি ও গ্রহনযোগ্যতার আকাংখাকে আরো জোরধার করে। 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55" y="3326524"/>
            <a:ext cx="11761076" cy="76120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When that which drew from out the boundless deep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656" y="4004441"/>
            <a:ext cx="11792607" cy="84003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যখন সে যা অসীম গভীর থেকে টানিত</a:t>
            </a:r>
            <a:r>
              <a:rPr lang="en-US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24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এটি আত্মার অমরত্ব এবং পরজন্মের বিশ্বাসকে প্রতীকি করতে পারে। </a:t>
            </a:r>
            <a:endParaRPr lang="en-US" sz="24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2249" y="4981903"/>
            <a:ext cx="11713779" cy="85278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dirty="0" smtClean="0">
                <a:ln>
                  <a:solidFill>
                    <a:srgbClr val="FF0000"/>
                  </a:solidFill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Turns again home</a:t>
            </a:r>
            <a:endParaRPr lang="en-US" sz="3200" dirty="0">
              <a:ln>
                <a:solidFill>
                  <a:srgbClr val="FF0000"/>
                </a:solidFill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483" y="5785945"/>
            <a:ext cx="11729545" cy="95039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আবার বাড়ি ফিরে আসেঃ যা প্রকৃতপক্ষেই পরজন্মের বিশ্বাসকে প্রতীকি করে অমরত্ব লাভের প্রত্যয়ে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22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668814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1889" y="110359"/>
            <a:ext cx="11918731" cy="7581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Twilight and evening bell,</a:t>
            </a:r>
            <a:endParaRPr lang="en-US" sz="3200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655" y="882870"/>
            <a:ext cx="11871434" cy="71240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গোধুলী এবং সন্ধ্যার ঘন্টাঃ এটি দিনের শেষ এবং রাতের শুরুর আরেকটি প্রতীক, যা মৃত্যুর সাথে সম্পর্কিত 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59" y="1781503"/>
            <a:ext cx="11839903" cy="74092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Cooper Black" panose="0208090404030B020404" pitchFamily="18" charset="0"/>
              </a:rPr>
              <a:t>And after that the dark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890" y="2506717"/>
            <a:ext cx="11776841" cy="93011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তারপরে অন্ধকারঃ এটি মৃত্যুর পরে অজানার প্রতিনিধিত্ব করে।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483" y="3468414"/>
            <a:ext cx="11698014" cy="70939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smtClean="0">
                <a:latin typeface="Cooper Black" panose="0208090404030B020404" pitchFamily="18" charset="0"/>
              </a:rPr>
              <a:t>And may there be no sadness of farewell </a:t>
            </a:r>
            <a:endParaRPr lang="en-US" sz="3600" dirty="0">
              <a:latin typeface="Cooper Black" panose="0208090404030B0204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186" y="4146331"/>
            <a:ext cx="11603421" cy="74393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 তখন যেন বিদায়ের কোন দুঃখ না থাকেঃ কবি তার মৃত্যুতে কোন দুঃখ বা কান্নাকাটি চান না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55" y="4887311"/>
            <a:ext cx="11761076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dirty="0" smtClean="0">
                <a:latin typeface="Cooper Black" panose="0208090404030B020404" pitchFamily="18" charset="0"/>
              </a:rPr>
              <a:t>When I embark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421" y="5502165"/>
            <a:ext cx="11824137" cy="101114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যখন আমি জাহাজে চড়িঃঅর্থাত কবি যখন চিরবিদায় নিয়ে বাড়ি থেকে বিদায় নিবেন তার প্রতীকি অর্থে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6124" y="157656"/>
            <a:ext cx="11902965" cy="10577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For though from out our bourne of Time and Place</a:t>
            </a:r>
            <a:endParaRPr lang="en-US" sz="3200" dirty="0">
              <a:solidFill>
                <a:schemeClr val="bg1"/>
              </a:solidFill>
              <a:latin typeface="Cooper Black" panose="0208090404030B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1890" y="1939159"/>
            <a:ext cx="11871434" cy="132343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যদিও সময় ও স্থান আমাদের সীমানা থেকে অনেক দূরে নিয়ে যেতে পারেঃ এটি পরকালের অজানা দিকে কবির যাত্রাকে বর্ণনা করে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6125" y="1182414"/>
            <a:ext cx="11855669" cy="7581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200" dirty="0" smtClean="0">
                <a:latin typeface="Cooper Black" panose="0208090404030B020404" pitchFamily="18" charset="0"/>
              </a:rPr>
              <a:t>The flood may bear me far</a:t>
            </a:r>
            <a:endParaRPr lang="en-US" sz="3200" dirty="0">
              <a:latin typeface="Cooper Black" panose="0208090404030B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186" y="3436884"/>
            <a:ext cx="11855669" cy="149987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3600" b="1" dirty="0" smtClean="0">
                <a:ln w="12700">
                  <a:solidFill>
                    <a:schemeClr val="accent5"/>
                  </a:solidFill>
                  <a:prstDash val="solid"/>
                </a:ln>
                <a:latin typeface="Cooper Black" panose="0208090404030B020404" pitchFamily="18" charset="0"/>
              </a:rPr>
              <a:t>I hope to see my Pilot face to face. When I have crossed the bar</a:t>
            </a:r>
            <a:endParaRPr lang="en-US" sz="3600" b="1" dirty="0">
              <a:ln w="12700">
                <a:solidFill>
                  <a:schemeClr val="accent5"/>
                </a:solidFill>
                <a:prstDash val="solid"/>
              </a:ln>
              <a:latin typeface="Cooper Black" panose="0208090404030B0204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4952" y="4950373"/>
            <a:ext cx="11776842" cy="175432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আমি আশা করি আমার পাইলটকে মুখোমুখি দেখতেঃ কবি আশা করেন যে পরকালে তিনি একজন পথ-প্রদর্শক বা ঈশ্বরের দর্শন পাবেন, যিনি তাকে অজানার মধ্য দিয়ে পরিচালিত করবেন।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63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388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Cooper Black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Computer Future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MSI</dc:creator>
  <cp:lastModifiedBy>MSI</cp:lastModifiedBy>
  <cp:revision>25</cp:revision>
  <dcterms:created xsi:type="dcterms:W3CDTF">2024-02-11T16:46:19Z</dcterms:created>
  <dcterms:modified xsi:type="dcterms:W3CDTF">2024-02-11T18:26:50Z</dcterms:modified>
</cp:coreProperties>
</file>