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7" r:id="rId1"/>
  </p:sldMasterIdLst>
  <p:notesMasterIdLst>
    <p:notesMasterId r:id="rId13"/>
  </p:notesMasterIdLst>
  <p:sldIdLst>
    <p:sldId id="274" r:id="rId2"/>
    <p:sldId id="281" r:id="rId3"/>
    <p:sldId id="300" r:id="rId4"/>
    <p:sldId id="308" r:id="rId5"/>
    <p:sldId id="304" r:id="rId6"/>
    <p:sldId id="301" r:id="rId7"/>
    <p:sldId id="306" r:id="rId8"/>
    <p:sldId id="302" r:id="rId9"/>
    <p:sldId id="303" r:id="rId10"/>
    <p:sldId id="307" r:id="rId11"/>
    <p:sldId id="305" r:id="rId12"/>
  </p:sldIdLst>
  <p:sldSz cx="10972800" cy="6400800"/>
  <p:notesSz cx="9144000" cy="6858000"/>
  <p:defaultTextStyle>
    <a:defPPr>
      <a:defRPr lang="en-US"/>
    </a:defPPr>
    <a:lvl1pPr marL="0" algn="l" defTabSz="800100" rtl="0" eaLnBrk="1" latinLnBrk="0" hangingPunct="1">
      <a:defRPr sz="1575" kern="1200">
        <a:solidFill>
          <a:schemeClr val="tx1"/>
        </a:solidFill>
        <a:latin typeface="+mn-lt"/>
        <a:ea typeface="+mn-ea"/>
        <a:cs typeface="+mn-cs"/>
      </a:defRPr>
    </a:lvl1pPr>
    <a:lvl2pPr marL="400050" algn="l" defTabSz="800100" rtl="0" eaLnBrk="1" latinLnBrk="0" hangingPunct="1">
      <a:defRPr sz="1575" kern="1200">
        <a:solidFill>
          <a:schemeClr val="tx1"/>
        </a:solidFill>
        <a:latin typeface="+mn-lt"/>
        <a:ea typeface="+mn-ea"/>
        <a:cs typeface="+mn-cs"/>
      </a:defRPr>
    </a:lvl2pPr>
    <a:lvl3pPr marL="800100" algn="l" defTabSz="800100" rtl="0" eaLnBrk="1" latinLnBrk="0" hangingPunct="1">
      <a:defRPr sz="1575" kern="1200">
        <a:solidFill>
          <a:schemeClr val="tx1"/>
        </a:solidFill>
        <a:latin typeface="+mn-lt"/>
        <a:ea typeface="+mn-ea"/>
        <a:cs typeface="+mn-cs"/>
      </a:defRPr>
    </a:lvl3pPr>
    <a:lvl4pPr marL="1200150" algn="l" defTabSz="800100" rtl="0" eaLnBrk="1" latinLnBrk="0" hangingPunct="1">
      <a:defRPr sz="1575" kern="1200">
        <a:solidFill>
          <a:schemeClr val="tx1"/>
        </a:solidFill>
        <a:latin typeface="+mn-lt"/>
        <a:ea typeface="+mn-ea"/>
        <a:cs typeface="+mn-cs"/>
      </a:defRPr>
    </a:lvl4pPr>
    <a:lvl5pPr marL="1600200" algn="l" defTabSz="800100" rtl="0" eaLnBrk="1" latinLnBrk="0" hangingPunct="1">
      <a:defRPr sz="1575" kern="1200">
        <a:solidFill>
          <a:schemeClr val="tx1"/>
        </a:solidFill>
        <a:latin typeface="+mn-lt"/>
        <a:ea typeface="+mn-ea"/>
        <a:cs typeface="+mn-cs"/>
      </a:defRPr>
    </a:lvl5pPr>
    <a:lvl6pPr marL="2000250" algn="l" defTabSz="800100" rtl="0" eaLnBrk="1" latinLnBrk="0" hangingPunct="1">
      <a:defRPr sz="1575" kern="1200">
        <a:solidFill>
          <a:schemeClr val="tx1"/>
        </a:solidFill>
        <a:latin typeface="+mn-lt"/>
        <a:ea typeface="+mn-ea"/>
        <a:cs typeface="+mn-cs"/>
      </a:defRPr>
    </a:lvl6pPr>
    <a:lvl7pPr marL="2400300" algn="l" defTabSz="800100" rtl="0" eaLnBrk="1" latinLnBrk="0" hangingPunct="1">
      <a:defRPr sz="1575" kern="1200">
        <a:solidFill>
          <a:schemeClr val="tx1"/>
        </a:solidFill>
        <a:latin typeface="+mn-lt"/>
        <a:ea typeface="+mn-ea"/>
        <a:cs typeface="+mn-cs"/>
      </a:defRPr>
    </a:lvl7pPr>
    <a:lvl8pPr marL="2800350" algn="l" defTabSz="800100" rtl="0" eaLnBrk="1" latinLnBrk="0" hangingPunct="1">
      <a:defRPr sz="1575" kern="1200">
        <a:solidFill>
          <a:schemeClr val="tx1"/>
        </a:solidFill>
        <a:latin typeface="+mn-lt"/>
        <a:ea typeface="+mn-ea"/>
        <a:cs typeface="+mn-cs"/>
      </a:defRPr>
    </a:lvl8pPr>
    <a:lvl9pPr marL="3200400" algn="l" defTabSz="800100" rtl="0" eaLnBrk="1" latinLnBrk="0" hangingPunct="1">
      <a:defRPr sz="157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D87F8-5E00-47FA-9C87-AFD5FDAFED26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89213" y="857250"/>
            <a:ext cx="39655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21A04-84C5-4474-907C-486C66EC8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77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0100" rtl="0" eaLnBrk="1" latinLnBrk="0" hangingPunct="1">
      <a:defRPr sz="1050" kern="1200">
        <a:solidFill>
          <a:schemeClr val="tx1"/>
        </a:solidFill>
        <a:latin typeface="+mn-lt"/>
        <a:ea typeface="+mn-ea"/>
        <a:cs typeface="+mn-cs"/>
      </a:defRPr>
    </a:lvl1pPr>
    <a:lvl2pPr marL="400050" algn="l" defTabSz="800100" rtl="0" eaLnBrk="1" latinLnBrk="0" hangingPunct="1">
      <a:defRPr sz="1050" kern="1200">
        <a:solidFill>
          <a:schemeClr val="tx1"/>
        </a:solidFill>
        <a:latin typeface="+mn-lt"/>
        <a:ea typeface="+mn-ea"/>
        <a:cs typeface="+mn-cs"/>
      </a:defRPr>
    </a:lvl2pPr>
    <a:lvl3pPr marL="800100" algn="l" defTabSz="800100" rtl="0" eaLnBrk="1" latinLnBrk="0" hangingPunct="1">
      <a:defRPr sz="1050" kern="1200">
        <a:solidFill>
          <a:schemeClr val="tx1"/>
        </a:solidFill>
        <a:latin typeface="+mn-lt"/>
        <a:ea typeface="+mn-ea"/>
        <a:cs typeface="+mn-cs"/>
      </a:defRPr>
    </a:lvl3pPr>
    <a:lvl4pPr marL="1200150" algn="l" defTabSz="800100" rtl="0" eaLnBrk="1" latinLnBrk="0" hangingPunct="1">
      <a:defRPr sz="1050" kern="1200">
        <a:solidFill>
          <a:schemeClr val="tx1"/>
        </a:solidFill>
        <a:latin typeface="+mn-lt"/>
        <a:ea typeface="+mn-ea"/>
        <a:cs typeface="+mn-cs"/>
      </a:defRPr>
    </a:lvl4pPr>
    <a:lvl5pPr marL="1600200" algn="l" defTabSz="800100" rtl="0" eaLnBrk="1" latinLnBrk="0" hangingPunct="1">
      <a:defRPr sz="1050" kern="1200">
        <a:solidFill>
          <a:schemeClr val="tx1"/>
        </a:solidFill>
        <a:latin typeface="+mn-lt"/>
        <a:ea typeface="+mn-ea"/>
        <a:cs typeface="+mn-cs"/>
      </a:defRPr>
    </a:lvl5pPr>
    <a:lvl6pPr marL="2000250" algn="l" defTabSz="800100" rtl="0" eaLnBrk="1" latinLnBrk="0" hangingPunct="1">
      <a:defRPr sz="1050" kern="1200">
        <a:solidFill>
          <a:schemeClr val="tx1"/>
        </a:solidFill>
        <a:latin typeface="+mn-lt"/>
        <a:ea typeface="+mn-ea"/>
        <a:cs typeface="+mn-cs"/>
      </a:defRPr>
    </a:lvl6pPr>
    <a:lvl7pPr marL="2400300" algn="l" defTabSz="800100" rtl="0" eaLnBrk="1" latinLnBrk="0" hangingPunct="1">
      <a:defRPr sz="1050" kern="1200">
        <a:solidFill>
          <a:schemeClr val="tx1"/>
        </a:solidFill>
        <a:latin typeface="+mn-lt"/>
        <a:ea typeface="+mn-ea"/>
        <a:cs typeface="+mn-cs"/>
      </a:defRPr>
    </a:lvl7pPr>
    <a:lvl8pPr marL="2800350" algn="l" defTabSz="800100" rtl="0" eaLnBrk="1" latinLnBrk="0" hangingPunct="1">
      <a:defRPr sz="1050" kern="1200">
        <a:solidFill>
          <a:schemeClr val="tx1"/>
        </a:solidFill>
        <a:latin typeface="+mn-lt"/>
        <a:ea typeface="+mn-ea"/>
        <a:cs typeface="+mn-cs"/>
      </a:defRPr>
    </a:lvl8pPr>
    <a:lvl9pPr marL="3200400" algn="l" defTabSz="800100" rtl="0" eaLnBrk="1" latinLnBrk="0" hangingPunct="1">
      <a:defRPr sz="10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047539"/>
            <a:ext cx="8229600" cy="2228427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61902"/>
            <a:ext cx="8229600" cy="1545378"/>
          </a:xfrm>
        </p:spPr>
        <p:txBody>
          <a:bodyPr/>
          <a:lstStyle>
            <a:lvl1pPr marL="0" indent="0" algn="ctr">
              <a:buNone/>
              <a:defRPr sz="2160"/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FD43-56A0-4D8A-B234-DEE4B5DFBA31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8E3A-8291-4CC4-818A-28F2975ED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15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FD43-56A0-4D8A-B234-DEE4B5DFBA31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8E3A-8291-4CC4-818A-28F2975ED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52410" y="340783"/>
            <a:ext cx="2366010" cy="54243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0" y="340783"/>
            <a:ext cx="6960870" cy="542438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FD43-56A0-4D8A-B234-DEE4B5DFBA31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8E3A-8291-4CC4-818A-28F2975ED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19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FD43-56A0-4D8A-B234-DEE4B5DFBA31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8E3A-8291-4CC4-818A-28F2975ED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16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665" y="1595756"/>
            <a:ext cx="9464040" cy="266255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665" y="4283499"/>
            <a:ext cx="9464040" cy="1400175"/>
          </a:xfrm>
        </p:spPr>
        <p:txBody>
          <a:bodyPr/>
          <a:lstStyle>
            <a:lvl1pPr marL="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FD43-56A0-4D8A-B234-DEE4B5DFBA31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8E3A-8291-4CC4-818A-28F2975ED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71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1703917"/>
            <a:ext cx="4663440" cy="406124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4980" y="1703917"/>
            <a:ext cx="4663440" cy="406124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FD43-56A0-4D8A-B234-DEE4B5DFBA31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8E3A-8291-4CC4-818A-28F2975ED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6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340784"/>
            <a:ext cx="9464040" cy="12371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810" y="1569085"/>
            <a:ext cx="4642008" cy="768985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810" y="2338070"/>
            <a:ext cx="4642008" cy="343894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4980" y="1569085"/>
            <a:ext cx="4664869" cy="768985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4980" y="2338070"/>
            <a:ext cx="4664869" cy="343894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FD43-56A0-4D8A-B234-DEE4B5DFBA31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8E3A-8291-4CC4-818A-28F2975ED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39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FD43-56A0-4D8A-B234-DEE4B5DFBA31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8E3A-8291-4CC4-818A-28F2975ED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92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FD43-56A0-4D8A-B234-DEE4B5DFBA31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8E3A-8291-4CC4-818A-28F2975ED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32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10" y="426720"/>
            <a:ext cx="3539013" cy="149352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4869" y="921597"/>
            <a:ext cx="5554980" cy="4548717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10" y="1920240"/>
            <a:ext cx="3539013" cy="3557482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FD43-56A0-4D8A-B234-DEE4B5DFBA31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8E3A-8291-4CC4-818A-28F2975ED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07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10" y="426720"/>
            <a:ext cx="3539013" cy="149352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64869" y="921597"/>
            <a:ext cx="5554980" cy="4548717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10" y="1920240"/>
            <a:ext cx="3539013" cy="3557482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EFD43-56A0-4D8A-B234-DEE4B5DFBA31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C8E3A-8291-4CC4-818A-28F2975ED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37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380" y="340784"/>
            <a:ext cx="9464040" cy="1237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0" y="1703917"/>
            <a:ext cx="9464040" cy="406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4380" y="5932594"/>
            <a:ext cx="246888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EFD43-56A0-4D8A-B234-DEE4B5DFBA31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4740" y="5932594"/>
            <a:ext cx="370332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9540" y="5932594"/>
            <a:ext cx="246888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C8E3A-8291-4CC4-818A-28F2975ED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4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8" r:id="rId1"/>
    <p:sldLayoutId id="2147484189" r:id="rId2"/>
    <p:sldLayoutId id="2147484190" r:id="rId3"/>
    <p:sldLayoutId id="2147484191" r:id="rId4"/>
    <p:sldLayoutId id="2147484192" r:id="rId5"/>
    <p:sldLayoutId id="2147484193" r:id="rId6"/>
    <p:sldLayoutId id="2147484194" r:id="rId7"/>
    <p:sldLayoutId id="2147484195" r:id="rId8"/>
    <p:sldLayoutId id="2147484196" r:id="rId9"/>
    <p:sldLayoutId id="2147484197" r:id="rId10"/>
    <p:sldLayoutId id="2147484198" r:id="rId11"/>
  </p:sldLayoutIdLst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10875733" cy="6297769"/>
          </a:xfrm>
          <a:prstGeom prst="rect">
            <a:avLst/>
          </a:prstGeom>
          <a:noFill/>
          <a:ln w="136525">
            <a:solidFill>
              <a:srgbClr val="FF000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18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E0C172D-8256-4CBE-8CBB-231837AA2AD7}"/>
              </a:ext>
            </a:extLst>
          </p:cNvPr>
          <p:cNvSpPr txBox="1">
            <a:spLocks/>
          </p:cNvSpPr>
          <p:nvPr/>
        </p:nvSpPr>
        <p:spPr>
          <a:xfrm>
            <a:off x="0" y="244700"/>
            <a:ext cx="10307136" cy="5911402"/>
          </a:xfrm>
          <a:prstGeom prst="rect">
            <a:avLst/>
          </a:prstGeom>
        </p:spPr>
        <p:txBody>
          <a:bodyPr numCol="1">
            <a:prstTxWarp prst="textWave1">
              <a:avLst>
                <a:gd name="adj1" fmla="val 12500"/>
                <a:gd name="adj2" fmla="val 58"/>
              </a:avLst>
            </a:prstTxWarp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3150" b="1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accent1"/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আজকের</a:t>
            </a:r>
            <a:r>
              <a:rPr lang="bn-BD" sz="3150" b="1" dirty="0">
                <a:ln w="6600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3150" b="1" dirty="0">
                <a:ln w="6600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ক্লাসে</a:t>
            </a:r>
            <a:br>
              <a:rPr lang="bn-BD" sz="3150" b="1" dirty="0">
                <a:ln w="6600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bn-BD" sz="3150" b="1" dirty="0">
                <a:ln w="6600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সবাইকে </a:t>
            </a:r>
            <a:r>
              <a:rPr lang="en-US" sz="3200" b="1" dirty="0" err="1" smtClean="0">
                <a:ln w="6600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স্বাগতম</a:t>
            </a:r>
            <a:r>
              <a:rPr lang="bn-BD" sz="1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lang="en-US" sz="1800" b="1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328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875733" cy="6297769"/>
          </a:xfrm>
          <a:prstGeom prst="rect">
            <a:avLst/>
          </a:prstGeom>
          <a:noFill/>
          <a:ln w="136525">
            <a:solidFill>
              <a:srgbClr val="FF000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18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006" y="227122"/>
            <a:ext cx="7972337" cy="584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75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875733" cy="6297769"/>
          </a:xfrm>
          <a:prstGeom prst="rect">
            <a:avLst/>
          </a:prstGeom>
          <a:noFill/>
          <a:ln w="136525">
            <a:solidFill>
              <a:srgbClr val="FF000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18"/>
          </a:p>
        </p:txBody>
      </p:sp>
      <p:sp>
        <p:nvSpPr>
          <p:cNvPr id="3" name="TextBox 2"/>
          <p:cNvSpPr txBox="1"/>
          <p:nvPr/>
        </p:nvSpPr>
        <p:spPr>
          <a:xfrm>
            <a:off x="2328672" y="1486185"/>
            <a:ext cx="5941050" cy="3154710"/>
          </a:xfrm>
          <a:prstGeom prst="rect">
            <a:avLst/>
          </a:prstGeom>
          <a:scene3d>
            <a:camera prst="isometricOffAxis1Righ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99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9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87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2698" y="2301897"/>
            <a:ext cx="486880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আলম</a:t>
            </a:r>
            <a:endParaRPr lang="en-US" sz="36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সকারি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জুরানপুর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করিমুন্নেছা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6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দাউদকান্দি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কুমিল্লা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b="1" dirty="0" smtClean="0">
                <a:solidFill>
                  <a:srgbClr val="7030A0"/>
                </a:solidFill>
                <a:latin typeface="Bahnschrift Light" panose="020B0502040204020203" pitchFamily="34" charset="0"/>
                <a:cs typeface="NikoshBAN" panose="02000000000000000000" pitchFamily="2" charset="0"/>
              </a:rPr>
              <a:t>mdsahalom32@gmail.com</a:t>
            </a:r>
            <a:endParaRPr lang="en-US" sz="3600" b="1" dirty="0">
              <a:solidFill>
                <a:srgbClr val="7030A0"/>
              </a:solidFill>
              <a:latin typeface="Bahnschrift Light" panose="020B0502040204020203" pitchFamily="34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8135" y="227619"/>
            <a:ext cx="36186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960" u="sng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3824" y="2246659"/>
            <a:ext cx="47895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r>
              <a:rPr lang="en-US" sz="3600" b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3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endParaRPr lang="bn-IN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ভিজ্ঞতাঃ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চাই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প্রোগ্রামিংয়ের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জুড়ি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নাই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সেশন-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নেওয়া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397329" y="2127729"/>
            <a:ext cx="0" cy="353525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0"/>
            <a:ext cx="10875733" cy="6297769"/>
          </a:xfrm>
          <a:prstGeom prst="rect">
            <a:avLst/>
          </a:prstGeom>
          <a:noFill/>
          <a:ln w="136525">
            <a:solidFill>
              <a:srgbClr val="FF000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18"/>
          </a:p>
        </p:txBody>
      </p:sp>
    </p:spTree>
    <p:extLst>
      <p:ext uri="{BB962C8B-B14F-4D97-AF65-F5344CB8AC3E}">
        <p14:creationId xmlns:p14="http://schemas.microsoft.com/office/powerpoint/2010/main" val="3863389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875733" cy="6297769"/>
          </a:xfrm>
          <a:prstGeom prst="rect">
            <a:avLst/>
          </a:prstGeom>
          <a:noFill/>
          <a:ln w="136525">
            <a:solidFill>
              <a:srgbClr val="FF000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18"/>
          </a:p>
        </p:txBody>
      </p:sp>
      <p:sp>
        <p:nvSpPr>
          <p:cNvPr id="4" name="Rectangle 3"/>
          <p:cNvSpPr/>
          <p:nvPr/>
        </p:nvSpPr>
        <p:spPr>
          <a:xfrm>
            <a:off x="170922" y="1391342"/>
            <a:ext cx="1036320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আগের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সেশনে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ভ্যারিয়েবলে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এসাইন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করেছি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ব্যবহারকারীর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নিতে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খুবই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সহজ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input ()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my_input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input ()</a:t>
            </a:r>
          </a:p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my input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ভ্যারিয়েবলটি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, input ()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ভিতরে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অক্ষর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যেটাই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করুক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সেটিকে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str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ডেটাটাইপে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##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ভ্যারিয়েবল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প্রিন্ট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সহজ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my_input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input()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my_input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print(type(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my_input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1610" y="223062"/>
            <a:ext cx="10192512" cy="101181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কাজ-১: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পাওয়া-২০মি.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47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875733" cy="6297769"/>
          </a:xfrm>
          <a:prstGeom prst="rect">
            <a:avLst/>
          </a:prstGeom>
          <a:noFill/>
          <a:ln w="136525">
            <a:solidFill>
              <a:srgbClr val="FF000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18"/>
          </a:p>
        </p:txBody>
      </p:sp>
      <p:sp>
        <p:nvSpPr>
          <p:cNvPr id="3" name="Rectangle 2"/>
          <p:cNvSpPr/>
          <p:nvPr/>
        </p:nvSpPr>
        <p:spPr>
          <a:xfrm>
            <a:off x="1975992" y="192311"/>
            <a:ext cx="6118983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 ডাটা টাইপ থেকে অন্য ডাটা টাইপে রুপান্তর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46305" y="974491"/>
            <a:ext cx="6120384" cy="264687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Vrinda"/>
              </a:rPr>
              <a:t>১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Vrinda"/>
              </a:rPr>
              <a:t>. </a:t>
            </a:r>
            <a:r>
              <a:rPr kumimoji="0" lang="bn-I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Vrinda"/>
              </a:rPr>
              <a:t>ইন্টিজার থেকে ফ্লোটে রূপান্তর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Vrinda"/>
              </a:rPr>
              <a:t>ইন্টিজার একটি পূর্ণসংখ্যা। একে ফ্লোটে রূপান্তর করলে এটি দশমিক সংখ্যায় রূপান্তরিত হয়।</a:t>
            </a:r>
            <a:r>
              <a:rPr lang="en-US" altLang="en-US" sz="1400" dirty="0">
                <a:latin typeface="Arial Unicode MS"/>
              </a:rPr>
              <a:t> </a:t>
            </a:r>
            <a:r>
              <a:rPr lang="en-US" altLang="en-US" sz="1400" dirty="0" smtClean="0">
                <a:latin typeface="Arial Unicode MS"/>
              </a:rPr>
              <a:t>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python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num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= 10 # Integer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float_num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= float(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num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) # Convert to float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print(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float_num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) # Output: 10.0 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Vrinda"/>
              </a:rPr>
              <a:t>২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 </a:t>
            </a:r>
            <a:r>
              <a:rPr kumimoji="0" lang="bn-I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Vrinda"/>
              </a:rPr>
              <a:t>ফ্লোট থেকে ইন্টিজারে রূপান্তর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Vrinda"/>
              </a:rPr>
              <a:t>ফ্লোটকে ইন্টিজারে রূপান্তর করলে দশমিক অংশটি বাদ যায়।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python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num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= 10.75 # Float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int_num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=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int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(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num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) # Convert to integer print(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int_num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) # Output: 10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8524" y="3772684"/>
            <a:ext cx="6248165" cy="1692771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Vrinda"/>
              </a:rPr>
              <a:t>৩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Vrinda"/>
              </a:rPr>
              <a:t>. </a:t>
            </a:r>
            <a:r>
              <a:rPr kumimoji="0" lang="bn-I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Vrinda"/>
              </a:rPr>
              <a:t>ইন্টিজার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Vrinda"/>
              </a:rPr>
              <a:t>/</a:t>
            </a:r>
            <a:r>
              <a:rPr kumimoji="0" lang="bn-I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Vrinda"/>
              </a:rPr>
              <a:t>ফ্লোট থেকে স্ট্রিং এ রূপান্তর</a:t>
            </a:r>
            <a:endParaRPr kumimoji="0" lang="en-US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Vrinda"/>
              </a:rPr>
              <a:t>ইন্টিজার বা ফ্লোটকে স্ট্রিং এ রূপান্তর করলে এটি পাঠ্য রূপে পরিবর্তিত হয়।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num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= 10 # Integer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str_num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num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# Convert to string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str_num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# Output: "10"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num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= 10.75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# Float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str_num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num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# Convert to string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str_num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# Output: "10.75"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47340" y="969397"/>
            <a:ext cx="4047742" cy="10618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s-IN" b="1" dirty="0"/>
              <a:t>৪. স্ট্রিং থেকে ইন্টিজার/ফ্লোটে রূপান্তর</a:t>
            </a:r>
          </a:p>
          <a:p>
            <a:r>
              <a:rPr lang="as-IN" dirty="0"/>
              <a:t>স্ট্রিং থেকে ইন্টিজার বা ফ্লোটে রূপান্তরের সময় স্ট্রিং এ থাকা সংখ্যাটি সংশ্লিষ্ট টাইপে রূপান্তরিত হয়।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7340" y="2169720"/>
            <a:ext cx="4047742" cy="273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00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875733" cy="6297769"/>
          </a:xfrm>
          <a:prstGeom prst="rect">
            <a:avLst/>
          </a:prstGeom>
          <a:noFill/>
          <a:ln w="136525">
            <a:solidFill>
              <a:srgbClr val="FF000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18"/>
          </a:p>
        </p:txBody>
      </p:sp>
      <p:sp>
        <p:nvSpPr>
          <p:cNvPr id="5" name="Rectangle 4"/>
          <p:cNvSpPr/>
          <p:nvPr/>
        </p:nvSpPr>
        <p:spPr>
          <a:xfrm>
            <a:off x="414997" y="914825"/>
            <a:ext cx="103022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 </a:t>
            </a:r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ব্যাখ্যা:</a:t>
            </a:r>
          </a:p>
          <a:p>
            <a:pPr>
              <a:buFont typeface="+mj-lt"/>
              <a:buAutoNum type="arabicPeriod"/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get_sentence_input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এই ফাংশনটি ব্যবহারকারীর কাছ থেকে ইনপুট গ্রহণ করে এবং ইনপুটটি ফাঁকা হলে পুনরায় ইনপুট গ্রহণ করে।</a:t>
            </a:r>
          </a:p>
          <a:p>
            <a:pPr>
              <a:buFont typeface="+mj-lt"/>
              <a:buAutoNum type="arabicPeriod"/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analyze_sentence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এই ফাংশনটি বাক্যটির দৈর্ঘ্য, শব্দের সংখ্যা এবং বিশেষ অক্ষরের সংখ্যা নির্ণয় করে এবং ফলাফল প্রদর্শন করে।</a:t>
            </a:r>
          </a:p>
          <a:p>
            <a:pPr>
              <a:buFont typeface="+mj-lt"/>
              <a:buAutoNum type="arabicPeriod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main: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মূল ফাংশন যা ইনপুট গ্রহণ ও বিশ্লেষণ ফাংশনগুলোকে কল করে।</a:t>
            </a:r>
          </a:p>
        </p:txBody>
      </p:sp>
    </p:spTree>
    <p:extLst>
      <p:ext uri="{BB962C8B-B14F-4D97-AF65-F5344CB8AC3E}">
        <p14:creationId xmlns:p14="http://schemas.microsoft.com/office/powerpoint/2010/main" val="3560328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8184"/>
            <a:ext cx="10875733" cy="6297769"/>
          </a:xfrm>
          <a:prstGeom prst="rect">
            <a:avLst/>
          </a:prstGeom>
          <a:noFill/>
          <a:ln w="136525">
            <a:solidFill>
              <a:srgbClr val="FF000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18"/>
          </a:p>
        </p:txBody>
      </p:sp>
      <p:sp>
        <p:nvSpPr>
          <p:cNvPr id="3" name="Rectangle 2"/>
          <p:cNvSpPr/>
          <p:nvPr/>
        </p:nvSpPr>
        <p:spPr>
          <a:xfrm>
            <a:off x="0" y="88184"/>
            <a:ext cx="10835017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কাজ-২: </a:t>
            </a:r>
            <a:r>
              <a:rPr lang="as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ইনপুট দেবার প্রোগ্রাম ডিজাইন </a:t>
            </a:r>
            <a:r>
              <a:rPr lang="as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১০মি.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35512" y="3458379"/>
            <a:ext cx="1020470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b="1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7443" y="796070"/>
            <a:ext cx="10718290" cy="5917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বাক্য ইনপুট দেওয়ার জন্য একটি প্রোগ্রাম ডিজাইন করার সময় কিছু গুরুত্বপূর্ণ দিক বিবেচনা করতে হয়। নিচে সংক্ষেপে আলোচনা করা হলো</a:t>
            </a:r>
            <a:r>
              <a:rPr lang="en-US" alt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altLang="en-US" sz="1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bn-IN" altLang="en-US" sz="1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ধাপসমূহ</a:t>
            </a:r>
            <a:r>
              <a:rPr lang="en-US" alt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bn-IN" altLang="en-US" sz="1000" b="1" dirty="0">
                <a:latin typeface="NikoshBAN" panose="02000000000000000000" pitchFamily="2" charset="0"/>
                <a:cs typeface="NikoshBAN" panose="02000000000000000000" pitchFamily="2" charset="0"/>
              </a:rPr>
              <a:t>ইনপুট গ্রহণ</a:t>
            </a:r>
            <a:r>
              <a:rPr lang="en-US" altLang="en-US" sz="1000" b="1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alt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ব্যবহারকারীর কাছ থেকে বাক্য ইনপুট হিসেবে গ্রহণ করা।</a:t>
            </a:r>
            <a:endParaRPr lang="en-US" alt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r>
              <a:rPr lang="bn-IN" alt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ইনপুট যাচাই</a:t>
            </a:r>
            <a:r>
              <a:rPr lang="en-US" alt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ইনপুটটি বৈধ কিনা তা যাচাই করা 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ইনপুট ফাঁকা নয়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IN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alt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3"/>
            </a:pPr>
            <a:r>
              <a:rPr lang="bn-IN" alt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প্রক্রিয়াকরণ</a:t>
            </a:r>
            <a:r>
              <a:rPr lang="en-US" alt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বাক্যটির বিভিন্ন বৈশিষ্ট্য বা অপারেশন সম্পাদন করা।</a:t>
            </a:r>
            <a:endParaRPr lang="en-US" alt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4"/>
            </a:pPr>
            <a:r>
              <a:rPr lang="bn-IN" alt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ফলাফল প্রদর্শন</a:t>
            </a:r>
            <a:r>
              <a:rPr lang="en-US" alt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প্রক্রিয়াকরণের ফলাফল ব্যবহারকারীর কাছে প্রদর্শন করা</a:t>
            </a:r>
            <a:r>
              <a:rPr lang="bn-IN" alt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altLang="en-US" sz="1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n-IN" alt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 ডিজাইন</a:t>
            </a:r>
            <a:r>
              <a:rPr lang="en-US" alt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bn-IN" altLang="en-US" sz="1050" b="1" dirty="0">
                <a:latin typeface="NikoshBAN" panose="02000000000000000000" pitchFamily="2" charset="0"/>
                <a:cs typeface="NikoshBAN" panose="02000000000000000000" pitchFamily="2" charset="0"/>
              </a:rPr>
              <a:t>ইনপুট গ্রহণ</a:t>
            </a:r>
            <a:r>
              <a:rPr lang="en-US" altLang="en-US" sz="1050" b="1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alt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lvl="1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bn-IN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ব্যবহারকারীর কাছ থেকে একটি বাক্য ইনপুট হিসেবে গ্রহণ করতে হবে।</a:t>
            </a:r>
            <a:endParaRPr lang="en-US" alt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lvl="1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bn-IN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ইনপুট ফাংশন ব্যবহার করা যেতে পারে 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যেমন </a:t>
            </a:r>
            <a:r>
              <a:rPr lang="en-US" altLang="en-US" sz="1050" dirty="0">
                <a:latin typeface="NikoshBAN" panose="02000000000000000000" pitchFamily="2" charset="0"/>
                <a:cs typeface="NikoshBAN" panose="02000000000000000000" pitchFamily="2" charset="0"/>
              </a:rPr>
              <a:t>input()</a:t>
            </a:r>
            <a:r>
              <a:rPr lang="bn-IN" altLang="en-US" sz="1050" dirty="0">
                <a:latin typeface="NikoshBAN" panose="02000000000000000000" pitchFamily="2" charset="0"/>
                <a:cs typeface="NikoshBAN" panose="02000000000000000000" pitchFamily="2" charset="0"/>
              </a:rPr>
              <a:t> পাইথনে</a:t>
            </a:r>
            <a:r>
              <a:rPr lang="en-US" altLang="en-US" sz="105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IN" altLang="en-US" sz="105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alt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r>
              <a:rPr lang="bn-IN" alt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ইনপুট যাচাই</a:t>
            </a:r>
            <a:r>
              <a:rPr lang="en-US" alt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alt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lvl="1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bn-IN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ইনপুটটি ফাঁকা নয় তা নিশ্চিত করতে হবে।</a:t>
            </a:r>
            <a:endParaRPr lang="en-US" alt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lvl="1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bn-IN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ইনপুটটি সঠিক ধরনের 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স্ট্রিং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IN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কিনা তা যাচাই করতে হবে।</a:t>
            </a:r>
            <a:endParaRPr lang="en-US" alt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3"/>
            </a:pPr>
            <a:r>
              <a:rPr lang="bn-IN" alt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প্রক্রিয়াকরণ</a:t>
            </a:r>
            <a:r>
              <a:rPr lang="en-US" alt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alt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lvl="1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bn-IN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বাক্যের দৈর্ঘ্য নির্ণয় করা।</a:t>
            </a:r>
            <a:endParaRPr lang="en-US" alt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lvl="1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bn-IN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বাক্যের শব্দের সংখ্যা গণনা করা।</a:t>
            </a:r>
            <a:endParaRPr lang="en-US" alt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lvl="1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bn-IN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বাক্যের বিশেষ অক্ষরের সংখ্যা নির্ণয় করা।</a:t>
            </a:r>
            <a:endParaRPr lang="en-US" alt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lvl="1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bn-IN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অন্য কোনো বিশেষ অপারেশন 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বাক্যের সব শব্দ বড় হাতের অক্ষরে রূপান্তর করা</a:t>
            </a:r>
            <a:r>
              <a:rPr lang="en-US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IN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alt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4"/>
            </a:pPr>
            <a:r>
              <a:rPr lang="bn-IN" alt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ফলাফল প্রদর্শন</a:t>
            </a:r>
            <a:r>
              <a:rPr lang="en-US" alt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alt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IN" alt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প্রক্রিয়াকরণের </a:t>
            </a:r>
            <a:r>
              <a:rPr lang="bn-IN" alt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ফলাফল সুন্দরভাবে ব্যবহারকারীর কাছে প্রদর্শন করা।</a:t>
            </a:r>
            <a:endParaRPr lang="en-US" alt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56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8184"/>
            <a:ext cx="10875733" cy="6297769"/>
          </a:xfrm>
          <a:prstGeom prst="rect">
            <a:avLst/>
          </a:prstGeom>
          <a:noFill/>
          <a:ln w="136525">
            <a:solidFill>
              <a:srgbClr val="FF000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18"/>
          </a:p>
        </p:txBody>
      </p:sp>
      <p:sp>
        <p:nvSpPr>
          <p:cNvPr id="3" name="Rectangle 2"/>
          <p:cNvSpPr/>
          <p:nvPr/>
        </p:nvSpPr>
        <p:spPr>
          <a:xfrm>
            <a:off x="1097280" y="225136"/>
            <a:ext cx="8496237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কাজ-৩: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ডাটা ইনপুট গ্রহণের প্রোগ্রাম </a:t>
            </a:r>
            <a:r>
              <a:rPr lang="as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ডিজাইন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 ২০মি.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35512" y="3458379"/>
            <a:ext cx="1020470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b="1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384" y="1069974"/>
            <a:ext cx="9204960" cy="517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511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875733" cy="6297769"/>
          </a:xfrm>
          <a:prstGeom prst="rect">
            <a:avLst/>
          </a:prstGeom>
          <a:noFill/>
          <a:ln w="136525">
            <a:solidFill>
              <a:srgbClr val="FF000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18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2576" y="1006710"/>
            <a:ext cx="4632961" cy="476010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9575"/>
            <a:ext cx="6132576" cy="5906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21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875733" cy="6297769"/>
          </a:xfrm>
          <a:prstGeom prst="rect">
            <a:avLst/>
          </a:prstGeom>
          <a:noFill/>
          <a:ln w="136525">
            <a:solidFill>
              <a:srgbClr val="FF0000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18"/>
          </a:p>
        </p:txBody>
      </p:sp>
      <p:sp>
        <p:nvSpPr>
          <p:cNvPr id="3" name="Rectangle 2"/>
          <p:cNvSpPr/>
          <p:nvPr/>
        </p:nvSpPr>
        <p:spPr>
          <a:xfrm>
            <a:off x="2086063" y="1409146"/>
            <a:ext cx="52059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my_integer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(input()) print(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my_integer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print(type(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my_integer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 </a:t>
            </a:r>
            <a:endParaRPr lang="en-US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my_float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float(input()) print(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my_float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print(type(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my_float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11808" y="350630"/>
            <a:ext cx="7339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নমুনা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দেখানো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হলোঃ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952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</TotalTime>
  <Words>611</Words>
  <Application>Microsoft Office PowerPoint</Application>
  <PresentationFormat>Custom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Arial Unicode MS</vt:lpstr>
      <vt:lpstr>Bahnschrift Light</vt:lpstr>
      <vt:lpstr>Calibri</vt:lpstr>
      <vt:lpstr>Calibri Light</vt:lpstr>
      <vt:lpstr>NikoshBAN</vt:lpstr>
      <vt:lpstr>SutonnyOMJ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JKHS</dc:creator>
  <cp:lastModifiedBy>JKHS</cp:lastModifiedBy>
  <cp:revision>55</cp:revision>
  <dcterms:modified xsi:type="dcterms:W3CDTF">2024-06-21T12:06:43Z</dcterms:modified>
</cp:coreProperties>
</file>