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9" r:id="rId1"/>
  </p:sldMasterIdLst>
  <p:notesMasterIdLst>
    <p:notesMasterId r:id="rId12"/>
  </p:notesMasterIdLst>
  <p:sldIdLst>
    <p:sldId id="274" r:id="rId2"/>
    <p:sldId id="281" r:id="rId3"/>
    <p:sldId id="317" r:id="rId4"/>
    <p:sldId id="332" r:id="rId5"/>
    <p:sldId id="318" r:id="rId6"/>
    <p:sldId id="319" r:id="rId7"/>
    <p:sldId id="320" r:id="rId8"/>
    <p:sldId id="321" r:id="rId9"/>
    <p:sldId id="322" r:id="rId10"/>
    <p:sldId id="316" r:id="rId11"/>
  </p:sldIdLst>
  <p:sldSz cx="10058400" cy="7315200"/>
  <p:notesSz cx="9144000" cy="6858000"/>
  <p:defaultTextStyle>
    <a:defPPr>
      <a:defRPr lang="en-US"/>
    </a:defPPr>
    <a:lvl1pPr marL="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1pPr>
    <a:lvl2pPr marL="40005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2pPr>
    <a:lvl3pPr marL="80010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3pPr>
    <a:lvl4pPr marL="120015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4pPr>
    <a:lvl5pPr marL="160020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5pPr>
    <a:lvl6pPr marL="200025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6pPr>
    <a:lvl7pPr marL="240030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7pPr>
    <a:lvl8pPr marL="280035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8pPr>
    <a:lvl9pPr marL="320040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612" y="-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D87F8-5E00-47FA-9C87-AFD5FDAFED26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81325" y="857250"/>
            <a:ext cx="31813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21A04-84C5-4474-907C-486C66EC8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7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1pPr>
    <a:lvl2pPr marL="40005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2pPr>
    <a:lvl3pPr marL="80010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3pPr>
    <a:lvl4pPr marL="120015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4pPr>
    <a:lvl5pPr marL="160020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5pPr>
    <a:lvl6pPr marL="200025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6pPr>
    <a:lvl7pPr marL="240030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7pPr>
    <a:lvl8pPr marL="280035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8pPr>
    <a:lvl9pPr marL="320040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197187"/>
            <a:ext cx="854964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42174"/>
            <a:ext cx="75438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6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5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389467"/>
            <a:ext cx="2168843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89467"/>
            <a:ext cx="6380798" cy="61992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3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9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823722"/>
            <a:ext cx="867537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4895429"/>
            <a:ext cx="867537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6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947333"/>
            <a:ext cx="427482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947333"/>
            <a:ext cx="427482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89468"/>
            <a:ext cx="867537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793241"/>
            <a:ext cx="4255174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672080"/>
            <a:ext cx="4255174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793241"/>
            <a:ext cx="4276130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672080"/>
            <a:ext cx="4276130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5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0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053255"/>
            <a:ext cx="5092065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5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053255"/>
            <a:ext cx="5092065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3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89468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947333"/>
            <a:ext cx="86753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EFD43-56A0-4D8A-B234-DEE4B5DFBA31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780108"/>
            <a:ext cx="33947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4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969422" cy="7315200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0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E0C172D-8256-4CBE-8CBB-231837AA2AD7}"/>
              </a:ext>
            </a:extLst>
          </p:cNvPr>
          <p:cNvSpPr txBox="1">
            <a:spLocks/>
          </p:cNvSpPr>
          <p:nvPr/>
        </p:nvSpPr>
        <p:spPr>
          <a:xfrm>
            <a:off x="0" y="948208"/>
            <a:ext cx="9448208" cy="5418785"/>
          </a:xfrm>
          <a:prstGeom prst="rect">
            <a:avLst/>
          </a:prstGeom>
        </p:spPr>
        <p:txBody>
          <a:bodyPr numCol="1">
            <a:prstTxWarp prst="textWave1">
              <a:avLst>
                <a:gd name="adj1" fmla="val 12500"/>
                <a:gd name="adj2" fmla="val 58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2888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আজকের</a:t>
            </a:r>
            <a:r>
              <a:rPr lang="bn-BD" sz="2888" b="1" dirty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2888" b="1" dirty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ক্লাসে</a:t>
            </a:r>
            <a:br>
              <a:rPr lang="bn-BD" sz="2888" b="1" dirty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bn-BD" sz="2888" b="1" dirty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সবাইকে </a:t>
            </a:r>
            <a:r>
              <a:rPr lang="en-US" sz="2933" b="1" dirty="0" err="1">
                <a:ln w="66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স্বাগতম</a:t>
            </a:r>
            <a:r>
              <a:rPr lang="bn-BD" sz="165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165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2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4616" y="2086236"/>
            <a:ext cx="5461752" cy="2899576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242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8242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969422" cy="7315200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422098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7889" y="2833973"/>
            <a:ext cx="4463070" cy="3026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3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33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endParaRPr lang="en-US" sz="33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3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সকারি</a:t>
            </a:r>
            <a:r>
              <a:rPr lang="en-US" sz="33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3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3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জুরানপুর</a:t>
            </a:r>
            <a:r>
              <a:rPr lang="en-US" sz="33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করিমুন্নেছা</a:t>
            </a:r>
            <a:r>
              <a:rPr lang="en-US" sz="33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3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3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3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দাউদকান্দি</a:t>
            </a:r>
            <a:r>
              <a:rPr lang="en-US" sz="33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3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33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567" b="1" dirty="0">
                <a:solidFill>
                  <a:srgbClr val="7030A0"/>
                </a:solidFill>
                <a:latin typeface="Bahnschrift Light" panose="020B0502040204020203" pitchFamily="34" charset="0"/>
                <a:cs typeface="NikoshBAN" panose="02000000000000000000" pitchFamily="2" charset="0"/>
              </a:rPr>
              <a:t>mdsahalom32@gmail.com</a:t>
            </a:r>
            <a:endParaRPr lang="en-US" sz="3300" b="1" dirty="0">
              <a:solidFill>
                <a:srgbClr val="7030A0"/>
              </a:solidFill>
              <a:latin typeface="Bahnschrift Light" panose="020B0502040204020203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2398" y="897614"/>
            <a:ext cx="3317122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95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30" u="sng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0437" y="2833973"/>
            <a:ext cx="570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bn-IN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bn-IN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ভিজ্ঞতাঃ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4 (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প্রোগ্রামিং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সেশন-৯ &amp; ১০:</a:t>
            </a:r>
            <a:r>
              <a:rPr lang="as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খুঁজে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IN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337952" y="2839608"/>
            <a:ext cx="0" cy="3240646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969422" cy="7315200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86338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69422" cy="7315200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594"/>
          <a:stretch/>
        </p:blipFill>
        <p:spPr>
          <a:xfrm>
            <a:off x="193964" y="182708"/>
            <a:ext cx="9477263" cy="693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1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10" y="0"/>
            <a:ext cx="9213272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69422" cy="7315200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0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3180" y="3232714"/>
            <a:ext cx="9608127" cy="397031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একটি তালিকা যা বিভিন্ন সংখ্যা ধারণ করবে। যেমন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: [1, 2, 3, 4, 5, 6, 7, 8, 9, 10]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ভেরিয়েবল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আমরা একটি ভেরিয়েবল ব্যবহার করবো যা সমান সংখ্যাগুলোর সংখ্যা গুণবে।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কন্ডিশন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আমরা প্রতিটি সংখ্যার জন্য একটি কন্ডিশন চেক করবো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যদি সংখ্যা সমান হয়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২ দ্বারা বিভাজ্য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তবে আমরা আমাদের ভেরিয়েবল বাড়াবো।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লুপ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2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আমরা একটি লুপ ব্যবহার করবো যা তালিকার প্রতিটি সংখ্যা পর্যালোচনা করবে।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179" y="139544"/>
            <a:ext cx="9608127" cy="1692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altLang="en-US" sz="2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altLang="en-US" sz="2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IN" altLang="en-US" sz="2600" dirty="0">
                <a:latin typeface="NikoshBAN" panose="02000000000000000000" pitchFamily="2" charset="0"/>
                <a:cs typeface="NikoshBAN" panose="02000000000000000000" pitchFamily="2" charset="0"/>
              </a:rPr>
              <a:t>সমস্যার উদাহরণ হিসেবে আমরা ধরে নেই যে আমাদের একটি সংখ্যার তালিকা থেকে সমান সংখ্যাগুলোকে বের করে তাদের সংখ্যা গণনা করতে হবে। এই সমস্যার সমাধানের জন্য ইনপুট</a:t>
            </a:r>
            <a:r>
              <a:rPr lang="en-US" altLang="en-US" sz="2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altLang="en-US" sz="2600" dirty="0">
                <a:latin typeface="NikoshBAN" panose="02000000000000000000" pitchFamily="2" charset="0"/>
                <a:cs typeface="NikoshBAN" panose="02000000000000000000" pitchFamily="2" charset="0"/>
              </a:rPr>
              <a:t>ভেরিয়েবল</a:t>
            </a:r>
            <a:r>
              <a:rPr lang="en-US" altLang="en-US" sz="2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altLang="en-US" sz="2600" dirty="0">
                <a:latin typeface="NikoshBAN" panose="02000000000000000000" pitchFamily="2" charset="0"/>
                <a:cs typeface="NikoshBAN" panose="02000000000000000000" pitchFamily="2" charset="0"/>
              </a:rPr>
              <a:t>কন্ডিশন এবং লুপ ব্যবহার করে প্রোগ্রাম লিখতে হবে।</a:t>
            </a:r>
            <a:endParaRPr lang="en-US" altLang="en-US" sz="2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altLang="en-US" sz="2600" dirty="0">
                <a:latin typeface="NikoshBAN" panose="02000000000000000000" pitchFamily="2" charset="0"/>
                <a:cs typeface="NikoshBAN" panose="02000000000000000000" pitchFamily="2" charset="0"/>
              </a:rPr>
              <a:t>নিচে আমরা </a:t>
            </a:r>
            <a:r>
              <a:rPr lang="en-US" altLang="en-US" sz="2600" dirty="0">
                <a:latin typeface="NikoshBAN" panose="02000000000000000000" pitchFamily="2" charset="0"/>
                <a:cs typeface="NikoshBAN" panose="02000000000000000000" pitchFamily="2" charset="0"/>
              </a:rPr>
              <a:t>Python </a:t>
            </a:r>
            <a:r>
              <a:rPr lang="bn-IN" altLang="en-US" sz="2600" dirty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প্রোগ্রামের মাধ্যমে এই সমস্যার সমাধান করবো</a:t>
            </a:r>
            <a:r>
              <a:rPr lang="en-US" altLang="en-US" sz="2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altLang="en-US" sz="2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180" y="1861019"/>
            <a:ext cx="9608127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ধরা যাক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একটি সংখ্যার তালিকা দেওয়া আছে। আমাদের সেই তালিকা থেকে সমান 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(even) </a:t>
            </a: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 বের করে তাদের সংখ্যা গণনা করতে হবে।</a:t>
            </a:r>
            <a:endParaRPr lang="en-US" alt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4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69422" cy="7315200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00"/>
          </a:p>
        </p:txBody>
      </p:sp>
      <p:sp>
        <p:nvSpPr>
          <p:cNvPr id="2" name="Rectangle 1"/>
          <p:cNvSpPr/>
          <p:nvPr/>
        </p:nvSpPr>
        <p:spPr>
          <a:xfrm>
            <a:off x="537402" y="272058"/>
            <a:ext cx="8894618" cy="677108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# ইনপুট তালিকা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numbers = [1, 2, 3, 4, 5, 6, 7, 8, 9, 10]</a:t>
            </a:r>
          </a:p>
          <a:p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সমান সংখ্যাগুলোর সংখ্যা গোনার জন্য ভেরিয়েবল</a:t>
            </a: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even_count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</a:p>
          <a:p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লুপের মাধ্যমে প্রতিটি সংখ্যা পর্যালোচনা করা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for number in numbers: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#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কন্ডিশন চেক করা যদি সংখ্যা সমান হয়</a:t>
            </a:r>
          </a:p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if number % 2 == 0: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#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সমান সংখ্যা হলে ভেরিয়েবল বাড়ানো</a:t>
            </a:r>
          </a:p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even_count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+= 1</a:t>
            </a:r>
          </a:p>
          <a:p>
            <a:endParaRPr lang="en-US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ফলাফল প্রিন্ট করা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print("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তালিকায় মোট সমান সংখ্যার সংখ্যা:",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even_count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40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69422" cy="7315200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0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9934" y="854898"/>
            <a:ext cx="9629553" cy="332398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একটি তালিকা 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numbers</a:t>
            </a: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তৈরি করেছি।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ভেরিয়েবল </a:t>
            </a:r>
            <a:r>
              <a:rPr lang="en-US" alt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even_count</a:t>
            </a: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তৈরি করেছি যা শুরুতে 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সেট করা হয়েছে।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একটি 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for</a:t>
            </a: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লুপ ব্যবহার করেছি যা তালিকার প্রতিটি সংখ্যা পর্যালোচনা করবে।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if</a:t>
            </a:r>
            <a:r>
              <a:rPr lang="bn-IN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কন্ডিশন ব্যবহার করে চেক করেছি সংখ্যাটি সমান কিনা 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(number % 2 == 0)</a:t>
            </a:r>
            <a:r>
              <a:rPr lang="hi-IN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alt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যদি সংখ্যা সমান হয় তবে </a:t>
            </a:r>
            <a:r>
              <a:rPr lang="en-US" alt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even_count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 বাড়ানো হয়েছে।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6"/>
            </a:pP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সব শেষে</a:t>
            </a:r>
            <a:r>
              <a:rPr lang="en-US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alt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সমান সংখ্যাগুলোর মোট সংখ্যা প্রিন্ট করেছি।</a:t>
            </a:r>
            <a:endParaRPr lang="en-US" alt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30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69422" cy="7315200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00"/>
          </a:p>
        </p:txBody>
      </p:sp>
      <p:grpSp>
        <p:nvGrpSpPr>
          <p:cNvPr id="3" name="Group 2"/>
          <p:cNvGrpSpPr/>
          <p:nvPr/>
        </p:nvGrpSpPr>
        <p:grpSpPr>
          <a:xfrm>
            <a:off x="622485" y="116458"/>
            <a:ext cx="8724451" cy="7082283"/>
            <a:chOff x="473337" y="114134"/>
            <a:chExt cx="8724451" cy="708228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t="-1" b="61343"/>
            <a:stretch/>
          </p:blipFill>
          <p:spPr>
            <a:xfrm>
              <a:off x="473337" y="114134"/>
              <a:ext cx="8724451" cy="376937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/>
            <a:srcRect t="54432"/>
            <a:stretch/>
          </p:blipFill>
          <p:spPr>
            <a:xfrm>
              <a:off x="473337" y="3657600"/>
              <a:ext cx="8724451" cy="35388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566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69422" cy="7315200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786" y="0"/>
            <a:ext cx="7244100" cy="700266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731948" y="693249"/>
            <a:ext cx="6505525" cy="6267658"/>
            <a:chOff x="1731948" y="693249"/>
            <a:chExt cx="6505525" cy="6267658"/>
          </a:xfrm>
        </p:grpSpPr>
        <p:sp>
          <p:nvSpPr>
            <p:cNvPr id="5" name="Rectangle 4"/>
            <p:cNvSpPr/>
            <p:nvPr/>
          </p:nvSpPr>
          <p:spPr>
            <a:xfrm>
              <a:off x="1731948" y="693249"/>
              <a:ext cx="6505525" cy="5386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# Python Program to Calculate Electricity </a:t>
              </a:r>
              <a:r>
                <a:rPr lang="en-US" sz="2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Bill </a:t>
              </a:r>
              <a:endPara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units = </a:t>
              </a:r>
              <a:r>
                <a:rPr lang="en-US" sz="1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</a:t>
              </a:r>
              <a:r>
                <a: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(input(" Please enter Number of Units you Consumed :"))</a:t>
              </a:r>
            </a:p>
            <a:p>
              <a:r>
                <a: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if(units </a:t>
              </a:r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 500): 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amount = units * 9.65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surcharge = 85</a:t>
              </a:r>
            </a:p>
            <a:p>
              <a:r>
                <a:rPr lang="en-US" sz="1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elif</a:t>
              </a:r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(units &gt;= 300):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amount = units * 7.75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surcharge = 75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if(units &gt;= 200):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amount = units * 5.26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surcharge = 55</a:t>
              </a:r>
            </a:p>
            <a:p>
              <a:r>
                <a:rPr lang="en-US" sz="1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elif</a:t>
              </a:r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(units &gt;= 100):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amount = units * 3.76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surcharge = 35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else: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amount = units * 2.25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surcharge = 25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total = amount + surcharge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print("\</a:t>
              </a:r>
              <a:r>
                <a:rPr lang="en-US" sz="1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nElectricity</a:t>
              </a:r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Bill = %.2f" %total</a:t>
              </a:r>
              <a:r>
                <a: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   </a:t>
              </a:r>
              <a:endParaRPr 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731948" y="6037577"/>
              <a:ext cx="6419464" cy="92333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&gt;&gt;&gt; %Run '</a:t>
              </a:r>
              <a:r>
                <a:rPr lang="en-US" sz="1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puthon</a:t>
              </a:r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creat</a:t>
              </a:r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electry</a:t>
              </a:r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bill.py'</a:t>
              </a: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Please enter Number of Units you Consumed :</a:t>
              </a:r>
              <a:r>
                <a: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200</a:t>
              </a:r>
              <a:endParaRPr lang="en-US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Electricity Bill = 1107.00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314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1051</TotalTime>
  <Words>497</Words>
  <Application>Microsoft Office PowerPoint</Application>
  <PresentationFormat>Custom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Bahnschrift Light</vt:lpstr>
      <vt:lpstr>Calibri</vt:lpstr>
      <vt:lpstr>Calibri Light</vt:lpstr>
      <vt:lpstr>NikoshBAN</vt:lpstr>
      <vt:lpstr>SutonnyOMJ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JKHS</dc:creator>
  <cp:lastModifiedBy>JKHS</cp:lastModifiedBy>
  <cp:revision>110</cp:revision>
  <dcterms:modified xsi:type="dcterms:W3CDTF">2024-06-21T04:13:48Z</dcterms:modified>
</cp:coreProperties>
</file>