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26-May-21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26-May-21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26-May-21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26-May-21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26-May-21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A9AABE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784015"/>
            <a:ext cx="3372797" cy="10739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26-May-21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7576" y="4953000"/>
            <a:ext cx="7456805" cy="488315"/>
          </a:xfrm>
          <a:custGeom>
            <a:avLst/>
            <a:gdLst/>
            <a:ahLst/>
            <a:cxnLst/>
            <a:rect l="l" t="t" r="r" b="b"/>
            <a:pathLst>
              <a:path w="7456805" h="488314">
                <a:moveTo>
                  <a:pt x="7456424" y="0"/>
                </a:moveTo>
                <a:lnTo>
                  <a:pt x="0" y="289941"/>
                </a:lnTo>
                <a:lnTo>
                  <a:pt x="7456424" y="488188"/>
                </a:lnTo>
                <a:lnTo>
                  <a:pt x="7456424" y="0"/>
                </a:lnTo>
                <a:close/>
              </a:path>
            </a:pathLst>
          </a:custGeom>
          <a:solidFill>
            <a:srgbClr val="A9AABE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347" y="5237734"/>
            <a:ext cx="9032875" cy="788670"/>
          </a:xfrm>
          <a:custGeom>
            <a:avLst/>
            <a:gdLst/>
            <a:ahLst/>
            <a:cxnLst/>
            <a:rect l="l" t="t" r="r" b="b"/>
            <a:pathLst>
              <a:path w="9032875" h="788670">
                <a:moveTo>
                  <a:pt x="9032652" y="0"/>
                </a:moveTo>
                <a:lnTo>
                  <a:pt x="0" y="0"/>
                </a:lnTo>
                <a:lnTo>
                  <a:pt x="9032652" y="788669"/>
                </a:lnTo>
                <a:lnTo>
                  <a:pt x="9032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8718"/>
            <a:ext cx="9144000" cy="185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91632"/>
            <a:ext cx="9144000" cy="802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3575" y="1371600"/>
            <a:ext cx="6972300" cy="2228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975" y="342900"/>
            <a:ext cx="3533775" cy="876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668" y="1851152"/>
            <a:ext cx="3738879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600" spc="-450" dirty="0">
                <a:solidFill>
                  <a:srgbClr val="525389"/>
                </a:solidFill>
                <a:latin typeface="Arial"/>
                <a:cs typeface="Arial"/>
              </a:rPr>
              <a:t>	</a:t>
            </a:r>
            <a:r>
              <a:rPr sz="2400" spc="75" dirty="0">
                <a:latin typeface="Arial"/>
                <a:cs typeface="Arial"/>
              </a:rPr>
              <a:t>Like </a:t>
            </a:r>
            <a:r>
              <a:rPr sz="2400" spc="125" dirty="0">
                <a:latin typeface="Arial"/>
                <a:cs typeface="Arial"/>
              </a:rPr>
              <a:t>anything </a:t>
            </a:r>
            <a:r>
              <a:rPr sz="2400" spc="85" dirty="0">
                <a:latin typeface="Arial"/>
                <a:cs typeface="Arial"/>
              </a:rPr>
              <a:t>new, </a:t>
            </a:r>
            <a:r>
              <a:rPr sz="2400" spc="190" dirty="0">
                <a:latin typeface="Arial"/>
                <a:cs typeface="Arial"/>
              </a:rPr>
              <a:t>it  </a:t>
            </a:r>
            <a:r>
              <a:rPr sz="2400" spc="85" dirty="0">
                <a:latin typeface="Arial"/>
                <a:cs typeface="Arial"/>
              </a:rPr>
              <a:t>takes </a:t>
            </a:r>
            <a:r>
              <a:rPr sz="2400" spc="155" dirty="0">
                <a:latin typeface="Arial"/>
                <a:cs typeface="Arial"/>
              </a:rPr>
              <a:t>time </a:t>
            </a:r>
            <a:r>
              <a:rPr sz="2400" spc="185" dirty="0">
                <a:latin typeface="Arial"/>
                <a:cs typeface="Arial"/>
              </a:rPr>
              <a:t>to </a:t>
            </a:r>
            <a:r>
              <a:rPr sz="2400" spc="90" dirty="0">
                <a:latin typeface="Arial"/>
                <a:cs typeface="Arial"/>
              </a:rPr>
              <a:t>learn </a:t>
            </a:r>
            <a:r>
              <a:rPr sz="2400" spc="95" dirty="0">
                <a:latin typeface="Arial"/>
                <a:cs typeface="Arial"/>
              </a:rPr>
              <a:t>all  </a:t>
            </a:r>
            <a:r>
              <a:rPr sz="2400" spc="125" dirty="0">
                <a:latin typeface="Arial"/>
                <a:cs typeface="Arial"/>
              </a:rPr>
              <a:t>the </a:t>
            </a:r>
            <a:r>
              <a:rPr sz="2400" spc="100" dirty="0">
                <a:latin typeface="Arial"/>
                <a:cs typeface="Arial"/>
              </a:rPr>
              <a:t>features and  </a:t>
            </a:r>
            <a:r>
              <a:rPr sz="2400" spc="110" dirty="0">
                <a:latin typeface="Arial"/>
                <a:cs typeface="Arial"/>
              </a:rPr>
              <a:t>applications. </a:t>
            </a:r>
            <a:r>
              <a:rPr sz="2400" spc="80" dirty="0">
                <a:latin typeface="Arial"/>
                <a:cs typeface="Arial"/>
              </a:rPr>
              <a:t>With </a:t>
            </a:r>
            <a:r>
              <a:rPr sz="2400" spc="-10" dirty="0">
                <a:latin typeface="Arial"/>
                <a:cs typeface="Arial"/>
              </a:rPr>
              <a:t>a  </a:t>
            </a:r>
            <a:r>
              <a:rPr sz="2400" spc="155" dirty="0">
                <a:latin typeface="Arial"/>
                <a:cs typeface="Arial"/>
              </a:rPr>
              <a:t>little </a:t>
            </a:r>
            <a:r>
              <a:rPr sz="2400" spc="145" dirty="0">
                <a:latin typeface="Arial"/>
                <a:cs typeface="Arial"/>
              </a:rPr>
              <a:t>training </a:t>
            </a:r>
            <a:r>
              <a:rPr sz="2400" spc="100" dirty="0">
                <a:latin typeface="Arial"/>
                <a:cs typeface="Arial"/>
              </a:rPr>
              <a:t>and  </a:t>
            </a:r>
            <a:r>
              <a:rPr sz="2400" spc="145" dirty="0">
                <a:latin typeface="Arial"/>
                <a:cs typeface="Arial"/>
              </a:rPr>
              <a:t>support, </a:t>
            </a:r>
            <a:r>
              <a:rPr sz="2400" spc="25" dirty="0">
                <a:latin typeface="Arial"/>
                <a:cs typeface="Arial"/>
              </a:rPr>
              <a:t>SMARTboards  </a:t>
            </a:r>
            <a:r>
              <a:rPr sz="2400" spc="50" dirty="0">
                <a:latin typeface="Arial"/>
                <a:cs typeface="Arial"/>
              </a:rPr>
              <a:t>can </a:t>
            </a:r>
            <a:r>
              <a:rPr sz="2400" spc="85" dirty="0">
                <a:latin typeface="Arial"/>
                <a:cs typeface="Arial"/>
              </a:rPr>
              <a:t>be </a:t>
            </a:r>
            <a:r>
              <a:rPr sz="2400" spc="70" dirty="0">
                <a:latin typeface="Arial"/>
                <a:cs typeface="Arial"/>
              </a:rPr>
              <a:t>an </a:t>
            </a:r>
            <a:r>
              <a:rPr sz="2400" spc="120" dirty="0">
                <a:latin typeface="Arial"/>
                <a:cs typeface="Arial"/>
              </a:rPr>
              <a:t>amazing </a:t>
            </a:r>
            <a:r>
              <a:rPr sz="2400" spc="165" dirty="0">
                <a:latin typeface="Arial"/>
                <a:cs typeface="Arial"/>
              </a:rPr>
              <a:t>tool  </a:t>
            </a:r>
            <a:r>
              <a:rPr sz="2400" spc="180" dirty="0">
                <a:latin typeface="Arial"/>
                <a:cs typeface="Arial"/>
              </a:rPr>
              <a:t>to </a:t>
            </a:r>
            <a:r>
              <a:rPr sz="2400" spc="45" dirty="0">
                <a:latin typeface="Arial"/>
                <a:cs typeface="Arial"/>
              </a:rPr>
              <a:t>have </a:t>
            </a:r>
            <a:r>
              <a:rPr sz="2400" spc="155" dirty="0">
                <a:latin typeface="Arial"/>
                <a:cs typeface="Arial"/>
              </a:rPr>
              <a:t>in </a:t>
            </a:r>
            <a:r>
              <a:rPr sz="2400" spc="125" dirty="0">
                <a:latin typeface="Arial"/>
                <a:cs typeface="Arial"/>
              </a:rPr>
              <a:t>the  </a:t>
            </a:r>
            <a:r>
              <a:rPr sz="2400" spc="95" dirty="0">
                <a:latin typeface="Arial"/>
                <a:cs typeface="Arial"/>
              </a:rPr>
              <a:t>classroom </a:t>
            </a:r>
            <a:r>
              <a:rPr sz="2400" spc="145" dirty="0">
                <a:latin typeface="Arial"/>
                <a:cs typeface="Arial"/>
              </a:rPr>
              <a:t>that will  </a:t>
            </a:r>
            <a:r>
              <a:rPr sz="2400" spc="75" dirty="0">
                <a:latin typeface="Arial"/>
                <a:cs typeface="Arial"/>
              </a:rPr>
              <a:t>engage </a:t>
            </a:r>
            <a:r>
              <a:rPr sz="2400" spc="125" dirty="0">
                <a:latin typeface="Arial"/>
                <a:cs typeface="Arial"/>
              </a:rPr>
              <a:t>your </a:t>
            </a:r>
            <a:r>
              <a:rPr sz="2400" spc="120" dirty="0">
                <a:latin typeface="Arial"/>
                <a:cs typeface="Arial"/>
              </a:rPr>
              <a:t>students  </a:t>
            </a:r>
            <a:r>
              <a:rPr sz="2400" spc="100" dirty="0">
                <a:latin typeface="Arial"/>
                <a:cs typeface="Arial"/>
              </a:rPr>
              <a:t>and </a:t>
            </a:r>
            <a:r>
              <a:rPr sz="2400" spc="60" dirty="0">
                <a:latin typeface="Arial"/>
                <a:cs typeface="Arial"/>
              </a:rPr>
              <a:t>enhance </a:t>
            </a:r>
            <a:r>
              <a:rPr sz="2400" spc="140" dirty="0">
                <a:latin typeface="Arial"/>
                <a:cs typeface="Arial"/>
              </a:rPr>
              <a:t>their  </a:t>
            </a:r>
            <a:r>
              <a:rPr sz="2400" spc="114" dirty="0">
                <a:latin typeface="Arial"/>
                <a:cs typeface="Arial"/>
              </a:rPr>
              <a:t>learning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85" dirty="0">
                <a:latin typeface="Arial"/>
                <a:cs typeface="Arial"/>
              </a:rPr>
              <a:t>experiences.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14341" y="1899792"/>
            <a:ext cx="4172458" cy="31294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975" y="342900"/>
            <a:ext cx="6629400" cy="876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5410200"/>
            <a:ext cx="4040504" cy="762000"/>
          </a:xfrm>
          <a:custGeom>
            <a:avLst/>
            <a:gdLst/>
            <a:ahLst/>
            <a:cxnLst/>
            <a:rect l="l" t="t" r="r" b="b"/>
            <a:pathLst>
              <a:path w="4040504" h="762000">
                <a:moveTo>
                  <a:pt x="0" y="762000"/>
                </a:moveTo>
                <a:lnTo>
                  <a:pt x="4040251" y="762000"/>
                </a:lnTo>
                <a:lnTo>
                  <a:pt x="4040251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5410200"/>
            <a:ext cx="4040504" cy="762000"/>
          </a:xfrm>
          <a:custGeom>
            <a:avLst/>
            <a:gdLst/>
            <a:ahLst/>
            <a:cxnLst/>
            <a:rect l="l" t="t" r="r" b="b"/>
            <a:pathLst>
              <a:path w="4040504" h="762000">
                <a:moveTo>
                  <a:pt x="0" y="762000"/>
                </a:moveTo>
                <a:lnTo>
                  <a:pt x="4040251" y="762000"/>
                </a:lnTo>
                <a:lnTo>
                  <a:pt x="4040251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12700">
            <a:solidFill>
              <a:srgbClr val="525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38675" y="5403850"/>
            <a:ext cx="4054475" cy="774700"/>
          </a:xfrm>
          <a:prstGeom prst="rect">
            <a:avLst/>
          </a:prstGeom>
          <a:solidFill>
            <a:srgbClr val="525389"/>
          </a:solidFill>
        </p:spPr>
        <p:txBody>
          <a:bodyPr vert="horz" wrap="square" lIns="0" tIns="161290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1270"/>
              </a:spcBef>
            </a:pPr>
            <a:r>
              <a:rPr sz="2400" spc="80" dirty="0">
                <a:solidFill>
                  <a:srgbClr val="FFFFFF"/>
                </a:solidFill>
                <a:latin typeface="Arial"/>
                <a:cs typeface="Arial"/>
              </a:rPr>
              <a:t>Image </a:t>
            </a:r>
            <a:r>
              <a:rPr sz="2400" spc="130" dirty="0">
                <a:solidFill>
                  <a:srgbClr val="FFFFFF"/>
                </a:solidFill>
                <a:latin typeface="Arial"/>
                <a:cs typeface="Arial"/>
              </a:rPr>
              <a:t>provided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5668" y="1706372"/>
            <a:ext cx="3878579" cy="324739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68605" marR="5080" indent="-256540">
              <a:lnSpc>
                <a:spcPct val="80000"/>
              </a:lnSpc>
              <a:spcBef>
                <a:spcPts val="620"/>
              </a:spcBef>
              <a:tabLst>
                <a:tab pos="268605" algn="l"/>
              </a:tabLst>
            </a:pPr>
            <a:r>
              <a:rPr sz="1500" spc="-445" dirty="0">
                <a:solidFill>
                  <a:srgbClr val="525389"/>
                </a:solidFill>
                <a:latin typeface="Arial"/>
                <a:cs typeface="Arial"/>
              </a:rPr>
              <a:t>	</a:t>
            </a:r>
            <a:r>
              <a:rPr sz="2200" spc="45" dirty="0">
                <a:latin typeface="Arial"/>
                <a:cs typeface="Arial"/>
              </a:rPr>
              <a:t>A </a:t>
            </a:r>
            <a:r>
              <a:rPr sz="2200" spc="25" dirty="0">
                <a:latin typeface="Arial"/>
                <a:cs typeface="Arial"/>
              </a:rPr>
              <a:t>SMARTboard </a:t>
            </a:r>
            <a:r>
              <a:rPr sz="2200" spc="80" dirty="0">
                <a:latin typeface="Arial"/>
                <a:cs typeface="Arial"/>
              </a:rPr>
              <a:t>is </a:t>
            </a:r>
            <a:r>
              <a:rPr sz="2200" spc="-15" dirty="0">
                <a:latin typeface="Arial"/>
                <a:cs typeface="Arial"/>
              </a:rPr>
              <a:t>a </a:t>
            </a:r>
            <a:r>
              <a:rPr sz="2200" spc="100" dirty="0">
                <a:latin typeface="Arial"/>
                <a:cs typeface="Arial"/>
              </a:rPr>
              <a:t>type </a:t>
            </a:r>
            <a:r>
              <a:rPr sz="2200" spc="155" dirty="0">
                <a:latin typeface="Arial"/>
                <a:cs typeface="Arial"/>
              </a:rPr>
              <a:t>of  </a:t>
            </a:r>
            <a:r>
              <a:rPr sz="2200" spc="90" dirty="0">
                <a:latin typeface="Arial"/>
                <a:cs typeface="Arial"/>
              </a:rPr>
              <a:t>interactive </a:t>
            </a:r>
            <a:r>
              <a:rPr sz="2200" spc="114" dirty="0">
                <a:latin typeface="Arial"/>
                <a:cs typeface="Arial"/>
              </a:rPr>
              <a:t>whiteboard  </a:t>
            </a:r>
            <a:r>
              <a:rPr sz="2200" spc="70" dirty="0">
                <a:latin typeface="Arial"/>
                <a:cs typeface="Arial"/>
              </a:rPr>
              <a:t>created </a:t>
            </a:r>
            <a:r>
              <a:rPr sz="2200" spc="100" dirty="0">
                <a:latin typeface="Arial"/>
                <a:cs typeface="Arial"/>
              </a:rPr>
              <a:t>by </a:t>
            </a:r>
            <a:r>
              <a:rPr sz="2200" spc="-70" dirty="0">
                <a:latin typeface="Arial"/>
                <a:cs typeface="Arial"/>
              </a:rPr>
              <a:t>SMART  </a:t>
            </a:r>
            <a:r>
              <a:rPr sz="2200" spc="85" dirty="0">
                <a:latin typeface="Arial"/>
                <a:cs typeface="Arial"/>
              </a:rPr>
              <a:t>Technologies.</a:t>
            </a:r>
            <a:endParaRPr sz="2200">
              <a:latin typeface="Arial"/>
              <a:cs typeface="Arial"/>
            </a:endParaRPr>
          </a:p>
          <a:p>
            <a:pPr marL="268605" marR="17145" indent="-256540">
              <a:lnSpc>
                <a:spcPct val="80000"/>
              </a:lnSpc>
              <a:spcBef>
                <a:spcPts val="2920"/>
              </a:spcBef>
              <a:tabLst>
                <a:tab pos="268605" algn="l"/>
              </a:tabLst>
            </a:pPr>
            <a:r>
              <a:rPr sz="1500" spc="-445" dirty="0">
                <a:solidFill>
                  <a:srgbClr val="525389"/>
                </a:solidFill>
                <a:latin typeface="Arial"/>
                <a:cs typeface="Arial"/>
              </a:rPr>
              <a:t>	</a:t>
            </a:r>
            <a:r>
              <a:rPr sz="2200" spc="110" dirty="0">
                <a:latin typeface="Arial"/>
                <a:cs typeface="Arial"/>
              </a:rPr>
              <a:t>It </a:t>
            </a:r>
            <a:r>
              <a:rPr sz="2200" spc="95" dirty="0">
                <a:latin typeface="Arial"/>
                <a:cs typeface="Arial"/>
              </a:rPr>
              <a:t>provides </a:t>
            </a:r>
            <a:r>
              <a:rPr sz="2200" spc="125" dirty="0">
                <a:latin typeface="Arial"/>
                <a:cs typeface="Arial"/>
              </a:rPr>
              <a:t>touch </a:t>
            </a:r>
            <a:r>
              <a:rPr sz="2200" spc="130" dirty="0">
                <a:latin typeface="Arial"/>
                <a:cs typeface="Arial"/>
              </a:rPr>
              <a:t>control  </a:t>
            </a:r>
            <a:r>
              <a:rPr sz="2200" spc="155" dirty="0">
                <a:latin typeface="Arial"/>
                <a:cs typeface="Arial"/>
              </a:rPr>
              <a:t>for </a:t>
            </a:r>
            <a:r>
              <a:rPr sz="2200" spc="125" dirty="0">
                <a:latin typeface="Arial"/>
                <a:cs typeface="Arial"/>
              </a:rPr>
              <a:t>computer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95" dirty="0">
                <a:latin typeface="Arial"/>
                <a:cs typeface="Arial"/>
              </a:rPr>
              <a:t>applications.</a:t>
            </a:r>
            <a:endParaRPr sz="2200">
              <a:latin typeface="Arial"/>
              <a:cs typeface="Arial"/>
            </a:endParaRPr>
          </a:p>
          <a:p>
            <a:pPr marL="268605" marR="170815" indent="-256540">
              <a:lnSpc>
                <a:spcPct val="80100"/>
              </a:lnSpc>
              <a:spcBef>
                <a:spcPts val="2915"/>
              </a:spcBef>
              <a:tabLst>
                <a:tab pos="268605" algn="l"/>
              </a:tabLst>
            </a:pPr>
            <a:r>
              <a:rPr sz="1500" spc="-445" dirty="0">
                <a:solidFill>
                  <a:srgbClr val="525389"/>
                </a:solidFill>
                <a:latin typeface="Arial"/>
                <a:cs typeface="Arial"/>
              </a:rPr>
              <a:t>	</a:t>
            </a:r>
            <a:r>
              <a:rPr sz="2200" spc="110" dirty="0">
                <a:latin typeface="Arial"/>
                <a:cs typeface="Arial"/>
              </a:rPr>
              <a:t>It </a:t>
            </a:r>
            <a:r>
              <a:rPr sz="2200" spc="65" dirty="0">
                <a:latin typeface="Arial"/>
                <a:cs typeface="Arial"/>
              </a:rPr>
              <a:t>gives </a:t>
            </a:r>
            <a:r>
              <a:rPr sz="2200" spc="110" dirty="0">
                <a:latin typeface="Arial"/>
                <a:cs typeface="Arial"/>
              </a:rPr>
              <a:t>the </a:t>
            </a:r>
            <a:r>
              <a:rPr sz="2200" spc="70" dirty="0">
                <a:latin typeface="Arial"/>
                <a:cs typeface="Arial"/>
              </a:rPr>
              <a:t>teacher </a:t>
            </a:r>
            <a:r>
              <a:rPr sz="2200" spc="-15" dirty="0">
                <a:latin typeface="Arial"/>
                <a:cs typeface="Arial"/>
              </a:rPr>
              <a:t>a </a:t>
            </a:r>
            <a:r>
              <a:rPr sz="2200" spc="45" dirty="0">
                <a:latin typeface="Arial"/>
                <a:cs typeface="Arial"/>
              </a:rPr>
              <a:t>way  </a:t>
            </a:r>
            <a:r>
              <a:rPr sz="2200" spc="165" dirty="0">
                <a:latin typeface="Arial"/>
                <a:cs typeface="Arial"/>
              </a:rPr>
              <a:t>to </a:t>
            </a:r>
            <a:r>
              <a:rPr sz="2200" spc="95" dirty="0">
                <a:latin typeface="Arial"/>
                <a:cs typeface="Arial"/>
              </a:rPr>
              <a:t>make </a:t>
            </a:r>
            <a:r>
              <a:rPr sz="2200" spc="130" dirty="0">
                <a:latin typeface="Arial"/>
                <a:cs typeface="Arial"/>
              </a:rPr>
              <a:t>their </a:t>
            </a:r>
            <a:r>
              <a:rPr sz="2200" spc="60" dirty="0">
                <a:latin typeface="Arial"/>
                <a:cs typeface="Arial"/>
              </a:rPr>
              <a:t>lessons  </a:t>
            </a:r>
            <a:r>
              <a:rPr sz="2200" spc="90" dirty="0">
                <a:latin typeface="Arial"/>
                <a:cs typeface="Arial"/>
              </a:rPr>
              <a:t>interactive </a:t>
            </a:r>
            <a:r>
              <a:rPr sz="2200" spc="155" dirty="0">
                <a:latin typeface="Arial"/>
                <a:cs typeface="Arial"/>
              </a:rPr>
              <a:t>for </a:t>
            </a:r>
            <a:r>
              <a:rPr sz="2200" spc="110" dirty="0">
                <a:latin typeface="Arial"/>
                <a:cs typeface="Arial"/>
              </a:rPr>
              <a:t>the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40" dirty="0">
                <a:latin typeface="Arial"/>
                <a:cs typeface="Arial"/>
              </a:rPr>
              <a:t>class.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45025" y="1899792"/>
            <a:ext cx="4041775" cy="30313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4310"/>
            <a:ext cx="7835265" cy="4069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900" spc="-555" dirty="0">
                <a:solidFill>
                  <a:srgbClr val="525389"/>
                </a:solidFill>
                <a:latin typeface="Arial"/>
                <a:cs typeface="Arial"/>
              </a:rPr>
              <a:t>	</a:t>
            </a:r>
            <a:r>
              <a:rPr sz="2800" spc="145" dirty="0">
                <a:latin typeface="Arial"/>
                <a:cs typeface="Arial"/>
              </a:rPr>
              <a:t>It </a:t>
            </a:r>
            <a:r>
              <a:rPr sz="2800" spc="45" dirty="0">
                <a:latin typeface="Arial"/>
                <a:cs typeface="Arial"/>
              </a:rPr>
              <a:t>was </a:t>
            </a:r>
            <a:r>
              <a:rPr sz="2800" spc="185" dirty="0">
                <a:latin typeface="Arial"/>
                <a:cs typeface="Arial"/>
              </a:rPr>
              <a:t>first </a:t>
            </a:r>
            <a:r>
              <a:rPr sz="2800" spc="105" dirty="0">
                <a:latin typeface="Arial"/>
                <a:cs typeface="Arial"/>
              </a:rPr>
              <a:t>developed </a:t>
            </a:r>
            <a:r>
              <a:rPr sz="2800" spc="175" dirty="0">
                <a:latin typeface="Arial"/>
                <a:cs typeface="Arial"/>
              </a:rPr>
              <a:t>in </a:t>
            </a:r>
            <a:r>
              <a:rPr sz="2800" spc="204" dirty="0">
                <a:latin typeface="Arial"/>
                <a:cs typeface="Arial"/>
              </a:rPr>
              <a:t>1991 </a:t>
            </a:r>
            <a:r>
              <a:rPr sz="2800" spc="114" dirty="0">
                <a:latin typeface="Arial"/>
                <a:cs typeface="Arial"/>
              </a:rPr>
              <a:t>and </a:t>
            </a:r>
            <a:r>
              <a:rPr sz="2800" spc="125" dirty="0">
                <a:latin typeface="Arial"/>
                <a:cs typeface="Arial"/>
              </a:rPr>
              <a:t>there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60" dirty="0">
                <a:latin typeface="Arial"/>
                <a:cs typeface="Arial"/>
              </a:rPr>
              <a:t>are</a:t>
            </a:r>
            <a:endParaRPr sz="280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</a:pPr>
            <a:r>
              <a:rPr sz="2800" spc="170" dirty="0">
                <a:latin typeface="Arial"/>
                <a:cs typeface="Arial"/>
              </a:rPr>
              <a:t>1.6 </a:t>
            </a:r>
            <a:r>
              <a:rPr sz="2800" spc="190" dirty="0">
                <a:latin typeface="Arial"/>
                <a:cs typeface="Arial"/>
              </a:rPr>
              <a:t>million </a:t>
            </a:r>
            <a:r>
              <a:rPr sz="2800" spc="100" dirty="0">
                <a:latin typeface="Arial"/>
                <a:cs typeface="Arial"/>
              </a:rPr>
              <a:t>used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125" dirty="0">
                <a:latin typeface="Arial"/>
                <a:cs typeface="Arial"/>
              </a:rPr>
              <a:t>today.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Times New Roman"/>
              <a:cs typeface="Times New Roman"/>
            </a:endParaRPr>
          </a:p>
          <a:p>
            <a:pPr marL="268605" marR="192405" indent="-256540">
              <a:lnSpc>
                <a:spcPct val="100000"/>
              </a:lnSpc>
              <a:tabLst>
                <a:tab pos="268605" algn="l"/>
              </a:tabLst>
            </a:pPr>
            <a:r>
              <a:rPr sz="1900" spc="-555" dirty="0">
                <a:solidFill>
                  <a:srgbClr val="525389"/>
                </a:solidFill>
                <a:latin typeface="Arial"/>
                <a:cs typeface="Arial"/>
              </a:rPr>
              <a:t>	</a:t>
            </a:r>
            <a:r>
              <a:rPr sz="2800" spc="30" dirty="0">
                <a:latin typeface="Arial"/>
                <a:cs typeface="Arial"/>
              </a:rPr>
              <a:t>SMARTboards </a:t>
            </a:r>
            <a:r>
              <a:rPr sz="2800" spc="60" dirty="0">
                <a:latin typeface="Arial"/>
                <a:cs typeface="Arial"/>
              </a:rPr>
              <a:t>are </a:t>
            </a:r>
            <a:r>
              <a:rPr sz="2800" spc="135" dirty="0">
                <a:latin typeface="Arial"/>
                <a:cs typeface="Arial"/>
              </a:rPr>
              <a:t>today’s </a:t>
            </a:r>
            <a:r>
              <a:rPr sz="2800" spc="125" dirty="0">
                <a:latin typeface="Arial"/>
                <a:cs typeface="Arial"/>
              </a:rPr>
              <a:t>leading </a:t>
            </a:r>
            <a:r>
              <a:rPr sz="2800" spc="150" dirty="0">
                <a:latin typeface="Arial"/>
                <a:cs typeface="Arial"/>
              </a:rPr>
              <a:t>brand </a:t>
            </a:r>
            <a:r>
              <a:rPr sz="2800" spc="200" dirty="0">
                <a:latin typeface="Arial"/>
                <a:cs typeface="Arial"/>
              </a:rPr>
              <a:t>of  </a:t>
            </a:r>
            <a:r>
              <a:rPr sz="2800" spc="114" dirty="0">
                <a:latin typeface="Arial"/>
                <a:cs typeface="Arial"/>
              </a:rPr>
              <a:t>interactive</a:t>
            </a:r>
            <a:r>
              <a:rPr sz="2800" spc="135" dirty="0">
                <a:latin typeface="Arial"/>
                <a:cs typeface="Arial"/>
              </a:rPr>
              <a:t> whiteboards.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>
              <a:latin typeface="Times New Roman"/>
              <a:cs typeface="Times New Roman"/>
            </a:endParaRPr>
          </a:p>
          <a:p>
            <a:pPr marL="268605" marR="5715" indent="-256540">
              <a:lnSpc>
                <a:spcPct val="100000"/>
              </a:lnSpc>
              <a:tabLst>
                <a:tab pos="268605" algn="l"/>
              </a:tabLst>
            </a:pPr>
            <a:r>
              <a:rPr sz="1900" spc="-555" dirty="0">
                <a:solidFill>
                  <a:srgbClr val="525389"/>
                </a:solidFill>
                <a:latin typeface="Arial"/>
                <a:cs typeface="Arial"/>
              </a:rPr>
              <a:t>	</a:t>
            </a:r>
            <a:r>
              <a:rPr sz="2800" spc="70" dirty="0">
                <a:latin typeface="Arial"/>
                <a:cs typeface="Arial"/>
              </a:rPr>
              <a:t>They </a:t>
            </a:r>
            <a:r>
              <a:rPr sz="2800" spc="60" dirty="0">
                <a:latin typeface="Arial"/>
                <a:cs typeface="Arial"/>
              </a:rPr>
              <a:t>are </a:t>
            </a:r>
            <a:r>
              <a:rPr sz="2800" spc="160" dirty="0">
                <a:latin typeface="Arial"/>
                <a:cs typeface="Arial"/>
              </a:rPr>
              <a:t>popular </a:t>
            </a:r>
            <a:r>
              <a:rPr sz="2800" spc="175" dirty="0">
                <a:latin typeface="Arial"/>
                <a:cs typeface="Arial"/>
              </a:rPr>
              <a:t>in </a:t>
            </a:r>
            <a:r>
              <a:rPr sz="2800" spc="145" dirty="0">
                <a:latin typeface="Arial"/>
                <a:cs typeface="Arial"/>
              </a:rPr>
              <a:t>the </a:t>
            </a:r>
            <a:r>
              <a:rPr sz="2800" spc="120" dirty="0">
                <a:latin typeface="Arial"/>
                <a:cs typeface="Arial"/>
              </a:rPr>
              <a:t>educational </a:t>
            </a:r>
            <a:r>
              <a:rPr sz="2800" spc="150" dirty="0">
                <a:latin typeface="Arial"/>
                <a:cs typeface="Arial"/>
              </a:rPr>
              <a:t>setting,  </a:t>
            </a:r>
            <a:r>
              <a:rPr sz="2800" spc="135" dirty="0">
                <a:latin typeface="Arial"/>
                <a:cs typeface="Arial"/>
              </a:rPr>
              <a:t>along </a:t>
            </a:r>
            <a:r>
              <a:rPr sz="2800" spc="190" dirty="0">
                <a:latin typeface="Arial"/>
                <a:cs typeface="Arial"/>
              </a:rPr>
              <a:t>with </a:t>
            </a:r>
            <a:r>
              <a:rPr sz="2800" spc="145" dirty="0">
                <a:latin typeface="Arial"/>
                <a:cs typeface="Arial"/>
              </a:rPr>
              <a:t>the </a:t>
            </a:r>
            <a:r>
              <a:rPr sz="2800" spc="100" dirty="0">
                <a:latin typeface="Arial"/>
                <a:cs typeface="Arial"/>
              </a:rPr>
              <a:t>business </a:t>
            </a:r>
            <a:r>
              <a:rPr sz="2800" spc="175" dirty="0">
                <a:latin typeface="Arial"/>
                <a:cs typeface="Arial"/>
              </a:rPr>
              <a:t>world </a:t>
            </a:r>
            <a:r>
              <a:rPr sz="2800" spc="210" dirty="0">
                <a:latin typeface="Arial"/>
                <a:cs typeface="Arial"/>
              </a:rPr>
              <a:t>to </a:t>
            </a:r>
            <a:r>
              <a:rPr sz="2800" spc="75" dirty="0">
                <a:latin typeface="Arial"/>
                <a:cs typeface="Arial"/>
              </a:rPr>
              <a:t>enhance  </a:t>
            </a:r>
            <a:r>
              <a:rPr sz="2800" spc="120" dirty="0">
                <a:latin typeface="Arial"/>
                <a:cs typeface="Arial"/>
              </a:rPr>
              <a:t>presentations.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0975" y="342900"/>
            <a:ext cx="6724650" cy="87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55165"/>
            <a:ext cx="7926070" cy="354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612775" indent="-256540">
              <a:lnSpc>
                <a:spcPct val="100000"/>
              </a:lnSpc>
              <a:spcBef>
                <a:spcPts val="105"/>
              </a:spcBef>
            </a:pPr>
            <a:r>
              <a:rPr sz="2150" spc="-620" dirty="0">
                <a:solidFill>
                  <a:srgbClr val="525389"/>
                </a:solidFill>
                <a:latin typeface="Arial"/>
                <a:cs typeface="Arial"/>
              </a:rPr>
              <a:t></a:t>
            </a:r>
            <a:r>
              <a:rPr sz="2150" spc="260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3200" spc="70" dirty="0">
                <a:latin typeface="Arial"/>
                <a:cs typeface="Arial"/>
              </a:rPr>
              <a:t>One way </a:t>
            </a:r>
            <a:r>
              <a:rPr sz="3200" spc="120" dirty="0">
                <a:latin typeface="Arial"/>
                <a:cs typeface="Arial"/>
              </a:rPr>
              <a:t>is </a:t>
            </a:r>
            <a:r>
              <a:rPr sz="3200" spc="175" dirty="0">
                <a:latin typeface="Arial"/>
                <a:cs typeface="Arial"/>
              </a:rPr>
              <a:t>using your </a:t>
            </a:r>
            <a:r>
              <a:rPr sz="3200" spc="195" dirty="0">
                <a:latin typeface="Arial"/>
                <a:cs typeface="Arial"/>
              </a:rPr>
              <a:t>finger on </a:t>
            </a:r>
            <a:r>
              <a:rPr sz="3200" spc="-180" dirty="0">
                <a:latin typeface="Arial"/>
                <a:cs typeface="Arial"/>
              </a:rPr>
              <a:t>the  </a:t>
            </a:r>
            <a:r>
              <a:rPr sz="3200" spc="185" dirty="0">
                <a:latin typeface="Arial"/>
                <a:cs typeface="Arial"/>
              </a:rPr>
              <a:t>touch </a:t>
            </a:r>
            <a:r>
              <a:rPr sz="3200" spc="114" dirty="0">
                <a:latin typeface="Arial"/>
                <a:cs typeface="Arial"/>
              </a:rPr>
              <a:t>sensitive </a:t>
            </a:r>
            <a:r>
              <a:rPr sz="3200" spc="90" dirty="0">
                <a:latin typeface="Arial"/>
                <a:cs typeface="Arial"/>
              </a:rPr>
              <a:t>screen </a:t>
            </a:r>
            <a:r>
              <a:rPr sz="3200" spc="245" dirty="0">
                <a:latin typeface="Arial"/>
                <a:cs typeface="Arial"/>
              </a:rPr>
              <a:t>to </a:t>
            </a:r>
            <a:r>
              <a:rPr sz="3200" spc="100" dirty="0">
                <a:latin typeface="Arial"/>
                <a:cs typeface="Arial"/>
              </a:rPr>
              <a:t>select </a:t>
            </a:r>
            <a:r>
              <a:rPr sz="3200" spc="210" dirty="0">
                <a:latin typeface="Arial"/>
                <a:cs typeface="Arial"/>
              </a:rPr>
              <a:t>or  </a:t>
            </a:r>
            <a:r>
              <a:rPr sz="3200" spc="140" dirty="0">
                <a:latin typeface="Arial"/>
                <a:cs typeface="Arial"/>
              </a:rPr>
              <a:t>move </a:t>
            </a:r>
            <a:r>
              <a:rPr sz="3200" spc="95" dirty="0">
                <a:latin typeface="Arial"/>
                <a:cs typeface="Arial"/>
              </a:rPr>
              <a:t>an</a:t>
            </a:r>
            <a:r>
              <a:rPr sz="3200" spc="80" dirty="0">
                <a:latin typeface="Arial"/>
                <a:cs typeface="Arial"/>
              </a:rPr>
              <a:t> </a:t>
            </a:r>
            <a:r>
              <a:rPr sz="3200" spc="160" dirty="0">
                <a:latin typeface="Arial"/>
                <a:cs typeface="Arial"/>
              </a:rPr>
              <a:t>object.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</a:pPr>
            <a:r>
              <a:rPr sz="2150" spc="-620" dirty="0">
                <a:solidFill>
                  <a:srgbClr val="525389"/>
                </a:solidFill>
                <a:latin typeface="Arial"/>
                <a:cs typeface="Arial"/>
              </a:rPr>
              <a:t></a:t>
            </a:r>
            <a:r>
              <a:rPr sz="2150" spc="260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3200" spc="80" dirty="0">
                <a:latin typeface="Arial"/>
                <a:cs typeface="Arial"/>
              </a:rPr>
              <a:t>You </a:t>
            </a:r>
            <a:r>
              <a:rPr sz="3200" spc="75" dirty="0">
                <a:latin typeface="Arial"/>
                <a:cs typeface="Arial"/>
              </a:rPr>
              <a:t>can </a:t>
            </a:r>
            <a:r>
              <a:rPr sz="3200" spc="100" dirty="0">
                <a:latin typeface="Arial"/>
                <a:cs typeface="Arial"/>
              </a:rPr>
              <a:t>also </a:t>
            </a:r>
            <a:r>
              <a:rPr sz="3200" spc="80" dirty="0">
                <a:latin typeface="Arial"/>
                <a:cs typeface="Arial"/>
              </a:rPr>
              <a:t>use </a:t>
            </a:r>
            <a:r>
              <a:rPr sz="3200" spc="170" dirty="0">
                <a:latin typeface="Arial"/>
                <a:cs typeface="Arial"/>
              </a:rPr>
              <a:t>the </a:t>
            </a:r>
            <a:r>
              <a:rPr sz="3200" spc="-95" dirty="0">
                <a:latin typeface="Arial"/>
                <a:cs typeface="Arial"/>
              </a:rPr>
              <a:t>SMART </a:t>
            </a:r>
            <a:r>
              <a:rPr sz="3200" spc="114" dirty="0">
                <a:latin typeface="Arial"/>
                <a:cs typeface="Arial"/>
              </a:rPr>
              <a:t>pens </a:t>
            </a:r>
            <a:r>
              <a:rPr sz="3200" spc="245" dirty="0">
                <a:latin typeface="Arial"/>
                <a:cs typeface="Arial"/>
              </a:rPr>
              <a:t>to  </a:t>
            </a:r>
            <a:r>
              <a:rPr sz="3200" spc="185" dirty="0">
                <a:latin typeface="Arial"/>
                <a:cs typeface="Arial"/>
              </a:rPr>
              <a:t>write </a:t>
            </a:r>
            <a:r>
              <a:rPr sz="3200" spc="195" dirty="0">
                <a:latin typeface="Arial"/>
                <a:cs typeface="Arial"/>
              </a:rPr>
              <a:t>on </a:t>
            </a:r>
            <a:r>
              <a:rPr sz="3200" spc="170" dirty="0">
                <a:latin typeface="Arial"/>
                <a:cs typeface="Arial"/>
              </a:rPr>
              <a:t>the </a:t>
            </a:r>
            <a:r>
              <a:rPr sz="3200" spc="175" dirty="0">
                <a:latin typeface="Arial"/>
                <a:cs typeface="Arial"/>
              </a:rPr>
              <a:t>board </a:t>
            </a:r>
            <a:r>
              <a:rPr sz="3200" spc="210" dirty="0">
                <a:latin typeface="Arial"/>
                <a:cs typeface="Arial"/>
              </a:rPr>
              <a:t>or </a:t>
            </a:r>
            <a:r>
              <a:rPr sz="3200" spc="80" dirty="0">
                <a:latin typeface="Arial"/>
                <a:cs typeface="Arial"/>
              </a:rPr>
              <a:t>use </a:t>
            </a:r>
            <a:r>
              <a:rPr sz="3200" spc="170" dirty="0">
                <a:latin typeface="Arial"/>
                <a:cs typeface="Arial"/>
              </a:rPr>
              <a:t>the </a:t>
            </a:r>
            <a:r>
              <a:rPr sz="3200" spc="80" dirty="0">
                <a:latin typeface="Arial"/>
                <a:cs typeface="Arial"/>
              </a:rPr>
              <a:t>eraser</a:t>
            </a:r>
            <a:r>
              <a:rPr sz="3200" spc="-290" dirty="0">
                <a:latin typeface="Arial"/>
                <a:cs typeface="Arial"/>
              </a:rPr>
              <a:t> </a:t>
            </a:r>
            <a:r>
              <a:rPr sz="3200" spc="250" dirty="0">
                <a:latin typeface="Arial"/>
                <a:cs typeface="Arial"/>
              </a:rPr>
              <a:t>to  </a:t>
            </a:r>
            <a:r>
              <a:rPr sz="3200" spc="130" dirty="0">
                <a:latin typeface="Arial"/>
                <a:cs typeface="Arial"/>
              </a:rPr>
              <a:t>remove</a:t>
            </a:r>
            <a:r>
              <a:rPr sz="3200" spc="114" dirty="0">
                <a:latin typeface="Arial"/>
                <a:cs typeface="Arial"/>
              </a:rPr>
              <a:t> </a:t>
            </a:r>
            <a:r>
              <a:rPr sz="3200" spc="210" dirty="0">
                <a:latin typeface="Arial"/>
                <a:cs typeface="Arial"/>
              </a:rPr>
              <a:t>it.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0975" y="28575"/>
            <a:ext cx="6496050" cy="87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866645"/>
            <a:ext cx="7582534" cy="372935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68605" marR="5080" indent="-256540">
              <a:lnSpc>
                <a:spcPct val="90000"/>
              </a:lnSpc>
              <a:spcBef>
                <a:spcPts val="430"/>
              </a:spcBef>
              <a:tabLst>
                <a:tab pos="268605" algn="l"/>
              </a:tabLst>
            </a:pPr>
            <a:r>
              <a:rPr sz="1900" spc="-555" dirty="0">
                <a:solidFill>
                  <a:srgbClr val="525389"/>
                </a:solidFill>
                <a:latin typeface="Arial"/>
                <a:cs typeface="Arial"/>
              </a:rPr>
              <a:t>	</a:t>
            </a:r>
            <a:r>
              <a:rPr sz="2800" spc="30" dirty="0">
                <a:latin typeface="Arial"/>
                <a:cs typeface="Arial"/>
              </a:rPr>
              <a:t>SMARTboards </a:t>
            </a:r>
            <a:r>
              <a:rPr sz="2800" spc="125" dirty="0">
                <a:latin typeface="Arial"/>
                <a:cs typeface="Arial"/>
              </a:rPr>
              <a:t>allow </a:t>
            </a:r>
            <a:r>
              <a:rPr sz="2800" spc="-15" dirty="0">
                <a:latin typeface="Arial"/>
                <a:cs typeface="Arial"/>
              </a:rPr>
              <a:t>a </a:t>
            </a:r>
            <a:r>
              <a:rPr sz="2800" spc="90" dirty="0">
                <a:latin typeface="Arial"/>
                <a:cs typeface="Arial"/>
              </a:rPr>
              <a:t>teacher </a:t>
            </a:r>
            <a:r>
              <a:rPr sz="2800" spc="210" dirty="0">
                <a:latin typeface="Arial"/>
                <a:cs typeface="Arial"/>
              </a:rPr>
              <a:t>to </a:t>
            </a:r>
            <a:r>
              <a:rPr sz="2800" spc="204" dirty="0">
                <a:latin typeface="Arial"/>
                <a:cs typeface="Arial"/>
              </a:rPr>
              <a:t>turn </a:t>
            </a:r>
            <a:r>
              <a:rPr sz="2800" spc="160" dirty="0">
                <a:latin typeface="Arial"/>
                <a:cs typeface="Arial"/>
              </a:rPr>
              <a:t>their  computer </a:t>
            </a:r>
            <a:r>
              <a:rPr sz="2800" spc="114" dirty="0">
                <a:latin typeface="Arial"/>
                <a:cs typeface="Arial"/>
              </a:rPr>
              <a:t>and </a:t>
            </a:r>
            <a:r>
              <a:rPr sz="2800" spc="160" dirty="0">
                <a:latin typeface="Arial"/>
                <a:cs typeface="Arial"/>
              </a:rPr>
              <a:t>projector </a:t>
            </a:r>
            <a:r>
              <a:rPr sz="2800" spc="190" dirty="0">
                <a:latin typeface="Arial"/>
                <a:cs typeface="Arial"/>
              </a:rPr>
              <a:t>into </a:t>
            </a:r>
            <a:r>
              <a:rPr sz="2800" spc="-15" dirty="0">
                <a:latin typeface="Arial"/>
                <a:cs typeface="Arial"/>
              </a:rPr>
              <a:t>a </a:t>
            </a:r>
            <a:r>
              <a:rPr sz="2800" spc="160" dirty="0">
                <a:latin typeface="Arial"/>
                <a:cs typeface="Arial"/>
              </a:rPr>
              <a:t>powerful  </a:t>
            </a:r>
            <a:r>
              <a:rPr sz="2800" spc="120" dirty="0">
                <a:latin typeface="Arial"/>
                <a:cs typeface="Arial"/>
              </a:rPr>
              <a:t>teaching</a:t>
            </a:r>
            <a:r>
              <a:rPr sz="2800" spc="125" dirty="0">
                <a:latin typeface="Arial"/>
                <a:cs typeface="Arial"/>
              </a:rPr>
              <a:t> </a:t>
            </a:r>
            <a:r>
              <a:rPr sz="2800" spc="170" dirty="0">
                <a:latin typeface="Arial"/>
                <a:cs typeface="Arial"/>
              </a:rPr>
              <a:t>tool.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Times New Roman"/>
              <a:cs typeface="Times New Roman"/>
            </a:endParaRPr>
          </a:p>
          <a:p>
            <a:pPr marL="268605" marR="405130" indent="-256540">
              <a:lnSpc>
                <a:spcPts val="3020"/>
              </a:lnSpc>
              <a:tabLst>
                <a:tab pos="268605" algn="l"/>
              </a:tabLst>
            </a:pPr>
            <a:r>
              <a:rPr sz="1900" spc="-555" dirty="0">
                <a:solidFill>
                  <a:srgbClr val="525389"/>
                </a:solidFill>
                <a:latin typeface="Arial"/>
                <a:cs typeface="Arial"/>
              </a:rPr>
              <a:t>	</a:t>
            </a:r>
            <a:r>
              <a:rPr sz="2800" spc="55" dirty="0">
                <a:latin typeface="Arial"/>
                <a:cs typeface="Arial"/>
              </a:rPr>
              <a:t>Teachers </a:t>
            </a:r>
            <a:r>
              <a:rPr sz="2800" spc="60" dirty="0">
                <a:latin typeface="Arial"/>
                <a:cs typeface="Arial"/>
              </a:rPr>
              <a:t>can </a:t>
            </a:r>
            <a:r>
              <a:rPr sz="2800" spc="85" dirty="0">
                <a:latin typeface="Arial"/>
                <a:cs typeface="Arial"/>
              </a:rPr>
              <a:t>engage </a:t>
            </a:r>
            <a:r>
              <a:rPr sz="2800" spc="165" dirty="0">
                <a:latin typeface="Arial"/>
                <a:cs typeface="Arial"/>
              </a:rPr>
              <a:t>their </a:t>
            </a:r>
            <a:r>
              <a:rPr sz="2800" spc="140" dirty="0">
                <a:latin typeface="Arial"/>
                <a:cs typeface="Arial"/>
              </a:rPr>
              <a:t>students </a:t>
            </a:r>
            <a:r>
              <a:rPr sz="2800" spc="114" dirty="0">
                <a:latin typeface="Arial"/>
                <a:cs typeface="Arial"/>
              </a:rPr>
              <a:t>and  </a:t>
            </a:r>
            <a:r>
              <a:rPr sz="2800" spc="95" dirty="0">
                <a:latin typeface="Arial"/>
                <a:cs typeface="Arial"/>
              </a:rPr>
              <a:t>encourage</a:t>
            </a:r>
            <a:r>
              <a:rPr sz="2800" spc="130" dirty="0">
                <a:latin typeface="Arial"/>
                <a:cs typeface="Arial"/>
              </a:rPr>
              <a:t> </a:t>
            </a:r>
            <a:r>
              <a:rPr sz="2800" spc="150" dirty="0">
                <a:latin typeface="Arial"/>
                <a:cs typeface="Arial"/>
              </a:rPr>
              <a:t>participation.</a:t>
            </a:r>
            <a:endParaRPr sz="2800">
              <a:latin typeface="Arial"/>
              <a:cs typeface="Arial"/>
            </a:endParaRPr>
          </a:p>
          <a:p>
            <a:pPr marL="268605" marR="466725" indent="-256540">
              <a:lnSpc>
                <a:spcPts val="3030"/>
              </a:lnSpc>
              <a:spcBef>
                <a:spcPts val="3829"/>
              </a:spcBef>
              <a:tabLst>
                <a:tab pos="268605" algn="l"/>
              </a:tabLst>
            </a:pPr>
            <a:r>
              <a:rPr sz="1900" spc="-555" dirty="0">
                <a:solidFill>
                  <a:srgbClr val="525389"/>
                </a:solidFill>
                <a:latin typeface="Arial"/>
                <a:cs typeface="Arial"/>
              </a:rPr>
              <a:t>	</a:t>
            </a:r>
            <a:r>
              <a:rPr sz="2800" spc="60" dirty="0">
                <a:latin typeface="Arial"/>
                <a:cs typeface="Arial"/>
              </a:rPr>
              <a:t>Provides </a:t>
            </a:r>
            <a:r>
              <a:rPr sz="2800" spc="-15" dirty="0">
                <a:latin typeface="Arial"/>
                <a:cs typeface="Arial"/>
              </a:rPr>
              <a:t>a </a:t>
            </a:r>
            <a:r>
              <a:rPr sz="2800" spc="110" dirty="0">
                <a:latin typeface="Arial"/>
                <a:cs typeface="Arial"/>
              </a:rPr>
              <a:t>large </a:t>
            </a:r>
            <a:r>
              <a:rPr sz="2800" spc="114" dirty="0">
                <a:latin typeface="Arial"/>
                <a:cs typeface="Arial"/>
              </a:rPr>
              <a:t>display </a:t>
            </a:r>
            <a:r>
              <a:rPr sz="2800" spc="204" dirty="0">
                <a:latin typeface="Arial"/>
                <a:cs typeface="Arial"/>
              </a:rPr>
              <a:t>for </a:t>
            </a:r>
            <a:r>
              <a:rPr sz="2800" spc="-15" dirty="0">
                <a:latin typeface="Arial"/>
                <a:cs typeface="Arial"/>
              </a:rPr>
              <a:t>a </a:t>
            </a:r>
            <a:r>
              <a:rPr sz="2800" spc="90" dirty="0">
                <a:latin typeface="Arial"/>
                <a:cs typeface="Arial"/>
              </a:rPr>
              <a:t>teacher </a:t>
            </a:r>
            <a:r>
              <a:rPr sz="2800" spc="204" dirty="0">
                <a:latin typeface="Arial"/>
                <a:cs typeface="Arial"/>
              </a:rPr>
              <a:t>to  </a:t>
            </a:r>
            <a:r>
              <a:rPr sz="2800" spc="140" dirty="0">
                <a:latin typeface="Arial"/>
                <a:cs typeface="Arial"/>
              </a:rPr>
              <a:t>demonstrate </a:t>
            </a:r>
            <a:r>
              <a:rPr sz="2800" spc="155" dirty="0">
                <a:latin typeface="Arial"/>
                <a:cs typeface="Arial"/>
              </a:rPr>
              <a:t>how </a:t>
            </a:r>
            <a:r>
              <a:rPr sz="2800" spc="210" dirty="0">
                <a:latin typeface="Arial"/>
                <a:cs typeface="Arial"/>
              </a:rPr>
              <a:t>to </a:t>
            </a:r>
            <a:r>
              <a:rPr sz="2800" spc="180" dirty="0">
                <a:latin typeface="Arial"/>
                <a:cs typeface="Arial"/>
              </a:rPr>
              <a:t>do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160" dirty="0">
                <a:latin typeface="Arial"/>
                <a:cs typeface="Arial"/>
              </a:rPr>
              <a:t>something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0975" y="342900"/>
            <a:ext cx="6877050" cy="87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926081"/>
            <a:ext cx="7773034" cy="311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900" spc="-555" dirty="0">
                <a:solidFill>
                  <a:srgbClr val="525389"/>
                </a:solidFill>
                <a:latin typeface="Arial"/>
                <a:cs typeface="Arial"/>
              </a:rPr>
              <a:t>	</a:t>
            </a:r>
            <a:r>
              <a:rPr sz="2800" spc="65" dirty="0">
                <a:latin typeface="Arial"/>
                <a:cs typeface="Arial"/>
              </a:rPr>
              <a:t>You </a:t>
            </a:r>
            <a:r>
              <a:rPr sz="2800" spc="60" dirty="0">
                <a:latin typeface="Arial"/>
                <a:cs typeface="Arial"/>
              </a:rPr>
              <a:t>can </a:t>
            </a:r>
            <a:r>
              <a:rPr sz="2800" spc="15" dirty="0">
                <a:latin typeface="Arial"/>
                <a:cs typeface="Arial"/>
              </a:rPr>
              <a:t>save </a:t>
            </a:r>
            <a:r>
              <a:rPr sz="2800" spc="120" dirty="0">
                <a:latin typeface="Arial"/>
                <a:cs typeface="Arial"/>
              </a:rPr>
              <a:t>notes </a:t>
            </a:r>
            <a:r>
              <a:rPr sz="2800" spc="125" dirty="0">
                <a:latin typeface="Arial"/>
                <a:cs typeface="Arial"/>
              </a:rPr>
              <a:t>taken </a:t>
            </a:r>
            <a:r>
              <a:rPr sz="2800" spc="165" dirty="0">
                <a:latin typeface="Arial"/>
                <a:cs typeface="Arial"/>
              </a:rPr>
              <a:t>on </a:t>
            </a:r>
            <a:r>
              <a:rPr sz="2800" spc="145" dirty="0">
                <a:latin typeface="Arial"/>
                <a:cs typeface="Arial"/>
              </a:rPr>
              <a:t>the board </a:t>
            </a:r>
            <a:r>
              <a:rPr sz="2800" spc="210" dirty="0">
                <a:latin typeface="Arial"/>
                <a:cs typeface="Arial"/>
              </a:rPr>
              <a:t>to </a:t>
            </a:r>
            <a:r>
              <a:rPr sz="2800" spc="-15" dirty="0">
                <a:latin typeface="Arial"/>
                <a:cs typeface="Arial"/>
              </a:rPr>
              <a:t>a  </a:t>
            </a:r>
            <a:r>
              <a:rPr sz="2800" spc="160" dirty="0">
                <a:latin typeface="Arial"/>
                <a:cs typeface="Arial"/>
              </a:rPr>
              <a:t>computer </a:t>
            </a:r>
            <a:r>
              <a:rPr sz="2800" spc="155" dirty="0">
                <a:latin typeface="Arial"/>
                <a:cs typeface="Arial"/>
              </a:rPr>
              <a:t>file </a:t>
            </a:r>
            <a:r>
              <a:rPr sz="2800" spc="90" dirty="0">
                <a:latin typeface="Arial"/>
                <a:cs typeface="Arial"/>
              </a:rPr>
              <a:t>so </a:t>
            </a:r>
            <a:r>
              <a:rPr sz="2800" spc="170" dirty="0">
                <a:latin typeface="Arial"/>
                <a:cs typeface="Arial"/>
              </a:rPr>
              <a:t>that </a:t>
            </a:r>
            <a:r>
              <a:rPr sz="2800" spc="125" dirty="0">
                <a:latin typeface="Arial"/>
                <a:cs typeface="Arial"/>
              </a:rPr>
              <a:t>you </a:t>
            </a:r>
            <a:r>
              <a:rPr sz="2800" spc="60" dirty="0">
                <a:latin typeface="Arial"/>
                <a:cs typeface="Arial"/>
              </a:rPr>
              <a:t>can </a:t>
            </a:r>
            <a:r>
              <a:rPr sz="2800" spc="90" dirty="0">
                <a:latin typeface="Arial"/>
                <a:cs typeface="Arial"/>
              </a:rPr>
              <a:t>review </a:t>
            </a:r>
            <a:r>
              <a:rPr sz="2800" spc="175" dirty="0">
                <a:latin typeface="Arial"/>
                <a:cs typeface="Arial"/>
              </a:rPr>
              <a:t>them  </a:t>
            </a:r>
            <a:r>
              <a:rPr sz="2800" spc="120" dirty="0">
                <a:latin typeface="Arial"/>
                <a:cs typeface="Arial"/>
              </a:rPr>
              <a:t>at </a:t>
            </a:r>
            <a:r>
              <a:rPr sz="2800" spc="-15" dirty="0">
                <a:latin typeface="Arial"/>
                <a:cs typeface="Arial"/>
              </a:rPr>
              <a:t>a </a:t>
            </a:r>
            <a:r>
              <a:rPr sz="2800" spc="125" dirty="0">
                <a:latin typeface="Arial"/>
                <a:cs typeface="Arial"/>
              </a:rPr>
              <a:t>later</a:t>
            </a:r>
            <a:r>
              <a:rPr sz="2800" spc="229" dirty="0">
                <a:latin typeface="Arial"/>
                <a:cs typeface="Arial"/>
              </a:rPr>
              <a:t> </a:t>
            </a:r>
            <a:r>
              <a:rPr sz="2800" spc="160" dirty="0">
                <a:latin typeface="Arial"/>
                <a:cs typeface="Arial"/>
              </a:rPr>
              <a:t>time.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600">
              <a:latin typeface="Times New Roman"/>
              <a:cs typeface="Times New Roman"/>
            </a:endParaRPr>
          </a:p>
          <a:p>
            <a:pPr marL="268605" marR="537845" indent="-256540">
              <a:lnSpc>
                <a:spcPct val="100000"/>
              </a:lnSpc>
              <a:tabLst>
                <a:tab pos="268605" algn="l"/>
              </a:tabLst>
            </a:pPr>
            <a:r>
              <a:rPr sz="1900" spc="-555" dirty="0">
                <a:solidFill>
                  <a:srgbClr val="525389"/>
                </a:solidFill>
                <a:latin typeface="Arial"/>
                <a:cs typeface="Arial"/>
              </a:rPr>
              <a:t>	</a:t>
            </a:r>
            <a:r>
              <a:rPr sz="2800" spc="85" dirty="0">
                <a:latin typeface="Arial"/>
                <a:cs typeface="Arial"/>
              </a:rPr>
              <a:t>There </a:t>
            </a:r>
            <a:r>
              <a:rPr sz="2800" spc="60" dirty="0">
                <a:latin typeface="Arial"/>
                <a:cs typeface="Arial"/>
              </a:rPr>
              <a:t>are </a:t>
            </a:r>
            <a:r>
              <a:rPr sz="2800" spc="125" dirty="0">
                <a:latin typeface="Arial"/>
                <a:cs typeface="Arial"/>
              </a:rPr>
              <a:t>many </a:t>
            </a:r>
            <a:r>
              <a:rPr sz="2800" spc="120" dirty="0">
                <a:latin typeface="Arial"/>
                <a:cs typeface="Arial"/>
              </a:rPr>
              <a:t>interactive </a:t>
            </a:r>
            <a:r>
              <a:rPr sz="2800" spc="95" dirty="0">
                <a:latin typeface="Arial"/>
                <a:cs typeface="Arial"/>
              </a:rPr>
              <a:t>games </a:t>
            </a:r>
            <a:r>
              <a:rPr sz="2800" spc="120" dirty="0">
                <a:latin typeface="Arial"/>
                <a:cs typeface="Arial"/>
              </a:rPr>
              <a:t>and  </a:t>
            </a:r>
            <a:r>
              <a:rPr sz="2800" spc="80" dirty="0">
                <a:latin typeface="Arial"/>
                <a:cs typeface="Arial"/>
              </a:rPr>
              <a:t>lessons </a:t>
            </a:r>
            <a:r>
              <a:rPr sz="2800" spc="170" dirty="0">
                <a:latin typeface="Arial"/>
                <a:cs typeface="Arial"/>
              </a:rPr>
              <a:t>that </a:t>
            </a:r>
            <a:r>
              <a:rPr sz="2800" spc="125" dirty="0">
                <a:latin typeface="Arial"/>
                <a:cs typeface="Arial"/>
              </a:rPr>
              <a:t>you </a:t>
            </a:r>
            <a:r>
              <a:rPr sz="2800" spc="60" dirty="0">
                <a:latin typeface="Arial"/>
                <a:cs typeface="Arial"/>
              </a:rPr>
              <a:t>can </a:t>
            </a:r>
            <a:r>
              <a:rPr sz="2800" spc="65" dirty="0">
                <a:latin typeface="Arial"/>
                <a:cs typeface="Arial"/>
              </a:rPr>
              <a:t>use </a:t>
            </a:r>
            <a:r>
              <a:rPr sz="2800" spc="210" dirty="0">
                <a:latin typeface="Arial"/>
                <a:cs typeface="Arial"/>
              </a:rPr>
              <a:t>to </a:t>
            </a:r>
            <a:r>
              <a:rPr sz="2800" spc="85" dirty="0">
                <a:latin typeface="Arial"/>
                <a:cs typeface="Arial"/>
              </a:rPr>
              <a:t>engage </a:t>
            </a:r>
            <a:r>
              <a:rPr sz="2800" spc="145" dirty="0">
                <a:latin typeface="Arial"/>
                <a:cs typeface="Arial"/>
              </a:rPr>
              <a:t>your  </a:t>
            </a:r>
            <a:r>
              <a:rPr sz="2800" spc="135" dirty="0">
                <a:latin typeface="Arial"/>
                <a:cs typeface="Arial"/>
              </a:rPr>
              <a:t>students.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0975" y="342900"/>
            <a:ext cx="6877050" cy="87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4310"/>
            <a:ext cx="7892415" cy="4069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900" spc="-555" dirty="0">
                <a:solidFill>
                  <a:srgbClr val="525389"/>
                </a:solidFill>
                <a:latin typeface="Arial"/>
                <a:cs typeface="Arial"/>
              </a:rPr>
              <a:t>	</a:t>
            </a:r>
            <a:r>
              <a:rPr sz="2800" spc="30" dirty="0">
                <a:latin typeface="Arial"/>
                <a:cs typeface="Arial"/>
              </a:rPr>
              <a:t>SMARTboards </a:t>
            </a:r>
            <a:r>
              <a:rPr sz="2800" spc="60" dirty="0">
                <a:latin typeface="Arial"/>
                <a:cs typeface="Arial"/>
              </a:rPr>
              <a:t>can </a:t>
            </a:r>
            <a:r>
              <a:rPr sz="2800" spc="85" dirty="0">
                <a:latin typeface="Arial"/>
                <a:cs typeface="Arial"/>
              </a:rPr>
              <a:t>also </a:t>
            </a:r>
            <a:r>
              <a:rPr sz="2800" spc="95" dirty="0">
                <a:latin typeface="Arial"/>
                <a:cs typeface="Arial"/>
              </a:rPr>
              <a:t>be </a:t>
            </a:r>
            <a:r>
              <a:rPr sz="2800" spc="130" dirty="0">
                <a:latin typeface="Arial"/>
                <a:cs typeface="Arial"/>
              </a:rPr>
              <a:t>great </a:t>
            </a:r>
            <a:r>
              <a:rPr sz="2800" spc="204" dirty="0">
                <a:latin typeface="Arial"/>
                <a:cs typeface="Arial"/>
              </a:rPr>
              <a:t>for </a:t>
            </a:r>
            <a:r>
              <a:rPr sz="2800" spc="105" dirty="0">
                <a:latin typeface="Arial"/>
                <a:cs typeface="Arial"/>
              </a:rPr>
              <a:t>distance  </a:t>
            </a:r>
            <a:r>
              <a:rPr sz="2800" spc="130" dirty="0">
                <a:latin typeface="Arial"/>
                <a:cs typeface="Arial"/>
              </a:rPr>
              <a:t>learning </a:t>
            </a:r>
            <a:r>
              <a:rPr sz="2800" spc="165" dirty="0">
                <a:latin typeface="Arial"/>
                <a:cs typeface="Arial"/>
              </a:rPr>
              <a:t>opportunities </a:t>
            </a:r>
            <a:r>
              <a:rPr sz="2800" spc="175" dirty="0">
                <a:latin typeface="Arial"/>
                <a:cs typeface="Arial"/>
              </a:rPr>
              <a:t>in </a:t>
            </a:r>
            <a:r>
              <a:rPr sz="2800" spc="145" dirty="0">
                <a:latin typeface="Arial"/>
                <a:cs typeface="Arial"/>
              </a:rPr>
              <a:t>the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110" dirty="0">
                <a:latin typeface="Arial"/>
                <a:cs typeface="Arial"/>
              </a:rPr>
              <a:t>classroom.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Times New Roman"/>
              <a:cs typeface="Times New Roman"/>
            </a:endParaRPr>
          </a:p>
          <a:p>
            <a:pPr marL="268605" marR="1374775" indent="-256540">
              <a:lnSpc>
                <a:spcPct val="100000"/>
              </a:lnSpc>
              <a:tabLst>
                <a:tab pos="268605" algn="l"/>
              </a:tabLst>
            </a:pPr>
            <a:r>
              <a:rPr sz="1900" spc="-555" dirty="0">
                <a:solidFill>
                  <a:srgbClr val="525389"/>
                </a:solidFill>
                <a:latin typeface="Arial"/>
                <a:cs typeface="Arial"/>
              </a:rPr>
              <a:t>	</a:t>
            </a:r>
            <a:r>
              <a:rPr sz="2800" spc="55" dirty="0">
                <a:latin typeface="Arial"/>
                <a:cs typeface="Arial"/>
              </a:rPr>
              <a:t>Creates </a:t>
            </a:r>
            <a:r>
              <a:rPr sz="2800" spc="-15" dirty="0">
                <a:latin typeface="Arial"/>
                <a:cs typeface="Arial"/>
              </a:rPr>
              <a:t>a </a:t>
            </a:r>
            <a:r>
              <a:rPr sz="2800" spc="60" dirty="0">
                <a:latin typeface="Arial"/>
                <a:cs typeface="Arial"/>
              </a:rPr>
              <a:t>way </a:t>
            </a:r>
            <a:r>
              <a:rPr sz="2800" spc="204" dirty="0">
                <a:latin typeface="Arial"/>
                <a:cs typeface="Arial"/>
              </a:rPr>
              <a:t>for </a:t>
            </a:r>
            <a:r>
              <a:rPr sz="2800" spc="180" dirty="0">
                <a:latin typeface="Arial"/>
                <a:cs typeface="Arial"/>
              </a:rPr>
              <a:t>two </a:t>
            </a:r>
            <a:r>
              <a:rPr sz="2800" spc="100" dirty="0">
                <a:latin typeface="Arial"/>
                <a:cs typeface="Arial"/>
              </a:rPr>
              <a:t>classrooms </a:t>
            </a:r>
            <a:r>
              <a:rPr sz="2800" spc="204" dirty="0">
                <a:latin typeface="Arial"/>
                <a:cs typeface="Arial"/>
              </a:rPr>
              <a:t>to  </a:t>
            </a:r>
            <a:r>
              <a:rPr sz="2800" spc="114" dirty="0">
                <a:latin typeface="Arial"/>
                <a:cs typeface="Arial"/>
              </a:rPr>
              <a:t>connect </a:t>
            </a:r>
            <a:r>
              <a:rPr sz="2800" spc="190" dirty="0">
                <a:latin typeface="Arial"/>
                <a:cs typeface="Arial"/>
              </a:rPr>
              <a:t>with </a:t>
            </a:r>
            <a:r>
              <a:rPr sz="2800" spc="114" dirty="0">
                <a:latin typeface="Arial"/>
                <a:cs typeface="Arial"/>
              </a:rPr>
              <a:t>video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125" dirty="0">
                <a:latin typeface="Arial"/>
                <a:cs typeface="Arial"/>
              </a:rPr>
              <a:t>conferencing.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>
              <a:latin typeface="Times New Roman"/>
              <a:cs typeface="Times New Roman"/>
            </a:endParaRPr>
          </a:p>
          <a:p>
            <a:pPr marL="268605" marR="48260" indent="-256540">
              <a:lnSpc>
                <a:spcPct val="100000"/>
              </a:lnSpc>
              <a:tabLst>
                <a:tab pos="268605" algn="l"/>
              </a:tabLst>
            </a:pPr>
            <a:r>
              <a:rPr sz="1900" spc="-555" dirty="0">
                <a:solidFill>
                  <a:srgbClr val="525389"/>
                </a:solidFill>
                <a:latin typeface="Arial"/>
                <a:cs typeface="Arial"/>
              </a:rPr>
              <a:t>	</a:t>
            </a:r>
            <a:r>
              <a:rPr sz="2800" spc="65" dirty="0">
                <a:latin typeface="Arial"/>
                <a:cs typeface="Arial"/>
              </a:rPr>
              <a:t>You </a:t>
            </a:r>
            <a:r>
              <a:rPr sz="2800" spc="60" dirty="0">
                <a:latin typeface="Arial"/>
                <a:cs typeface="Arial"/>
              </a:rPr>
              <a:t>can </a:t>
            </a:r>
            <a:r>
              <a:rPr sz="2800" spc="85" dirty="0">
                <a:latin typeface="Arial"/>
                <a:cs typeface="Arial"/>
              </a:rPr>
              <a:t>also </a:t>
            </a:r>
            <a:r>
              <a:rPr sz="2800" spc="114" dirty="0">
                <a:latin typeface="Arial"/>
                <a:cs typeface="Arial"/>
              </a:rPr>
              <a:t>take </a:t>
            </a:r>
            <a:r>
              <a:rPr sz="2800" spc="-15" dirty="0">
                <a:latin typeface="Arial"/>
                <a:cs typeface="Arial"/>
              </a:rPr>
              <a:t>a </a:t>
            </a:r>
            <a:r>
              <a:rPr sz="2800" spc="45" dirty="0">
                <a:latin typeface="Arial"/>
                <a:cs typeface="Arial"/>
              </a:rPr>
              <a:t>class </a:t>
            </a:r>
            <a:r>
              <a:rPr sz="2800" spc="150" dirty="0">
                <a:latin typeface="Arial"/>
                <a:cs typeface="Arial"/>
              </a:rPr>
              <a:t>virtual </a:t>
            </a:r>
            <a:r>
              <a:rPr sz="2800" spc="165" dirty="0">
                <a:latin typeface="Arial"/>
                <a:cs typeface="Arial"/>
              </a:rPr>
              <a:t>field </a:t>
            </a:r>
            <a:r>
              <a:rPr sz="2800" spc="210" dirty="0">
                <a:latin typeface="Arial"/>
                <a:cs typeface="Arial"/>
              </a:rPr>
              <a:t>trip </a:t>
            </a:r>
            <a:r>
              <a:rPr sz="2800" spc="180" dirty="0">
                <a:latin typeface="Arial"/>
                <a:cs typeface="Arial"/>
              </a:rPr>
              <a:t>or  </a:t>
            </a:r>
            <a:r>
              <a:rPr sz="2800" spc="135" dirty="0">
                <a:latin typeface="Arial"/>
                <a:cs typeface="Arial"/>
              </a:rPr>
              <a:t>complete </a:t>
            </a:r>
            <a:r>
              <a:rPr sz="2800" spc="-15" dirty="0">
                <a:latin typeface="Arial"/>
                <a:cs typeface="Arial"/>
              </a:rPr>
              <a:t>a </a:t>
            </a:r>
            <a:r>
              <a:rPr sz="2800" spc="120" dirty="0">
                <a:latin typeface="Arial"/>
                <a:cs typeface="Arial"/>
              </a:rPr>
              <a:t>webquest </a:t>
            </a:r>
            <a:r>
              <a:rPr sz="2800" spc="210" dirty="0">
                <a:latin typeface="Arial"/>
                <a:cs typeface="Arial"/>
              </a:rPr>
              <a:t>to </a:t>
            </a:r>
            <a:r>
              <a:rPr sz="2800" spc="185" dirty="0">
                <a:latin typeface="Arial"/>
                <a:cs typeface="Arial"/>
              </a:rPr>
              <a:t>build </a:t>
            </a:r>
            <a:r>
              <a:rPr sz="2800" spc="155" dirty="0">
                <a:latin typeface="Arial"/>
                <a:cs typeface="Arial"/>
              </a:rPr>
              <a:t>student  </a:t>
            </a:r>
            <a:r>
              <a:rPr sz="2800" spc="135" dirty="0">
                <a:latin typeface="Arial"/>
                <a:cs typeface="Arial"/>
              </a:rPr>
              <a:t>knowledge </a:t>
            </a:r>
            <a:r>
              <a:rPr sz="2800" spc="165" dirty="0">
                <a:latin typeface="Arial"/>
                <a:cs typeface="Arial"/>
              </a:rPr>
              <a:t>on 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155" dirty="0">
                <a:latin typeface="Arial"/>
                <a:cs typeface="Arial"/>
              </a:rPr>
              <a:t>topic.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0975" y="342900"/>
            <a:ext cx="5543550" cy="87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927605"/>
            <a:ext cx="7722234" cy="342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7620" indent="-256540" algn="just">
              <a:lnSpc>
                <a:spcPct val="100000"/>
              </a:lnSpc>
              <a:spcBef>
                <a:spcPts val="100"/>
              </a:spcBef>
            </a:pPr>
            <a:r>
              <a:rPr sz="1800" spc="-505" dirty="0">
                <a:solidFill>
                  <a:srgbClr val="525389"/>
                </a:solidFill>
                <a:latin typeface="Arial"/>
                <a:cs typeface="Arial"/>
              </a:rPr>
              <a:t></a:t>
            </a:r>
            <a:r>
              <a:rPr sz="1800" spc="53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700" spc="25" dirty="0">
                <a:latin typeface="Arial"/>
                <a:cs typeface="Arial"/>
              </a:rPr>
              <a:t>I </a:t>
            </a:r>
            <a:r>
              <a:rPr sz="2700" spc="50" dirty="0">
                <a:latin typeface="Arial"/>
                <a:cs typeface="Arial"/>
              </a:rPr>
              <a:t>have </a:t>
            </a:r>
            <a:r>
              <a:rPr sz="2700" spc="165" dirty="0">
                <a:latin typeface="Arial"/>
                <a:cs typeface="Arial"/>
              </a:rPr>
              <a:t>taught </a:t>
            </a:r>
            <a:r>
              <a:rPr sz="2700" spc="95" dirty="0">
                <a:latin typeface="Arial"/>
                <a:cs typeface="Arial"/>
              </a:rPr>
              <a:t>second </a:t>
            </a:r>
            <a:r>
              <a:rPr sz="2700" spc="110" dirty="0">
                <a:latin typeface="Arial"/>
                <a:cs typeface="Arial"/>
              </a:rPr>
              <a:t>grade </a:t>
            </a:r>
            <a:r>
              <a:rPr sz="2700" spc="200" dirty="0">
                <a:latin typeface="Arial"/>
                <a:cs typeface="Arial"/>
              </a:rPr>
              <a:t>for </a:t>
            </a:r>
            <a:r>
              <a:rPr sz="2700" spc="60" dirty="0">
                <a:latin typeface="Arial"/>
                <a:cs typeface="Arial"/>
              </a:rPr>
              <a:t>several </a:t>
            </a:r>
            <a:r>
              <a:rPr sz="2700" spc="50" dirty="0">
                <a:latin typeface="Arial"/>
                <a:cs typeface="Arial"/>
              </a:rPr>
              <a:t>years  </a:t>
            </a:r>
            <a:r>
              <a:rPr sz="2700" spc="114" dirty="0">
                <a:latin typeface="Arial"/>
                <a:cs typeface="Arial"/>
              </a:rPr>
              <a:t>and </a:t>
            </a:r>
            <a:r>
              <a:rPr sz="2700" spc="145" dirty="0">
                <a:latin typeface="Arial"/>
                <a:cs typeface="Arial"/>
              </a:rPr>
              <a:t>using </a:t>
            </a:r>
            <a:r>
              <a:rPr sz="2700" spc="-15" dirty="0">
                <a:latin typeface="Arial"/>
                <a:cs typeface="Arial"/>
              </a:rPr>
              <a:t>a </a:t>
            </a:r>
            <a:r>
              <a:rPr sz="2700" spc="35" dirty="0">
                <a:latin typeface="Arial"/>
                <a:cs typeface="Arial"/>
              </a:rPr>
              <a:t>SMARTboard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140" dirty="0">
                <a:latin typeface="Arial"/>
                <a:cs typeface="Arial"/>
              </a:rPr>
              <a:t>manipulate</a:t>
            </a:r>
            <a:r>
              <a:rPr sz="2700" spc="15" dirty="0">
                <a:latin typeface="Arial"/>
                <a:cs typeface="Arial"/>
              </a:rPr>
              <a:t> </a:t>
            </a:r>
            <a:r>
              <a:rPr sz="2700" spc="-65" dirty="0">
                <a:latin typeface="Arial"/>
                <a:cs typeface="Arial"/>
              </a:rPr>
              <a:t>Base  </a:t>
            </a:r>
            <a:r>
              <a:rPr sz="2700" spc="70" dirty="0">
                <a:latin typeface="Arial"/>
                <a:cs typeface="Arial"/>
              </a:rPr>
              <a:t>Ten </a:t>
            </a:r>
            <a:r>
              <a:rPr sz="2700" spc="55" dirty="0">
                <a:latin typeface="Arial"/>
                <a:cs typeface="Arial"/>
              </a:rPr>
              <a:t>Blocks </a:t>
            </a:r>
            <a:r>
              <a:rPr sz="2700" spc="120" dirty="0">
                <a:latin typeface="Arial"/>
                <a:cs typeface="Arial"/>
              </a:rPr>
              <a:t>when </a:t>
            </a:r>
            <a:r>
              <a:rPr sz="2700" spc="155" dirty="0">
                <a:latin typeface="Arial"/>
                <a:cs typeface="Arial"/>
              </a:rPr>
              <a:t>demonstrating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114" dirty="0">
                <a:latin typeface="Arial"/>
                <a:cs typeface="Arial"/>
              </a:rPr>
              <a:t>concept 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60" dirty="0">
                <a:latin typeface="Arial"/>
                <a:cs typeface="Arial"/>
              </a:rPr>
              <a:t>regrouping </a:t>
            </a:r>
            <a:r>
              <a:rPr sz="2700" spc="100" dirty="0">
                <a:latin typeface="Arial"/>
                <a:cs typeface="Arial"/>
              </a:rPr>
              <a:t>is</a:t>
            </a:r>
            <a:r>
              <a:rPr sz="2700" spc="-105" dirty="0">
                <a:latin typeface="Arial"/>
                <a:cs typeface="Arial"/>
              </a:rPr>
              <a:t> </a:t>
            </a:r>
            <a:r>
              <a:rPr sz="2700" spc="155" dirty="0">
                <a:latin typeface="Arial"/>
                <a:cs typeface="Arial"/>
              </a:rPr>
              <a:t>wonderful!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spcBef>
                <a:spcPts val="5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525389"/>
                </a:solidFill>
                <a:latin typeface="Arial"/>
                <a:cs typeface="Arial"/>
              </a:rPr>
              <a:t>	</a:t>
            </a:r>
            <a:r>
              <a:rPr sz="2700" spc="90" dirty="0">
                <a:latin typeface="Arial"/>
                <a:cs typeface="Arial"/>
              </a:rPr>
              <a:t>Students </a:t>
            </a:r>
            <a:r>
              <a:rPr sz="2700" spc="60" dirty="0">
                <a:latin typeface="Arial"/>
                <a:cs typeface="Arial"/>
              </a:rPr>
              <a:t>can </a:t>
            </a:r>
            <a:r>
              <a:rPr sz="2700" spc="110" dirty="0">
                <a:latin typeface="Arial"/>
                <a:cs typeface="Arial"/>
              </a:rPr>
              <a:t>come </a:t>
            </a:r>
            <a:r>
              <a:rPr sz="2700" spc="185" dirty="0">
                <a:latin typeface="Arial"/>
                <a:cs typeface="Arial"/>
              </a:rPr>
              <a:t>up </a:t>
            </a:r>
            <a:r>
              <a:rPr sz="2700" spc="114" dirty="0">
                <a:latin typeface="Arial"/>
                <a:cs typeface="Arial"/>
              </a:rPr>
              <a:t>and </a:t>
            </a:r>
            <a:r>
              <a:rPr sz="2700" spc="140" dirty="0">
                <a:latin typeface="Arial"/>
                <a:cs typeface="Arial"/>
              </a:rPr>
              <a:t>manipulate the  </a:t>
            </a:r>
            <a:r>
              <a:rPr sz="2700" spc="130" dirty="0">
                <a:latin typeface="Arial"/>
                <a:cs typeface="Arial"/>
              </a:rPr>
              <a:t>blocks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120" dirty="0">
                <a:latin typeface="Arial"/>
                <a:cs typeface="Arial"/>
              </a:rPr>
              <a:t>show </a:t>
            </a:r>
            <a:r>
              <a:rPr sz="2700" spc="160" dirty="0">
                <a:latin typeface="Arial"/>
                <a:cs typeface="Arial"/>
              </a:rPr>
              <a:t>their </a:t>
            </a:r>
            <a:r>
              <a:rPr sz="2700" spc="145" dirty="0">
                <a:latin typeface="Arial"/>
                <a:cs typeface="Arial"/>
              </a:rPr>
              <a:t>understanding </a:t>
            </a:r>
            <a:r>
              <a:rPr sz="2700" spc="114" dirty="0">
                <a:latin typeface="Arial"/>
                <a:cs typeface="Arial"/>
              </a:rPr>
              <a:t>and</a:t>
            </a:r>
            <a:r>
              <a:rPr sz="2700" spc="-265" dirty="0">
                <a:latin typeface="Arial"/>
                <a:cs typeface="Arial"/>
              </a:rPr>
              <a:t> </a:t>
            </a:r>
            <a:r>
              <a:rPr sz="2700" spc="120" dirty="0">
                <a:latin typeface="Arial"/>
                <a:cs typeface="Arial"/>
              </a:rPr>
              <a:t>they  </a:t>
            </a:r>
            <a:r>
              <a:rPr sz="2700" spc="60" dirty="0">
                <a:latin typeface="Arial"/>
                <a:cs typeface="Arial"/>
              </a:rPr>
              <a:t>are </a:t>
            </a:r>
            <a:r>
              <a:rPr sz="2700" spc="110" dirty="0">
                <a:latin typeface="Arial"/>
                <a:cs typeface="Arial"/>
              </a:rPr>
              <a:t>all </a:t>
            </a:r>
            <a:r>
              <a:rPr sz="2700" spc="95" dirty="0">
                <a:latin typeface="Arial"/>
                <a:cs typeface="Arial"/>
              </a:rPr>
              <a:t>engaged </a:t>
            </a:r>
            <a:r>
              <a:rPr sz="2700" spc="114" dirty="0">
                <a:latin typeface="Arial"/>
                <a:cs typeface="Arial"/>
              </a:rPr>
              <a:t>and </a:t>
            </a:r>
            <a:r>
              <a:rPr sz="2700" spc="145" dirty="0">
                <a:latin typeface="Arial"/>
                <a:cs typeface="Arial"/>
              </a:rPr>
              <a:t>motivated </a:t>
            </a:r>
            <a:r>
              <a:rPr sz="2700" spc="204" dirty="0">
                <a:latin typeface="Arial"/>
                <a:cs typeface="Arial"/>
              </a:rPr>
              <a:t>to</a:t>
            </a:r>
            <a:r>
              <a:rPr sz="2700" spc="35" dirty="0">
                <a:latin typeface="Arial"/>
                <a:cs typeface="Arial"/>
              </a:rPr>
              <a:t> </a:t>
            </a:r>
            <a:r>
              <a:rPr sz="2700" spc="100" dirty="0">
                <a:latin typeface="Arial"/>
                <a:cs typeface="Arial"/>
              </a:rPr>
              <a:t>learn!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0975" y="342900"/>
            <a:ext cx="4943475" cy="87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927605"/>
            <a:ext cx="7442834" cy="3623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525389"/>
                </a:solidFill>
                <a:latin typeface="Arial"/>
                <a:cs typeface="Arial"/>
              </a:rPr>
              <a:t>	</a:t>
            </a:r>
            <a:r>
              <a:rPr sz="2700" spc="30" dirty="0">
                <a:latin typeface="Arial"/>
                <a:cs typeface="Arial"/>
              </a:rPr>
              <a:t>SMARTboards </a:t>
            </a:r>
            <a:r>
              <a:rPr sz="2700" spc="60" dirty="0">
                <a:latin typeface="Arial"/>
                <a:cs typeface="Arial"/>
              </a:rPr>
              <a:t>can </a:t>
            </a:r>
            <a:r>
              <a:rPr sz="2700" spc="95" dirty="0">
                <a:latin typeface="Arial"/>
                <a:cs typeface="Arial"/>
              </a:rPr>
              <a:t>be</a:t>
            </a:r>
            <a:r>
              <a:rPr sz="2700" spc="190" dirty="0">
                <a:latin typeface="Arial"/>
                <a:cs typeface="Arial"/>
              </a:rPr>
              <a:t> </a:t>
            </a:r>
            <a:r>
              <a:rPr sz="2700" spc="95" dirty="0">
                <a:latin typeface="Arial"/>
                <a:cs typeface="Arial"/>
              </a:rPr>
              <a:t>expensive.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800" spc="-505" dirty="0">
                <a:solidFill>
                  <a:srgbClr val="525389"/>
                </a:solidFill>
                <a:latin typeface="Arial"/>
                <a:cs typeface="Arial"/>
              </a:rPr>
              <a:t>	</a:t>
            </a:r>
            <a:r>
              <a:rPr sz="2700" spc="60" dirty="0">
                <a:latin typeface="Arial"/>
                <a:cs typeface="Arial"/>
              </a:rPr>
              <a:t>Teacher </a:t>
            </a:r>
            <a:r>
              <a:rPr sz="2700" spc="160" dirty="0">
                <a:latin typeface="Arial"/>
                <a:cs typeface="Arial"/>
              </a:rPr>
              <a:t>training </a:t>
            </a:r>
            <a:r>
              <a:rPr sz="2700" spc="100" dirty="0">
                <a:latin typeface="Arial"/>
                <a:cs typeface="Arial"/>
              </a:rPr>
              <a:t>is</a:t>
            </a:r>
            <a:r>
              <a:rPr sz="2700" spc="35" dirty="0">
                <a:latin typeface="Arial"/>
                <a:cs typeface="Arial"/>
              </a:rPr>
              <a:t> </a:t>
            </a:r>
            <a:r>
              <a:rPr sz="2700" spc="95" dirty="0">
                <a:latin typeface="Arial"/>
                <a:cs typeface="Arial"/>
              </a:rPr>
              <a:t>needed.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tabLst>
                <a:tab pos="268605" algn="l"/>
              </a:tabLst>
            </a:pPr>
            <a:r>
              <a:rPr sz="1800" spc="-505" dirty="0">
                <a:solidFill>
                  <a:srgbClr val="525389"/>
                </a:solidFill>
                <a:latin typeface="Arial"/>
                <a:cs typeface="Arial"/>
              </a:rPr>
              <a:t>	</a:t>
            </a:r>
            <a:r>
              <a:rPr sz="2700" spc="40" dirty="0">
                <a:latin typeface="Arial"/>
                <a:cs typeface="Arial"/>
              </a:rPr>
              <a:t>May </a:t>
            </a:r>
            <a:r>
              <a:rPr sz="2700" spc="95" dirty="0">
                <a:latin typeface="Arial"/>
                <a:cs typeface="Arial"/>
              </a:rPr>
              <a:t>be </a:t>
            </a:r>
            <a:r>
              <a:rPr sz="2700" spc="180" dirty="0">
                <a:latin typeface="Arial"/>
                <a:cs typeface="Arial"/>
              </a:rPr>
              <a:t>difficult </a:t>
            </a:r>
            <a:r>
              <a:rPr sz="2700" spc="200" dirty="0">
                <a:latin typeface="Arial"/>
                <a:cs typeface="Arial"/>
              </a:rPr>
              <a:t>for </a:t>
            </a:r>
            <a:r>
              <a:rPr sz="2700" spc="110" dirty="0">
                <a:latin typeface="Arial"/>
                <a:cs typeface="Arial"/>
              </a:rPr>
              <a:t>some </a:t>
            </a:r>
            <a:r>
              <a:rPr sz="2700" spc="140" dirty="0">
                <a:latin typeface="Arial"/>
                <a:cs typeface="Arial"/>
              </a:rPr>
              <a:t>students </a:t>
            </a:r>
            <a:r>
              <a:rPr sz="2700" spc="204" dirty="0">
                <a:latin typeface="Arial"/>
                <a:cs typeface="Arial"/>
              </a:rPr>
              <a:t>to</a:t>
            </a:r>
            <a:r>
              <a:rPr sz="2700" spc="-170" dirty="0">
                <a:latin typeface="Arial"/>
                <a:cs typeface="Arial"/>
              </a:rPr>
              <a:t> </a:t>
            </a:r>
            <a:r>
              <a:rPr sz="2700" spc="75" dirty="0">
                <a:latin typeface="Arial"/>
                <a:cs typeface="Arial"/>
              </a:rPr>
              <a:t>reach  </a:t>
            </a:r>
            <a:r>
              <a:rPr sz="2700" spc="140" dirty="0">
                <a:latin typeface="Arial"/>
                <a:cs typeface="Arial"/>
              </a:rPr>
              <a:t>the</a:t>
            </a:r>
            <a:r>
              <a:rPr sz="2700" spc="80" dirty="0">
                <a:latin typeface="Arial"/>
                <a:cs typeface="Arial"/>
              </a:rPr>
              <a:t> </a:t>
            </a:r>
            <a:r>
              <a:rPr sz="2700" spc="135" dirty="0">
                <a:latin typeface="Arial"/>
                <a:cs typeface="Arial"/>
              </a:rPr>
              <a:t>board.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525389"/>
                </a:solidFill>
                <a:latin typeface="Arial"/>
                <a:cs typeface="Arial"/>
              </a:rPr>
              <a:t>	</a:t>
            </a:r>
            <a:r>
              <a:rPr sz="2700" spc="50" dirty="0">
                <a:latin typeface="Arial"/>
                <a:cs typeface="Arial"/>
              </a:rPr>
              <a:t>Lesson </a:t>
            </a:r>
            <a:r>
              <a:rPr sz="2700" spc="130" dirty="0">
                <a:latin typeface="Arial"/>
                <a:cs typeface="Arial"/>
              </a:rPr>
              <a:t>plan </a:t>
            </a:r>
            <a:r>
              <a:rPr sz="2700" spc="135" dirty="0">
                <a:latin typeface="Arial"/>
                <a:cs typeface="Arial"/>
              </a:rPr>
              <a:t>preparation </a:t>
            </a:r>
            <a:r>
              <a:rPr sz="2700" spc="175" dirty="0">
                <a:latin typeface="Arial"/>
                <a:cs typeface="Arial"/>
              </a:rPr>
              <a:t>time </a:t>
            </a:r>
            <a:r>
              <a:rPr sz="2700" spc="100" dirty="0">
                <a:latin typeface="Arial"/>
                <a:cs typeface="Arial"/>
              </a:rPr>
              <a:t>is</a:t>
            </a:r>
            <a:r>
              <a:rPr sz="2700" spc="-110" dirty="0">
                <a:latin typeface="Arial"/>
                <a:cs typeface="Arial"/>
              </a:rPr>
              <a:t> </a:t>
            </a:r>
            <a:r>
              <a:rPr sz="2700" spc="85" dirty="0">
                <a:latin typeface="Arial"/>
                <a:cs typeface="Arial"/>
              </a:rPr>
              <a:t>increased.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0975" y="342900"/>
            <a:ext cx="5695950" cy="87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403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SHAKHAWAT HOSSAIN</cp:lastModifiedBy>
  <cp:revision>1</cp:revision>
  <dcterms:created xsi:type="dcterms:W3CDTF">2018-03-27T15:22:27Z</dcterms:created>
  <dcterms:modified xsi:type="dcterms:W3CDTF">2021-05-26T01:31:44Z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2010-06-19T00:00:00Z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2018-03-27T00:00:00Z</vt:filetime>
  </property>
</Properties>
</file>