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95" r:id="rId3"/>
    <p:sldId id="300" r:id="rId4"/>
    <p:sldId id="305" r:id="rId5"/>
    <p:sldId id="311" r:id="rId6"/>
    <p:sldId id="310" r:id="rId7"/>
    <p:sldId id="309" r:id="rId8"/>
    <p:sldId id="308" r:id="rId9"/>
    <p:sldId id="307" r:id="rId10"/>
    <p:sldId id="306" r:id="rId11"/>
    <p:sldId id="314" r:id="rId12"/>
    <p:sldId id="313" r:id="rId13"/>
    <p:sldId id="312" r:id="rId14"/>
    <p:sldId id="315" r:id="rId15"/>
    <p:sldId id="316" r:id="rId16"/>
    <p:sldId id="317" r:id="rId17"/>
    <p:sldId id="318"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7FBB75"/>
    <a:srgbClr val="84B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34B88-3F3D-459A-B3FF-6D2DF67D301F}"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FA3BF-36E1-4B7E-8541-CC144BCDE4AF}" type="slidenum">
              <a:rPr lang="en-US" smtClean="0"/>
              <a:t>‹#›</a:t>
            </a:fld>
            <a:endParaRPr lang="en-US"/>
          </a:p>
        </p:txBody>
      </p:sp>
    </p:spTree>
    <p:extLst>
      <p:ext uri="{BB962C8B-B14F-4D97-AF65-F5344CB8AC3E}">
        <p14:creationId xmlns:p14="http://schemas.microsoft.com/office/powerpoint/2010/main" val="231527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FA3BF-36E1-4B7E-8541-CC144BCDE4AF}" type="slidenum">
              <a:rPr lang="en-US" smtClean="0"/>
              <a:t>1</a:t>
            </a:fld>
            <a:endParaRPr lang="en-US"/>
          </a:p>
        </p:txBody>
      </p:sp>
    </p:spTree>
    <p:extLst>
      <p:ext uri="{BB962C8B-B14F-4D97-AF65-F5344CB8AC3E}">
        <p14:creationId xmlns:p14="http://schemas.microsoft.com/office/powerpoint/2010/main" val="69431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10</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11</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12</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13</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14</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15</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16</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17</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18</a:t>
            </a:fld>
            <a:endParaRPr lang="en-US"/>
          </a:p>
        </p:txBody>
      </p:sp>
    </p:spTree>
    <p:extLst>
      <p:ext uri="{BB962C8B-B14F-4D97-AF65-F5344CB8AC3E}">
        <p14:creationId xmlns:p14="http://schemas.microsoft.com/office/powerpoint/2010/main" val="208916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2</a:t>
            </a:fld>
            <a:endParaRPr lang="en-US"/>
          </a:p>
        </p:txBody>
      </p:sp>
    </p:spTree>
    <p:extLst>
      <p:ext uri="{BB962C8B-B14F-4D97-AF65-F5344CB8AC3E}">
        <p14:creationId xmlns:p14="http://schemas.microsoft.com/office/powerpoint/2010/main" val="306908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3</a:t>
            </a:fld>
            <a:endParaRPr lang="en-US"/>
          </a:p>
        </p:txBody>
      </p:sp>
    </p:spTree>
    <p:extLst>
      <p:ext uri="{BB962C8B-B14F-4D97-AF65-F5344CB8AC3E}">
        <p14:creationId xmlns:p14="http://schemas.microsoft.com/office/powerpoint/2010/main" val="328752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4</a:t>
            </a:fld>
            <a:endParaRPr lang="en-US"/>
          </a:p>
        </p:txBody>
      </p:sp>
    </p:spTree>
    <p:extLst>
      <p:ext uri="{BB962C8B-B14F-4D97-AF65-F5344CB8AC3E}">
        <p14:creationId xmlns:p14="http://schemas.microsoft.com/office/powerpoint/2010/main" val="175676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5</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6</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7</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8</a:t>
            </a:fld>
            <a:endParaRPr lang="en-US"/>
          </a:p>
        </p:txBody>
      </p:sp>
    </p:spTree>
    <p:extLst>
      <p:ext uri="{BB962C8B-B14F-4D97-AF65-F5344CB8AC3E}">
        <p14:creationId xmlns:p14="http://schemas.microsoft.com/office/powerpoint/2010/main" val="7591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FA3BF-36E1-4B7E-8541-CC144BCDE4AF}" type="slidenum">
              <a:rPr lang="en-US" smtClean="0"/>
              <a:t>9</a:t>
            </a:fld>
            <a:endParaRPr lang="en-US"/>
          </a:p>
        </p:txBody>
      </p:sp>
    </p:spTree>
    <p:extLst>
      <p:ext uri="{BB962C8B-B14F-4D97-AF65-F5344CB8AC3E}">
        <p14:creationId xmlns:p14="http://schemas.microsoft.com/office/powerpoint/2010/main" val="7591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66823A-00A6-44CE-85C2-46F44F1CFEF8}" type="datetime3">
              <a:rPr lang="en-US" smtClean="0"/>
              <a:t>20 June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6E838-FF17-43CA-AC69-7A62189C4DE9}" type="slidenum">
              <a:rPr lang="en-US" smtClean="0"/>
              <a:t>‹#›</a:t>
            </a:fld>
            <a:endParaRPr lang="en-US"/>
          </a:p>
        </p:txBody>
      </p:sp>
    </p:spTree>
    <p:extLst>
      <p:ext uri="{BB962C8B-B14F-4D97-AF65-F5344CB8AC3E}">
        <p14:creationId xmlns:p14="http://schemas.microsoft.com/office/powerpoint/2010/main" val="425476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95201-BF34-4E0B-8AF7-5BCD6AC4D860}" type="datetime3">
              <a:rPr lang="en-US" smtClean="0"/>
              <a:t>20 June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6E838-FF17-43CA-AC69-7A62189C4DE9}" type="slidenum">
              <a:rPr lang="en-US" smtClean="0"/>
              <a:t>‹#›</a:t>
            </a:fld>
            <a:endParaRPr lang="en-US"/>
          </a:p>
        </p:txBody>
      </p:sp>
    </p:spTree>
    <p:extLst>
      <p:ext uri="{BB962C8B-B14F-4D97-AF65-F5344CB8AC3E}">
        <p14:creationId xmlns:p14="http://schemas.microsoft.com/office/powerpoint/2010/main" val="65180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146673-9175-4922-9F77-3DBE15A6FFC9}" type="datetime3">
              <a:rPr lang="en-US" smtClean="0"/>
              <a:t>20 June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6E838-FF17-43CA-AC69-7A62189C4DE9}" type="slidenum">
              <a:rPr lang="en-US" smtClean="0"/>
              <a:t>‹#›</a:t>
            </a:fld>
            <a:endParaRPr lang="en-US"/>
          </a:p>
        </p:txBody>
      </p:sp>
    </p:spTree>
    <p:extLst>
      <p:ext uri="{BB962C8B-B14F-4D97-AF65-F5344CB8AC3E}">
        <p14:creationId xmlns:p14="http://schemas.microsoft.com/office/powerpoint/2010/main" val="318163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9D5B99-AD9C-428A-AA0C-9240F0A779A7}" type="datetime3">
              <a:rPr lang="en-US" smtClean="0"/>
              <a:t>20 June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6E838-FF17-43CA-AC69-7A62189C4DE9}" type="slidenum">
              <a:rPr lang="en-US" smtClean="0"/>
              <a:t>‹#›</a:t>
            </a:fld>
            <a:endParaRPr lang="en-US"/>
          </a:p>
        </p:txBody>
      </p:sp>
    </p:spTree>
    <p:extLst>
      <p:ext uri="{BB962C8B-B14F-4D97-AF65-F5344CB8AC3E}">
        <p14:creationId xmlns:p14="http://schemas.microsoft.com/office/powerpoint/2010/main" val="206024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B8DDF-FDEF-46B5-9DC3-33F9C7947630}" type="datetime3">
              <a:rPr lang="en-US" smtClean="0"/>
              <a:t>20 June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6E838-FF17-43CA-AC69-7A62189C4DE9}" type="slidenum">
              <a:rPr lang="en-US" smtClean="0"/>
              <a:t>‹#›</a:t>
            </a:fld>
            <a:endParaRPr lang="en-US"/>
          </a:p>
        </p:txBody>
      </p:sp>
    </p:spTree>
    <p:extLst>
      <p:ext uri="{BB962C8B-B14F-4D97-AF65-F5344CB8AC3E}">
        <p14:creationId xmlns:p14="http://schemas.microsoft.com/office/powerpoint/2010/main" val="417178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5B477E-EC57-40F0-B7AD-F18D0006BF32}" type="datetime3">
              <a:rPr lang="en-US" smtClean="0"/>
              <a:t>20 June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6E838-FF17-43CA-AC69-7A62189C4DE9}" type="slidenum">
              <a:rPr lang="en-US" smtClean="0"/>
              <a:t>‹#›</a:t>
            </a:fld>
            <a:endParaRPr lang="en-US"/>
          </a:p>
        </p:txBody>
      </p:sp>
    </p:spTree>
    <p:extLst>
      <p:ext uri="{BB962C8B-B14F-4D97-AF65-F5344CB8AC3E}">
        <p14:creationId xmlns:p14="http://schemas.microsoft.com/office/powerpoint/2010/main" val="367881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6EAE65-4BFC-48A8-A066-5745C523626A}" type="datetime3">
              <a:rPr lang="en-US" smtClean="0"/>
              <a:t>20 June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6E838-FF17-43CA-AC69-7A62189C4DE9}" type="slidenum">
              <a:rPr lang="en-US" smtClean="0"/>
              <a:t>‹#›</a:t>
            </a:fld>
            <a:endParaRPr lang="en-US"/>
          </a:p>
        </p:txBody>
      </p:sp>
    </p:spTree>
    <p:extLst>
      <p:ext uri="{BB962C8B-B14F-4D97-AF65-F5344CB8AC3E}">
        <p14:creationId xmlns:p14="http://schemas.microsoft.com/office/powerpoint/2010/main" val="92697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F45149-F070-46C5-BBED-3002C86BACA1}" type="datetime3">
              <a:rPr lang="en-US" smtClean="0"/>
              <a:t>20 June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6E838-FF17-43CA-AC69-7A62189C4DE9}" type="slidenum">
              <a:rPr lang="en-US" smtClean="0"/>
              <a:t>‹#›</a:t>
            </a:fld>
            <a:endParaRPr lang="en-US"/>
          </a:p>
        </p:txBody>
      </p:sp>
    </p:spTree>
    <p:extLst>
      <p:ext uri="{BB962C8B-B14F-4D97-AF65-F5344CB8AC3E}">
        <p14:creationId xmlns:p14="http://schemas.microsoft.com/office/powerpoint/2010/main" val="72722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0500" y="6534802"/>
            <a:ext cx="2743200" cy="365125"/>
          </a:xfrm>
        </p:spPr>
        <p:txBody>
          <a:bodyPr/>
          <a:lstStyle>
            <a:lvl1pPr algn="ctr">
              <a:defRPr/>
            </a:lvl1pPr>
          </a:lstStyle>
          <a:p>
            <a:fld id="{2DE7664D-9E4E-45F9-9D6F-A7A3E26C3489}" type="datetime3">
              <a:rPr lang="en-US" smtClean="0"/>
              <a:t>20 June 2024</a:t>
            </a:fld>
            <a:endParaRPr lang="en-US" dirty="0"/>
          </a:p>
        </p:txBody>
      </p:sp>
      <p:sp>
        <p:nvSpPr>
          <p:cNvPr id="4" name="Slide Number Placeholder 3"/>
          <p:cNvSpPr>
            <a:spLocks noGrp="1"/>
          </p:cNvSpPr>
          <p:nvPr>
            <p:ph type="sldNum" sz="quarter" idx="12"/>
          </p:nvPr>
        </p:nvSpPr>
        <p:spPr>
          <a:xfrm>
            <a:off x="9448800" y="6534801"/>
            <a:ext cx="2743200" cy="365125"/>
          </a:xfrm>
        </p:spPr>
        <p:txBody>
          <a:bodyPr/>
          <a:lstStyle/>
          <a:p>
            <a:fld id="{48F63A3B-78C7-47BE-AE5E-E10140E04643}" type="slidenum">
              <a:rPr lang="en-US" dirty="0"/>
              <a:t>‹#›</a:t>
            </a:fld>
            <a:endParaRPr lang="en-US" dirty="0"/>
          </a:p>
        </p:txBody>
      </p:sp>
      <p:sp>
        <p:nvSpPr>
          <p:cNvPr id="5" name="Frame 4"/>
          <p:cNvSpPr/>
          <p:nvPr userDrawn="1"/>
        </p:nvSpPr>
        <p:spPr>
          <a:xfrm>
            <a:off x="0" y="0"/>
            <a:ext cx="12192000" cy="6858000"/>
          </a:xfrm>
          <a:prstGeom prst="frame">
            <a:avLst>
              <a:gd name="adj1" fmla="val 4030"/>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3900" y="294886"/>
            <a:ext cx="1032368" cy="985609"/>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907280" y="5580440"/>
            <a:ext cx="985608" cy="1032368"/>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282724" y="5591120"/>
            <a:ext cx="1101575" cy="985608"/>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308957" y="243253"/>
            <a:ext cx="1036411" cy="1114274"/>
          </a:xfrm>
          <a:prstGeom prst="rect">
            <a:avLst/>
          </a:prstGeom>
        </p:spPr>
      </p:pic>
    </p:spTree>
    <p:extLst>
      <p:ext uri="{BB962C8B-B14F-4D97-AF65-F5344CB8AC3E}">
        <p14:creationId xmlns:p14="http://schemas.microsoft.com/office/powerpoint/2010/main" val="2158390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37156-7CBB-44D1-BBB3-C84175FF7F8E}" type="datetime3">
              <a:rPr lang="en-US" smtClean="0"/>
              <a:t>20 June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6E838-FF17-43CA-AC69-7A62189C4DE9}" type="slidenum">
              <a:rPr lang="en-US" smtClean="0"/>
              <a:t>‹#›</a:t>
            </a:fld>
            <a:endParaRPr lang="en-US"/>
          </a:p>
        </p:txBody>
      </p:sp>
    </p:spTree>
    <p:extLst>
      <p:ext uri="{BB962C8B-B14F-4D97-AF65-F5344CB8AC3E}">
        <p14:creationId xmlns:p14="http://schemas.microsoft.com/office/powerpoint/2010/main" val="53372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1F7E6-6D08-4D97-9B83-8917EEE27450}" type="datetime3">
              <a:rPr lang="en-US" smtClean="0"/>
              <a:t>20 June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6E838-FF17-43CA-AC69-7A62189C4DE9}" type="slidenum">
              <a:rPr lang="en-US" smtClean="0"/>
              <a:t>‹#›</a:t>
            </a:fld>
            <a:endParaRPr lang="en-US"/>
          </a:p>
        </p:txBody>
      </p:sp>
    </p:spTree>
    <p:extLst>
      <p:ext uri="{BB962C8B-B14F-4D97-AF65-F5344CB8AC3E}">
        <p14:creationId xmlns:p14="http://schemas.microsoft.com/office/powerpoint/2010/main" val="319952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2A6C4-2593-4570-9925-49ABB065FCF5}" type="datetime3">
              <a:rPr lang="en-US" smtClean="0"/>
              <a:t>20 June 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6E838-FF17-43CA-AC69-7A62189C4DE9}" type="slidenum">
              <a:rPr lang="en-US" smtClean="0"/>
              <a:t>‹#›</a:t>
            </a:fld>
            <a:endParaRPr lang="en-US"/>
          </a:p>
        </p:txBody>
      </p:sp>
    </p:spTree>
    <p:extLst>
      <p:ext uri="{BB962C8B-B14F-4D97-AF65-F5344CB8AC3E}">
        <p14:creationId xmlns:p14="http://schemas.microsoft.com/office/powerpoint/2010/main" val="3591234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3557" y="6548794"/>
            <a:ext cx="1738671" cy="328612"/>
          </a:xfrm>
        </p:spPr>
        <p:txBody>
          <a:bodyPr/>
          <a:lstStyle/>
          <a:p>
            <a:pPr algn="ctr"/>
            <a:fld id="{5E8FF33A-DAE6-4783-AAB0-31368DC16AB7}"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516725" y="6548794"/>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1</a:t>
            </a:fld>
            <a:endParaRPr lang="en-US" sz="1600" dirty="0">
              <a:solidFill>
                <a:srgbClr val="FF0000"/>
              </a:solidFill>
            </a:endParaRPr>
          </a:p>
        </p:txBody>
      </p:sp>
      <p:sp>
        <p:nvSpPr>
          <p:cNvPr id="6" name="Rectangle 5"/>
          <p:cNvSpPr/>
          <p:nvPr/>
        </p:nvSpPr>
        <p:spPr>
          <a:xfrm>
            <a:off x="1838325" y="225504"/>
            <a:ext cx="1398036" cy="2646878"/>
          </a:xfrm>
          <a:prstGeom prst="rect">
            <a:avLst/>
          </a:prstGeom>
        </p:spPr>
        <p:txBody>
          <a:bodyPr wrap="square">
            <a:spAutoFit/>
          </a:bodyPr>
          <a:lstStyle/>
          <a:p>
            <a:r>
              <a:rPr lang="bn-BD" sz="16600" dirty="0">
                <a:solidFill>
                  <a:srgbClr val="FF0000"/>
                </a:solidFill>
              </a:rPr>
              <a:t>স্বা</a:t>
            </a:r>
            <a:endParaRPr lang="en-US" sz="2800" dirty="0"/>
          </a:p>
        </p:txBody>
      </p:sp>
      <p:sp>
        <p:nvSpPr>
          <p:cNvPr id="7" name="Rectangle 6"/>
          <p:cNvSpPr/>
          <p:nvPr/>
        </p:nvSpPr>
        <p:spPr>
          <a:xfrm>
            <a:off x="4320632" y="238870"/>
            <a:ext cx="1164101" cy="2646878"/>
          </a:xfrm>
          <a:prstGeom prst="rect">
            <a:avLst/>
          </a:prstGeom>
        </p:spPr>
        <p:txBody>
          <a:bodyPr wrap="none">
            <a:spAutoFit/>
          </a:bodyPr>
          <a:lstStyle/>
          <a:p>
            <a:r>
              <a:rPr lang="bn-BD" sz="16600" dirty="0">
                <a:solidFill>
                  <a:srgbClr val="92D050"/>
                </a:solidFill>
              </a:rPr>
              <a:t>গ</a:t>
            </a:r>
            <a:endParaRPr lang="en-US" sz="2800" dirty="0">
              <a:solidFill>
                <a:srgbClr val="92D050"/>
              </a:solidFill>
            </a:endParaRPr>
          </a:p>
        </p:txBody>
      </p:sp>
      <p:sp>
        <p:nvSpPr>
          <p:cNvPr id="8" name="Rectangle 7"/>
          <p:cNvSpPr/>
          <p:nvPr/>
        </p:nvSpPr>
        <p:spPr>
          <a:xfrm>
            <a:off x="6578123" y="225504"/>
            <a:ext cx="1382110" cy="2646878"/>
          </a:xfrm>
          <a:prstGeom prst="rect">
            <a:avLst/>
          </a:prstGeom>
        </p:spPr>
        <p:txBody>
          <a:bodyPr wrap="none">
            <a:spAutoFit/>
          </a:bodyPr>
          <a:lstStyle/>
          <a:p>
            <a:r>
              <a:rPr lang="bn-BD" sz="16600" dirty="0">
                <a:solidFill>
                  <a:schemeClr val="accent2"/>
                </a:solidFill>
              </a:rPr>
              <a:t>ত</a:t>
            </a:r>
            <a:endParaRPr lang="en-US" sz="2800" dirty="0"/>
          </a:p>
        </p:txBody>
      </p:sp>
      <p:sp>
        <p:nvSpPr>
          <p:cNvPr id="9" name="Rectangle 8"/>
          <p:cNvSpPr/>
          <p:nvPr/>
        </p:nvSpPr>
        <p:spPr>
          <a:xfrm>
            <a:off x="8839916" y="225504"/>
            <a:ext cx="1276311" cy="2646878"/>
          </a:xfrm>
          <a:prstGeom prst="rect">
            <a:avLst/>
          </a:prstGeom>
        </p:spPr>
        <p:txBody>
          <a:bodyPr wrap="none">
            <a:spAutoFit/>
          </a:bodyPr>
          <a:lstStyle/>
          <a:p>
            <a:r>
              <a:rPr lang="bn-BD" sz="16600" dirty="0">
                <a:solidFill>
                  <a:srgbClr val="7030A0"/>
                </a:solidFill>
              </a:rPr>
              <a:t>ম</a:t>
            </a:r>
            <a:endParaRPr lang="en-US" sz="2800" dirty="0">
              <a:solidFill>
                <a:srgbClr val="7030A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893" y="2306472"/>
            <a:ext cx="9635463" cy="382654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4546" t="5099"/>
          <a:stretch/>
        </p:blipFill>
        <p:spPr>
          <a:xfrm>
            <a:off x="232432" y="252800"/>
            <a:ext cx="5905850" cy="6352182"/>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4642" r="18911"/>
          <a:stretch/>
        </p:blipFill>
        <p:spPr>
          <a:xfrm>
            <a:off x="6138282" y="252800"/>
            <a:ext cx="5837832" cy="6338534"/>
          </a:xfrm>
          <a:prstGeom prst="rect">
            <a:avLst/>
          </a:prstGeom>
        </p:spPr>
      </p:pic>
    </p:spTree>
    <p:extLst>
      <p:ext uri="{BB962C8B-B14F-4D97-AF65-F5344CB8AC3E}">
        <p14:creationId xmlns:p14="http://schemas.microsoft.com/office/powerpoint/2010/main" val="29362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1"/>
                                        </p:tgtEl>
                                        <p:attrNameLst>
                                          <p:attrName>ppt_x</p:attrName>
                                        </p:attrNameLst>
                                      </p:cBhvr>
                                      <p:tavLst>
                                        <p:tav tm="0">
                                          <p:val>
                                            <p:strVal val="ppt_x"/>
                                          </p:val>
                                        </p:tav>
                                        <p:tav tm="100000">
                                          <p:val>
                                            <p:strVal val="0-ppt_w/2"/>
                                          </p:val>
                                        </p:tav>
                                      </p:tavLst>
                                    </p:anim>
                                    <p:anim calcmode="lin" valueType="num">
                                      <p:cBhvr additive="base">
                                        <p:cTn id="7" dur="5000"/>
                                        <p:tgtEl>
                                          <p:spTgt spid="11"/>
                                        </p:tgtEl>
                                        <p:attrNameLst>
                                          <p:attrName>ppt_y</p:attrName>
                                        </p:attrNameLst>
                                      </p:cBhvr>
                                      <p:tavLst>
                                        <p:tav tm="0">
                                          <p:val>
                                            <p:strVal val="ppt_y"/>
                                          </p:val>
                                        </p:tav>
                                        <p:tav tm="100000">
                                          <p:val>
                                            <p:strVal val="ppt_y"/>
                                          </p:val>
                                        </p:tav>
                                      </p:tavLst>
                                    </p:anim>
                                    <p:set>
                                      <p:cBhvr>
                                        <p:cTn id="8" dur="1" fill="hold">
                                          <p:stCondLst>
                                            <p:cond delay="4999"/>
                                          </p:stCondLst>
                                        </p:cTn>
                                        <p:tgtEl>
                                          <p:spTgt spid="11"/>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12"/>
                                        </p:tgtEl>
                                        <p:attrNameLst>
                                          <p:attrName>ppt_x</p:attrName>
                                        </p:attrNameLst>
                                      </p:cBhvr>
                                      <p:tavLst>
                                        <p:tav tm="0">
                                          <p:val>
                                            <p:strVal val="ppt_x"/>
                                          </p:val>
                                        </p:tav>
                                        <p:tav tm="100000">
                                          <p:val>
                                            <p:strVal val="1+ppt_w/2"/>
                                          </p:val>
                                        </p:tav>
                                      </p:tavLst>
                                    </p:anim>
                                    <p:anim calcmode="lin" valueType="num">
                                      <p:cBhvr additive="base">
                                        <p:cTn id="11" dur="5000"/>
                                        <p:tgtEl>
                                          <p:spTgt spid="12"/>
                                        </p:tgtEl>
                                        <p:attrNameLst>
                                          <p:attrName>ppt_y</p:attrName>
                                        </p:attrNameLst>
                                      </p:cBhvr>
                                      <p:tavLst>
                                        <p:tav tm="0">
                                          <p:val>
                                            <p:strVal val="ppt_y"/>
                                          </p:val>
                                        </p:tav>
                                        <p:tav tm="100000">
                                          <p:val>
                                            <p:strVal val="ppt_y"/>
                                          </p:val>
                                        </p:tav>
                                      </p:tavLst>
                                    </p:anim>
                                    <p:set>
                                      <p:cBhvr>
                                        <p:cTn id="12" dur="1" fill="hold">
                                          <p:stCondLst>
                                            <p:cond delay="49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 calcmode="lin" valueType="num">
                                      <p:cBhvr>
                                        <p:cTn id="17" dur="3000" fill="hold"/>
                                        <p:tgtEl>
                                          <p:spTgt spid="6"/>
                                        </p:tgtEl>
                                        <p:attrNameLst>
                                          <p:attrName>ppt_w</p:attrName>
                                        </p:attrNameLst>
                                      </p:cBhvr>
                                      <p:tavLst>
                                        <p:tav tm="0">
                                          <p:val>
                                            <p:fltVal val="0"/>
                                          </p:val>
                                        </p:tav>
                                        <p:tav tm="100000">
                                          <p:val>
                                            <p:strVal val="#ppt_w"/>
                                          </p:val>
                                        </p:tav>
                                      </p:tavLst>
                                    </p:anim>
                                    <p:anim calcmode="lin" valueType="num">
                                      <p:cBhvr>
                                        <p:cTn id="18" dur="3000" fill="hold"/>
                                        <p:tgtEl>
                                          <p:spTgt spid="6"/>
                                        </p:tgtEl>
                                        <p:attrNameLst>
                                          <p:attrName>ppt_h</p:attrName>
                                        </p:attrNameLst>
                                      </p:cBhvr>
                                      <p:tavLst>
                                        <p:tav tm="0">
                                          <p:val>
                                            <p:fltVal val="0"/>
                                          </p:val>
                                        </p:tav>
                                        <p:tav tm="100000">
                                          <p:val>
                                            <p:strVal val="#ppt_h"/>
                                          </p:val>
                                        </p:tav>
                                      </p:tavLst>
                                    </p:anim>
                                  </p:childTnLst>
                                </p:cTn>
                              </p:par>
                              <p:par>
                                <p:cTn id="19" presetID="23" presetClass="emph" presetSubtype="0" repeatCount="indefinite" fill="hold" grpId="0" nodeType="withEffect">
                                  <p:stCondLst>
                                    <p:cond delay="0"/>
                                  </p:stCondLst>
                                  <p:iterate type="lt">
                                    <p:tmPct val="0"/>
                                  </p:iterate>
                                  <p:childTnLst>
                                    <p:animClr clrSpc="hsl" dir="cw">
                                      <p:cBhvr override="childStyle">
                                        <p:cTn id="20" dur="2000" fill="hold"/>
                                        <p:tgtEl>
                                          <p:spTgt spid="6"/>
                                        </p:tgtEl>
                                        <p:attrNameLst>
                                          <p:attrName>style.color</p:attrName>
                                        </p:attrNameLst>
                                      </p:cBhvr>
                                      <p:by>
                                        <p:hsl h="10842353" s="0" l="0"/>
                                      </p:by>
                                    </p:animClr>
                                    <p:animClr clrSpc="hsl" dir="cw">
                                      <p:cBhvr>
                                        <p:cTn id="21" dur="2000" fill="hold"/>
                                        <p:tgtEl>
                                          <p:spTgt spid="6"/>
                                        </p:tgtEl>
                                        <p:attrNameLst>
                                          <p:attrName>fillcolor</p:attrName>
                                        </p:attrNameLst>
                                      </p:cBhvr>
                                      <p:by>
                                        <p:hsl h="10842353" s="0" l="0"/>
                                      </p:by>
                                    </p:animClr>
                                    <p:animClr clrSpc="hsl" dir="cw">
                                      <p:cBhvr>
                                        <p:cTn id="22" dur="2000" fill="hold"/>
                                        <p:tgtEl>
                                          <p:spTgt spid="6"/>
                                        </p:tgtEl>
                                        <p:attrNameLst>
                                          <p:attrName>stroke.color</p:attrName>
                                        </p:attrNameLst>
                                      </p:cBhvr>
                                      <p:by>
                                        <p:hsl h="10842353" s="0" l="0"/>
                                      </p:by>
                                    </p:animClr>
                                    <p:set>
                                      <p:cBhvr>
                                        <p:cTn id="23" dur="2000" fill="hold"/>
                                        <p:tgtEl>
                                          <p:spTgt spid="6"/>
                                        </p:tgtEl>
                                        <p:attrNameLst>
                                          <p:attrName>fill.type</p:attrName>
                                        </p:attrNameLst>
                                      </p:cBhvr>
                                      <p:to>
                                        <p:strVal val="solid"/>
                                      </p:to>
                                    </p:set>
                                  </p:childTnLst>
                                </p:cTn>
                              </p:par>
                              <p:par>
                                <p:cTn id="24" presetID="23" presetClass="entr" presetSubtype="16" fill="hold" grpId="1" nodeType="withEffect">
                                  <p:stCondLst>
                                    <p:cond delay="0"/>
                                  </p:stCondLst>
                                  <p:iterate type="lt">
                                    <p:tmPct val="0"/>
                                  </p:iterate>
                                  <p:childTnLst>
                                    <p:set>
                                      <p:cBhvr>
                                        <p:cTn id="25" dur="1" fill="hold">
                                          <p:stCondLst>
                                            <p:cond delay="0"/>
                                          </p:stCondLst>
                                        </p:cTn>
                                        <p:tgtEl>
                                          <p:spTgt spid="7"/>
                                        </p:tgtEl>
                                        <p:attrNameLst>
                                          <p:attrName>style.visibility</p:attrName>
                                        </p:attrNameLst>
                                      </p:cBhvr>
                                      <p:to>
                                        <p:strVal val="visible"/>
                                      </p:to>
                                    </p:set>
                                    <p:anim calcmode="lin" valueType="num">
                                      <p:cBhvr>
                                        <p:cTn id="26" dur="3000" fill="hold"/>
                                        <p:tgtEl>
                                          <p:spTgt spid="7"/>
                                        </p:tgtEl>
                                        <p:attrNameLst>
                                          <p:attrName>ppt_w</p:attrName>
                                        </p:attrNameLst>
                                      </p:cBhvr>
                                      <p:tavLst>
                                        <p:tav tm="0">
                                          <p:val>
                                            <p:fltVal val="0"/>
                                          </p:val>
                                        </p:tav>
                                        <p:tav tm="100000">
                                          <p:val>
                                            <p:strVal val="#ppt_w"/>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childTnLst>
                                </p:cTn>
                              </p:par>
                              <p:par>
                                <p:cTn id="28" presetID="23" presetClass="emph" presetSubtype="0" repeatCount="indefinite" fill="hold" grpId="0" nodeType="withEffect">
                                  <p:stCondLst>
                                    <p:cond delay="0"/>
                                  </p:stCondLst>
                                  <p:iterate type="lt">
                                    <p:tmPct val="0"/>
                                  </p:iterate>
                                  <p:childTnLst>
                                    <p:animClr clrSpc="hsl" dir="cw">
                                      <p:cBhvr override="childStyle">
                                        <p:cTn id="29" dur="2000" fill="hold"/>
                                        <p:tgtEl>
                                          <p:spTgt spid="7"/>
                                        </p:tgtEl>
                                        <p:attrNameLst>
                                          <p:attrName>style.color</p:attrName>
                                        </p:attrNameLst>
                                      </p:cBhvr>
                                      <p:by>
                                        <p:hsl h="10842353" s="0" l="0"/>
                                      </p:by>
                                    </p:animClr>
                                    <p:animClr clrSpc="hsl" dir="cw">
                                      <p:cBhvr>
                                        <p:cTn id="30" dur="2000" fill="hold"/>
                                        <p:tgtEl>
                                          <p:spTgt spid="7"/>
                                        </p:tgtEl>
                                        <p:attrNameLst>
                                          <p:attrName>fillcolor</p:attrName>
                                        </p:attrNameLst>
                                      </p:cBhvr>
                                      <p:by>
                                        <p:hsl h="10842353" s="0" l="0"/>
                                      </p:by>
                                    </p:animClr>
                                    <p:animClr clrSpc="hsl" dir="cw">
                                      <p:cBhvr>
                                        <p:cTn id="31" dur="2000" fill="hold"/>
                                        <p:tgtEl>
                                          <p:spTgt spid="7"/>
                                        </p:tgtEl>
                                        <p:attrNameLst>
                                          <p:attrName>stroke.color</p:attrName>
                                        </p:attrNameLst>
                                      </p:cBhvr>
                                      <p:by>
                                        <p:hsl h="10842353" s="0" l="0"/>
                                      </p:by>
                                    </p:animClr>
                                    <p:set>
                                      <p:cBhvr>
                                        <p:cTn id="32" dur="2000" fill="hold"/>
                                        <p:tgtEl>
                                          <p:spTgt spid="7"/>
                                        </p:tgtEl>
                                        <p:attrNameLst>
                                          <p:attrName>fill.type</p:attrName>
                                        </p:attrNameLst>
                                      </p:cBhvr>
                                      <p:to>
                                        <p:strVal val="solid"/>
                                      </p:to>
                                    </p:set>
                                  </p:childTnLst>
                                </p:cTn>
                              </p:par>
                              <p:par>
                                <p:cTn id="33" presetID="23" presetClass="entr" presetSubtype="16" fill="hold" grpId="1" nodeType="withEffect">
                                  <p:stCondLst>
                                    <p:cond delay="0"/>
                                  </p:stCondLst>
                                  <p:iterate type="lt">
                                    <p:tmPct val="0"/>
                                  </p:iterate>
                                  <p:childTnLst>
                                    <p:set>
                                      <p:cBhvr>
                                        <p:cTn id="34" dur="1" fill="hold">
                                          <p:stCondLst>
                                            <p:cond delay="0"/>
                                          </p:stCondLst>
                                        </p:cTn>
                                        <p:tgtEl>
                                          <p:spTgt spid="8"/>
                                        </p:tgtEl>
                                        <p:attrNameLst>
                                          <p:attrName>style.visibility</p:attrName>
                                        </p:attrNameLst>
                                      </p:cBhvr>
                                      <p:to>
                                        <p:strVal val="visible"/>
                                      </p:to>
                                    </p:set>
                                    <p:anim calcmode="lin" valueType="num">
                                      <p:cBhvr>
                                        <p:cTn id="35" dur="3000" fill="hold"/>
                                        <p:tgtEl>
                                          <p:spTgt spid="8"/>
                                        </p:tgtEl>
                                        <p:attrNameLst>
                                          <p:attrName>ppt_w</p:attrName>
                                        </p:attrNameLst>
                                      </p:cBhvr>
                                      <p:tavLst>
                                        <p:tav tm="0">
                                          <p:val>
                                            <p:fltVal val="0"/>
                                          </p:val>
                                        </p:tav>
                                        <p:tav tm="100000">
                                          <p:val>
                                            <p:strVal val="#ppt_w"/>
                                          </p:val>
                                        </p:tav>
                                      </p:tavLst>
                                    </p:anim>
                                    <p:anim calcmode="lin" valueType="num">
                                      <p:cBhvr>
                                        <p:cTn id="36" dur="3000" fill="hold"/>
                                        <p:tgtEl>
                                          <p:spTgt spid="8"/>
                                        </p:tgtEl>
                                        <p:attrNameLst>
                                          <p:attrName>ppt_h</p:attrName>
                                        </p:attrNameLst>
                                      </p:cBhvr>
                                      <p:tavLst>
                                        <p:tav tm="0">
                                          <p:val>
                                            <p:fltVal val="0"/>
                                          </p:val>
                                        </p:tav>
                                        <p:tav tm="100000">
                                          <p:val>
                                            <p:strVal val="#ppt_h"/>
                                          </p:val>
                                        </p:tav>
                                      </p:tavLst>
                                    </p:anim>
                                  </p:childTnLst>
                                </p:cTn>
                              </p:par>
                              <p:par>
                                <p:cTn id="37" presetID="23" presetClass="emph" presetSubtype="0" repeatCount="indefinite" fill="hold" grpId="0" nodeType="withEffect">
                                  <p:stCondLst>
                                    <p:cond delay="0"/>
                                  </p:stCondLst>
                                  <p:iterate type="lt">
                                    <p:tmPct val="0"/>
                                  </p:iterate>
                                  <p:childTnLst>
                                    <p:animClr clrSpc="hsl" dir="cw">
                                      <p:cBhvr override="childStyle">
                                        <p:cTn id="38" dur="2000" fill="hold"/>
                                        <p:tgtEl>
                                          <p:spTgt spid="8"/>
                                        </p:tgtEl>
                                        <p:attrNameLst>
                                          <p:attrName>style.color</p:attrName>
                                        </p:attrNameLst>
                                      </p:cBhvr>
                                      <p:by>
                                        <p:hsl h="10842353" s="0" l="0"/>
                                      </p:by>
                                    </p:animClr>
                                    <p:animClr clrSpc="hsl" dir="cw">
                                      <p:cBhvr>
                                        <p:cTn id="39" dur="2000" fill="hold"/>
                                        <p:tgtEl>
                                          <p:spTgt spid="8"/>
                                        </p:tgtEl>
                                        <p:attrNameLst>
                                          <p:attrName>fillcolor</p:attrName>
                                        </p:attrNameLst>
                                      </p:cBhvr>
                                      <p:by>
                                        <p:hsl h="10842353" s="0" l="0"/>
                                      </p:by>
                                    </p:animClr>
                                    <p:animClr clrSpc="hsl" dir="cw">
                                      <p:cBhvr>
                                        <p:cTn id="40" dur="2000" fill="hold"/>
                                        <p:tgtEl>
                                          <p:spTgt spid="8"/>
                                        </p:tgtEl>
                                        <p:attrNameLst>
                                          <p:attrName>stroke.color</p:attrName>
                                        </p:attrNameLst>
                                      </p:cBhvr>
                                      <p:by>
                                        <p:hsl h="10842353" s="0" l="0"/>
                                      </p:by>
                                    </p:animClr>
                                    <p:set>
                                      <p:cBhvr>
                                        <p:cTn id="41" dur="2000" fill="hold"/>
                                        <p:tgtEl>
                                          <p:spTgt spid="8"/>
                                        </p:tgtEl>
                                        <p:attrNameLst>
                                          <p:attrName>fill.type</p:attrName>
                                        </p:attrNameLst>
                                      </p:cBhvr>
                                      <p:to>
                                        <p:strVal val="solid"/>
                                      </p:to>
                                    </p:set>
                                  </p:childTnLst>
                                </p:cTn>
                              </p:par>
                              <p:par>
                                <p:cTn id="42" presetID="23" presetClass="entr" presetSubtype="16" fill="hold" grpId="1" nodeType="withEffect">
                                  <p:stCondLst>
                                    <p:cond delay="0"/>
                                  </p:stCondLst>
                                  <p:iterate type="lt">
                                    <p:tmPct val="0"/>
                                  </p:iterate>
                                  <p:childTnLst>
                                    <p:set>
                                      <p:cBhvr>
                                        <p:cTn id="43" dur="1" fill="hold">
                                          <p:stCondLst>
                                            <p:cond delay="0"/>
                                          </p:stCondLst>
                                        </p:cTn>
                                        <p:tgtEl>
                                          <p:spTgt spid="9"/>
                                        </p:tgtEl>
                                        <p:attrNameLst>
                                          <p:attrName>style.visibility</p:attrName>
                                        </p:attrNameLst>
                                      </p:cBhvr>
                                      <p:to>
                                        <p:strVal val="visible"/>
                                      </p:to>
                                    </p:set>
                                    <p:anim calcmode="lin" valueType="num">
                                      <p:cBhvr>
                                        <p:cTn id="44" dur="3000" fill="hold"/>
                                        <p:tgtEl>
                                          <p:spTgt spid="9"/>
                                        </p:tgtEl>
                                        <p:attrNameLst>
                                          <p:attrName>ppt_w</p:attrName>
                                        </p:attrNameLst>
                                      </p:cBhvr>
                                      <p:tavLst>
                                        <p:tav tm="0">
                                          <p:val>
                                            <p:fltVal val="0"/>
                                          </p:val>
                                        </p:tav>
                                        <p:tav tm="100000">
                                          <p:val>
                                            <p:strVal val="#ppt_w"/>
                                          </p:val>
                                        </p:tav>
                                      </p:tavLst>
                                    </p:anim>
                                    <p:anim calcmode="lin" valueType="num">
                                      <p:cBhvr>
                                        <p:cTn id="45" dur="3000" fill="hold"/>
                                        <p:tgtEl>
                                          <p:spTgt spid="9"/>
                                        </p:tgtEl>
                                        <p:attrNameLst>
                                          <p:attrName>ppt_h</p:attrName>
                                        </p:attrNameLst>
                                      </p:cBhvr>
                                      <p:tavLst>
                                        <p:tav tm="0">
                                          <p:val>
                                            <p:fltVal val="0"/>
                                          </p:val>
                                        </p:tav>
                                        <p:tav tm="100000">
                                          <p:val>
                                            <p:strVal val="#ppt_h"/>
                                          </p:val>
                                        </p:tav>
                                      </p:tavLst>
                                    </p:anim>
                                  </p:childTnLst>
                                </p:cTn>
                              </p:par>
                              <p:par>
                                <p:cTn id="46" presetID="23" presetClass="emph" presetSubtype="0" repeatCount="indefinite" fill="hold" grpId="0" nodeType="withEffect">
                                  <p:stCondLst>
                                    <p:cond delay="0"/>
                                  </p:stCondLst>
                                  <p:iterate type="lt">
                                    <p:tmPct val="0"/>
                                  </p:iterate>
                                  <p:childTnLst>
                                    <p:animClr clrSpc="hsl" dir="cw">
                                      <p:cBhvr override="childStyle">
                                        <p:cTn id="47" dur="2000" fill="hold"/>
                                        <p:tgtEl>
                                          <p:spTgt spid="9"/>
                                        </p:tgtEl>
                                        <p:attrNameLst>
                                          <p:attrName>style.color</p:attrName>
                                        </p:attrNameLst>
                                      </p:cBhvr>
                                      <p:by>
                                        <p:hsl h="10842353" s="0" l="0"/>
                                      </p:by>
                                    </p:animClr>
                                    <p:animClr clrSpc="hsl" dir="cw">
                                      <p:cBhvr>
                                        <p:cTn id="48" dur="2000" fill="hold"/>
                                        <p:tgtEl>
                                          <p:spTgt spid="9"/>
                                        </p:tgtEl>
                                        <p:attrNameLst>
                                          <p:attrName>fillcolor</p:attrName>
                                        </p:attrNameLst>
                                      </p:cBhvr>
                                      <p:by>
                                        <p:hsl h="10842353" s="0" l="0"/>
                                      </p:by>
                                    </p:animClr>
                                    <p:animClr clrSpc="hsl" dir="cw">
                                      <p:cBhvr>
                                        <p:cTn id="49" dur="2000" fill="hold"/>
                                        <p:tgtEl>
                                          <p:spTgt spid="9"/>
                                        </p:tgtEl>
                                        <p:attrNameLst>
                                          <p:attrName>stroke.color</p:attrName>
                                        </p:attrNameLst>
                                      </p:cBhvr>
                                      <p:by>
                                        <p:hsl h="10842353" s="0" l="0"/>
                                      </p:by>
                                    </p:animClr>
                                    <p:set>
                                      <p:cBhvr>
                                        <p:cTn id="50" dur="2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10</a:t>
            </a:fld>
            <a:endParaRPr lang="en-US" sz="1600" dirty="0">
              <a:solidFill>
                <a:srgbClr val="FF0000"/>
              </a:solidFill>
            </a:endParaRPr>
          </a:p>
        </p:txBody>
      </p:sp>
      <p:sp>
        <p:nvSpPr>
          <p:cNvPr id="4" name="TextBox 3"/>
          <p:cNvSpPr txBox="1"/>
          <p:nvPr/>
        </p:nvSpPr>
        <p:spPr>
          <a:xfrm>
            <a:off x="298580" y="475861"/>
            <a:ext cx="11616611" cy="2308324"/>
          </a:xfrm>
          <a:prstGeom prst="rect">
            <a:avLst/>
          </a:prstGeom>
          <a:noFill/>
        </p:spPr>
        <p:txBody>
          <a:bodyPr wrap="square" rtlCol="0">
            <a:spAutoFit/>
          </a:bodyPr>
          <a:lstStyle/>
          <a:p>
            <a:pPr algn="ctr"/>
            <a:r>
              <a:rPr lang="as-IN" sz="2400" dirty="0">
                <a:solidFill>
                  <a:srgbClr val="7030A0"/>
                </a:solidFill>
              </a:rPr>
              <a:t>বিষয়শিক্ষক ড্যাশবোর্ড: </a:t>
            </a:r>
            <a:endParaRPr lang="en-US" sz="2400" dirty="0" smtClean="0">
              <a:solidFill>
                <a:srgbClr val="7030A0"/>
              </a:solidFill>
            </a:endParaRPr>
          </a:p>
          <a:p>
            <a:r>
              <a:rPr lang="as-IN" sz="2000" dirty="0" smtClean="0"/>
              <a:t>ওয়েব </a:t>
            </a:r>
            <a:r>
              <a:rPr lang="as-IN" sz="2000" dirty="0"/>
              <a:t>ও অ্যাপ পরিচিতি ড্যাশবোর্ডে আমরা প্রথম পাতা, রিপোর্ট, শিক্ষক, শিক্ষার্থী, শ্রেণি, প্রায়শই জিজ্ঞাসিত প্রশ্নাবলি নামক মেনু দেখতে পাবো।</a:t>
            </a:r>
          </a:p>
          <a:p>
            <a:r>
              <a:rPr lang="as-IN" sz="2000" dirty="0"/>
              <a:t>রিপোর্ট মেনুতে ক্লিক করলে আমরা</a:t>
            </a:r>
          </a:p>
          <a:p>
            <a:r>
              <a:rPr lang="as-IN" sz="2000" dirty="0"/>
              <a:t>শিক্ষার্থীর ট্রান্সক্রিপ্ট (</a:t>
            </a:r>
            <a:r>
              <a:rPr lang="en-US" sz="2000" dirty="0"/>
              <a:t>PI)</a:t>
            </a:r>
          </a:p>
          <a:p>
            <a:r>
              <a:rPr lang="as-IN" sz="2000" dirty="0"/>
              <a:t>শিক্ষার্থীর আচরণিক মূল্যায়ন (</a:t>
            </a:r>
            <a:r>
              <a:rPr lang="en-US" sz="2000" dirty="0"/>
              <a:t>BI)</a:t>
            </a:r>
          </a:p>
          <a:p>
            <a:r>
              <a:rPr lang="as-IN" sz="2000" dirty="0"/>
              <a:t>শিক্ষার্থীদের রিপোর্ট কার্ড দেখতে পাব।</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55" y="2649895"/>
            <a:ext cx="11753182" cy="3999110"/>
          </a:xfrm>
          <a:prstGeom prst="rect">
            <a:avLst/>
          </a:prstGeom>
        </p:spPr>
      </p:pic>
    </p:spTree>
    <p:extLst>
      <p:ext uri="{BB962C8B-B14F-4D97-AF65-F5344CB8AC3E}">
        <p14:creationId xmlns:p14="http://schemas.microsoft.com/office/powerpoint/2010/main" val="3056438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11</a:t>
            </a:fld>
            <a:endParaRPr lang="en-US" sz="16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01" y="233265"/>
            <a:ext cx="11799965" cy="6344817"/>
          </a:xfrm>
          <a:prstGeom prst="rect">
            <a:avLst/>
          </a:prstGeom>
        </p:spPr>
      </p:pic>
    </p:spTree>
    <p:extLst>
      <p:ext uri="{BB962C8B-B14F-4D97-AF65-F5344CB8AC3E}">
        <p14:creationId xmlns:p14="http://schemas.microsoft.com/office/powerpoint/2010/main" val="2331475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12</a:t>
            </a:fld>
            <a:endParaRPr lang="en-US" sz="1600" dirty="0">
              <a:solidFill>
                <a:srgbClr val="FF0000"/>
              </a:solidFill>
            </a:endParaRPr>
          </a:p>
        </p:txBody>
      </p:sp>
      <p:sp>
        <p:nvSpPr>
          <p:cNvPr id="4" name="TextBox 3"/>
          <p:cNvSpPr txBox="1"/>
          <p:nvPr/>
        </p:nvSpPr>
        <p:spPr>
          <a:xfrm>
            <a:off x="270588" y="345233"/>
            <a:ext cx="11588620" cy="5693866"/>
          </a:xfrm>
          <a:prstGeom prst="rect">
            <a:avLst/>
          </a:prstGeom>
          <a:noFill/>
        </p:spPr>
        <p:txBody>
          <a:bodyPr wrap="square" rtlCol="0">
            <a:spAutoFit/>
          </a:bodyPr>
          <a:lstStyle/>
          <a:p>
            <a:pPr algn="just"/>
            <a:r>
              <a:rPr lang="as-IN" sz="2800" dirty="0"/>
              <a:t>বিষয়ভিত্তিক শিক্ষক হিসেবে শিক্ষার্থীর পারদর্শিতার সূচক (</a:t>
            </a:r>
            <a:r>
              <a:rPr lang="en-US" sz="2800" dirty="0"/>
              <a:t>PI) </a:t>
            </a:r>
            <a:r>
              <a:rPr lang="as-IN" sz="2800" dirty="0"/>
              <a:t>ইনপুট প্রদান এজন্য ড্যাশবোর্ডের উপরের দিকে ডানদিকের কোনায় “মূল্যায়ন শুরু করুন" নামক একটি বাটন দেখতে পাবেন</a:t>
            </a:r>
          </a:p>
          <a:p>
            <a:pPr algn="just"/>
            <a:r>
              <a:rPr lang="as-IN" sz="2800" dirty="0"/>
              <a:t>এখানে ক্লিক করলে আপনার নির্ধারিত বিষয়সমুহের নাম দেখতে পাবেন।</a:t>
            </a:r>
          </a:p>
          <a:p>
            <a:pPr algn="just"/>
            <a:r>
              <a:rPr lang="as-IN" sz="2800" dirty="0"/>
              <a:t>এবার আপনি যে বিষয়ের পারদর্শিতার সূচক ইনপুট দিতে চান সেই বিষয়ের উপর ক্লিক করুন।</a:t>
            </a:r>
          </a:p>
          <a:p>
            <a:pPr algn="just"/>
            <a:r>
              <a:rPr lang="as-IN" sz="2800" dirty="0"/>
              <a:t>এখন পারদর্শিতার মূল্যায়ন ট্যাবের অধীনে শিখনকালীন, ষাণ্মাসিক সামষ্টিক মূল্যায়ন ও বার্ষিক সামষ্টিক</a:t>
            </a:r>
          </a:p>
          <a:p>
            <a:pPr algn="just"/>
            <a:r>
              <a:rPr lang="as-IN" sz="2800" dirty="0"/>
              <a:t>মুল্যায়ন নামক তিনটি অপশন দেখতে পাবেন। এর মধ্য থেকে আপনি যে ধরণের মূল্যায়ন করতে চান তার</a:t>
            </a:r>
          </a:p>
          <a:p>
            <a:pPr algn="just"/>
            <a:r>
              <a:rPr lang="as-IN" sz="2800" dirty="0"/>
              <a:t>উপরে ক্লিক করুন। ধরে নিন আপনি শিখনকালীন মূল্যায়ন করতে চান তাহলে শিখনকালীন মুল্যায়ন লেখার উপরের ক্লিক করলে ঐ নির্ধারিত বিষয়ের অভিজ্ঞতাসমুহের তালিকা দেখতে পাবেন।</a:t>
            </a:r>
            <a:endParaRPr lang="en-US" sz="2800" dirty="0"/>
          </a:p>
        </p:txBody>
      </p:sp>
    </p:spTree>
    <p:extLst>
      <p:ext uri="{BB962C8B-B14F-4D97-AF65-F5344CB8AC3E}">
        <p14:creationId xmlns:p14="http://schemas.microsoft.com/office/powerpoint/2010/main" val="935950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13</a:t>
            </a:fld>
            <a:endParaRPr lang="en-US" sz="16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7" y="270589"/>
            <a:ext cx="11635273" cy="6475444"/>
          </a:xfrm>
          <a:prstGeom prst="rect">
            <a:avLst/>
          </a:prstGeom>
        </p:spPr>
      </p:pic>
    </p:spTree>
    <p:extLst>
      <p:ext uri="{BB962C8B-B14F-4D97-AF65-F5344CB8AC3E}">
        <p14:creationId xmlns:p14="http://schemas.microsoft.com/office/powerpoint/2010/main" val="971244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14</a:t>
            </a:fld>
            <a:endParaRPr lang="en-US" sz="16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18" y="223935"/>
            <a:ext cx="11635274" cy="6363477"/>
          </a:xfrm>
          <a:prstGeom prst="rect">
            <a:avLst/>
          </a:prstGeom>
        </p:spPr>
      </p:pic>
    </p:spTree>
    <p:extLst>
      <p:ext uri="{BB962C8B-B14F-4D97-AF65-F5344CB8AC3E}">
        <p14:creationId xmlns:p14="http://schemas.microsoft.com/office/powerpoint/2010/main" val="1889723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15</a:t>
            </a:fld>
            <a:endParaRPr lang="en-US" sz="16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6" y="298581"/>
            <a:ext cx="11672596" cy="6270170"/>
          </a:xfrm>
          <a:prstGeom prst="rect">
            <a:avLst/>
          </a:prstGeom>
        </p:spPr>
      </p:pic>
    </p:spTree>
    <p:extLst>
      <p:ext uri="{BB962C8B-B14F-4D97-AF65-F5344CB8AC3E}">
        <p14:creationId xmlns:p14="http://schemas.microsoft.com/office/powerpoint/2010/main" val="3817742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16</a:t>
            </a:fld>
            <a:endParaRPr lang="en-US" sz="16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01" y="261258"/>
            <a:ext cx="11635837" cy="6355832"/>
          </a:xfrm>
          <a:prstGeom prst="rect">
            <a:avLst/>
          </a:prstGeom>
        </p:spPr>
      </p:pic>
    </p:spTree>
    <p:extLst>
      <p:ext uri="{BB962C8B-B14F-4D97-AF65-F5344CB8AC3E}">
        <p14:creationId xmlns:p14="http://schemas.microsoft.com/office/powerpoint/2010/main" val="2477381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17</a:t>
            </a:fld>
            <a:endParaRPr lang="en-US" sz="16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88" y="270588"/>
            <a:ext cx="5784979" cy="6354147"/>
          </a:xfrm>
          <a:prstGeom prst="rect">
            <a:avLst/>
          </a:prstGeom>
        </p:spPr>
      </p:pic>
      <p:sp>
        <p:nvSpPr>
          <p:cNvPr id="5" name="TextBox 4"/>
          <p:cNvSpPr txBox="1"/>
          <p:nvPr/>
        </p:nvSpPr>
        <p:spPr>
          <a:xfrm>
            <a:off x="6391468" y="550506"/>
            <a:ext cx="5495731" cy="1815882"/>
          </a:xfrm>
          <a:prstGeom prst="rect">
            <a:avLst/>
          </a:prstGeom>
          <a:noFill/>
        </p:spPr>
        <p:txBody>
          <a:bodyPr wrap="square" rtlCol="0">
            <a:spAutoFit/>
          </a:bodyPr>
          <a:lstStyle/>
          <a:p>
            <a:r>
              <a:rPr lang="as-IN" sz="2800" dirty="0">
                <a:solidFill>
                  <a:srgbClr val="7030A0"/>
                </a:solidFill>
              </a:rPr>
              <a:t>এখানে উইন্ডোর বামপাশে শিক্ষার্থীর নাম, রোল এবং ডানপাশে চতুর্ভুজ, বৃত্ত ও ত্রিভুজ সম্বলিত বিভিন্ন মাত্রা ও মানদন্ড দেখতে পাবেন।</a:t>
            </a:r>
            <a:endParaRPr lang="en-US" sz="2800" dirty="0">
              <a:solidFill>
                <a:srgbClr val="7030A0"/>
              </a:solidFill>
            </a:endParaRPr>
          </a:p>
        </p:txBody>
      </p:sp>
      <p:sp>
        <p:nvSpPr>
          <p:cNvPr id="6" name="TextBox 5"/>
          <p:cNvSpPr txBox="1"/>
          <p:nvPr/>
        </p:nvSpPr>
        <p:spPr>
          <a:xfrm>
            <a:off x="6195527" y="2519265"/>
            <a:ext cx="5691672" cy="3785652"/>
          </a:xfrm>
          <a:prstGeom prst="rect">
            <a:avLst/>
          </a:prstGeom>
          <a:noFill/>
        </p:spPr>
        <p:txBody>
          <a:bodyPr wrap="square" rtlCol="0">
            <a:spAutoFit/>
          </a:bodyPr>
          <a:lstStyle/>
          <a:p>
            <a:r>
              <a:rPr lang="as-IN" sz="2000" dirty="0"/>
              <a:t>এখানে 'পারদর্শিতার মূল্যায়ন প্রতিবেদন (</a:t>
            </a:r>
            <a:r>
              <a:rPr lang="en-US" sz="2000" dirty="0"/>
              <a:t>PI)' </a:t>
            </a:r>
            <a:r>
              <a:rPr lang="as-IN" sz="2000" dirty="0"/>
              <a:t>ও 'আচরণগত মূল্যায়ন প্রতিবেদন (</a:t>
            </a:r>
            <a:r>
              <a:rPr lang="en-US" sz="2000" dirty="0"/>
              <a:t>BI)' </a:t>
            </a:r>
            <a:r>
              <a:rPr lang="as-IN" sz="2000" dirty="0"/>
              <a:t>মেনু পাওয়া যাবে। 'শ্রেণি শিক্ষক' 'পারদর্শিতার মূল্যায়ন প্রতিবেদন (</a:t>
            </a:r>
            <a:r>
              <a:rPr lang="en-US" sz="2000" dirty="0"/>
              <a:t>PI)' </a:t>
            </a:r>
            <a:r>
              <a:rPr lang="as-IN" sz="2000" dirty="0"/>
              <a:t>ও 'আচরণগত মূল্যায়ন প্রতিবেদন (</a:t>
            </a:r>
            <a:r>
              <a:rPr lang="en-US" sz="2000" dirty="0"/>
              <a:t>BI)' </a:t>
            </a:r>
            <a:r>
              <a:rPr lang="as-IN" sz="2000" dirty="0"/>
              <a:t>দু'টোই 'ডাউনলোড' করতে পারবেন। আর 'বিষয় শিক্ষক' শুধু মাত্র 'পারদর্শিতার মূল্যায়ন প্রতিবেদন (</a:t>
            </a:r>
            <a:r>
              <a:rPr lang="en-US" sz="2000" dirty="0"/>
              <a:t>PI) '</a:t>
            </a:r>
            <a:r>
              <a:rPr lang="as-IN" sz="2000" dirty="0"/>
              <a:t>ডাউনলোড' করতে পারবেন।</a:t>
            </a:r>
          </a:p>
          <a:p>
            <a:r>
              <a:rPr lang="as-IN" sz="2000" dirty="0"/>
              <a:t>এখানে 'পারদর্শিতার মূল্যায়ন প্রতিবেদন (</a:t>
            </a:r>
            <a:r>
              <a:rPr lang="en-US" sz="2000" dirty="0"/>
              <a:t>PI)' </a:t>
            </a:r>
            <a:r>
              <a:rPr lang="as-IN" sz="2000" dirty="0"/>
              <a:t>বা 'আচরণগত মূল্যায়ন প্রতিবেদন (</a:t>
            </a:r>
            <a:r>
              <a:rPr lang="en-US" sz="2000" dirty="0"/>
              <a:t>BI)' </a:t>
            </a:r>
            <a:r>
              <a:rPr lang="as-IN" sz="2000" dirty="0"/>
              <a:t>মেনুতে ক্লিক করে নিচে ড্রপডাউন মেনু গুলোতে 'ব্রাঞ্চ নির্বাচন করুন' বক্স থেকে ব্রাঞ্চ সিলেক্ট করুন, 'সেশন নির্বাচন করুন' বক্স থেকে সেশন</a:t>
            </a:r>
            <a:endParaRPr lang="en-US" sz="2000" dirty="0"/>
          </a:p>
        </p:txBody>
      </p:sp>
    </p:spTree>
    <p:extLst>
      <p:ext uri="{BB962C8B-B14F-4D97-AF65-F5344CB8AC3E}">
        <p14:creationId xmlns:p14="http://schemas.microsoft.com/office/powerpoint/2010/main" val="45249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18</a:t>
            </a:fld>
            <a:endParaRPr lang="en-US" sz="1600" dirty="0">
              <a:solidFill>
                <a:srgbClr val="FF0000"/>
              </a:solidFill>
            </a:endParaRPr>
          </a:p>
        </p:txBody>
      </p:sp>
      <p:sp>
        <p:nvSpPr>
          <p:cNvPr id="11" name="Rectangle 10"/>
          <p:cNvSpPr/>
          <p:nvPr/>
        </p:nvSpPr>
        <p:spPr>
          <a:xfrm>
            <a:off x="2495550" y="2771562"/>
            <a:ext cx="6960442" cy="1569660"/>
          </a:xfrm>
          <a:prstGeom prst="rect">
            <a:avLst/>
          </a:prstGeom>
          <a:noFill/>
        </p:spPr>
        <p:txBody>
          <a:bodyPr wrap="square">
            <a:spAutoFit/>
            <a:scene3d>
              <a:camera prst="orthographicFront"/>
              <a:lightRig rig="threePt" dir="t"/>
            </a:scene3d>
            <a:sp3d extrusionH="57150">
              <a:bevelT w="38100" h="38100"/>
            </a:sp3d>
          </a:bodyPr>
          <a:lstStyle/>
          <a:p>
            <a:pPr algn="ctr"/>
            <a:r>
              <a:rPr lang="bn-IN" sz="9600" b="1" dirty="0" smtClean="0">
                <a:solidFill>
                  <a:schemeClr val="accent4">
                    <a:lumMod val="60000"/>
                    <a:lumOff val="40000"/>
                  </a:schemeClr>
                </a:solidFill>
                <a:effectLst>
                  <a:glow rad="63500">
                    <a:schemeClr val="accent1">
                      <a:satMod val="175000"/>
                      <a:alpha val="40000"/>
                    </a:schemeClr>
                  </a:glow>
                  <a:outerShdw blurRad="50800" dist="38100" dir="2700000" algn="tl" rotWithShape="0">
                    <a:prstClr val="black">
                      <a:alpha val="40000"/>
                    </a:prstClr>
                  </a:outerShdw>
                </a:effectLst>
                <a:latin typeface="NikoshBAN" pitchFamily="2" charset="0"/>
                <a:cs typeface="NikoshBAN" pitchFamily="2" charset="0"/>
              </a:rPr>
              <a:t>ধন্যবাদ সবাইকে </a:t>
            </a:r>
            <a:endParaRPr lang="bn-IN" sz="4000" b="1" dirty="0">
              <a:solidFill>
                <a:schemeClr val="accent4">
                  <a:lumMod val="60000"/>
                  <a:lumOff val="40000"/>
                </a:schemeClr>
              </a:solidFill>
              <a:effectLst>
                <a:glow rad="63500">
                  <a:schemeClr val="accent1">
                    <a:satMod val="175000"/>
                    <a:alpha val="40000"/>
                  </a:schemeClr>
                </a:glow>
                <a:outerShdw blurRad="50800" dist="38100" dir="2700000" algn="t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8582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3000"/>
                                        <p:tgtEl>
                                          <p:spTgt spid="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6605" y="6548794"/>
            <a:ext cx="1615841" cy="328612"/>
          </a:xfrm>
        </p:spPr>
        <p:txBody>
          <a:bodyPr/>
          <a:lstStyle/>
          <a:p>
            <a:pPr algn="ctr"/>
            <a:fld id="{21387746-0B00-4D21-8987-DAAC38B6D1B5}"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556047" y="6548794"/>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2</a:t>
            </a:fld>
            <a:endParaRPr lang="en-US" sz="1600" dirty="0">
              <a:solidFill>
                <a:srgbClr val="FF0000"/>
              </a:solidFill>
            </a:endParaRPr>
          </a:p>
        </p:txBody>
      </p:sp>
      <p:sp>
        <p:nvSpPr>
          <p:cNvPr id="9" name="TextBox 8"/>
          <p:cNvSpPr txBox="1"/>
          <p:nvPr/>
        </p:nvSpPr>
        <p:spPr>
          <a:xfrm>
            <a:off x="6620256" y="3681984"/>
            <a:ext cx="5096256" cy="1969770"/>
          </a:xfrm>
          <a:prstGeom prst="rect">
            <a:avLst/>
          </a:prstGeom>
          <a:noFill/>
        </p:spPr>
        <p:txBody>
          <a:bodyPr wrap="square" rtlCol="0">
            <a:spAutoFit/>
          </a:bodyPr>
          <a:lstStyle/>
          <a:p>
            <a:pPr algn="ctr"/>
            <a:r>
              <a:rPr lang="en-US" dirty="0" err="1" smtClean="0"/>
              <a:t>মোঃ</a:t>
            </a:r>
            <a:r>
              <a:rPr lang="en-US" dirty="0" smtClean="0"/>
              <a:t> </a:t>
            </a:r>
            <a:r>
              <a:rPr lang="en-US" dirty="0" err="1"/>
              <a:t>নুরুজ্জামান</a:t>
            </a:r>
            <a:endParaRPr lang="en-US" dirty="0"/>
          </a:p>
          <a:p>
            <a:pPr algn="ctr"/>
            <a:r>
              <a:rPr lang="en-US" sz="1400" dirty="0" err="1"/>
              <a:t>সহকারী</a:t>
            </a:r>
            <a:r>
              <a:rPr lang="en-US" sz="1400" dirty="0"/>
              <a:t> </a:t>
            </a:r>
            <a:r>
              <a:rPr lang="en-US" sz="1400" dirty="0" err="1"/>
              <a:t>শিক্ষক</a:t>
            </a:r>
            <a:endParaRPr lang="en-US" sz="1400" dirty="0"/>
          </a:p>
          <a:p>
            <a:pPr algn="ctr"/>
            <a:r>
              <a:rPr lang="en-US" dirty="0" err="1"/>
              <a:t>ধাড়কী</a:t>
            </a:r>
            <a:r>
              <a:rPr lang="en-US" dirty="0"/>
              <a:t> </a:t>
            </a:r>
            <a:r>
              <a:rPr lang="en-US" dirty="0" err="1"/>
              <a:t>উচ্চ</a:t>
            </a:r>
            <a:r>
              <a:rPr lang="en-US" dirty="0"/>
              <a:t> </a:t>
            </a:r>
            <a:r>
              <a:rPr lang="en-US" dirty="0" err="1"/>
              <a:t>বিদ্যালয়</a:t>
            </a:r>
            <a:endParaRPr lang="en-US" dirty="0"/>
          </a:p>
          <a:p>
            <a:pPr algn="ctr"/>
            <a:r>
              <a:rPr lang="en-US" dirty="0" err="1"/>
              <a:t>সদর</a:t>
            </a:r>
            <a:r>
              <a:rPr lang="en-US" dirty="0"/>
              <a:t> </a:t>
            </a:r>
            <a:r>
              <a:rPr lang="en-US" dirty="0" err="1"/>
              <a:t>জয়পুরহাট</a:t>
            </a:r>
            <a:endParaRPr lang="en-US" dirty="0"/>
          </a:p>
          <a:p>
            <a:pPr algn="ctr"/>
            <a:r>
              <a:rPr lang="bn-IN" dirty="0" smtClean="0"/>
              <a:t>জাতীয় </a:t>
            </a:r>
            <a:r>
              <a:rPr lang="bn-IN" dirty="0"/>
              <a:t>শিক্ষাক্রম রুপরেখা ২০২১ </a:t>
            </a:r>
            <a:endParaRPr lang="en-US" dirty="0" smtClean="0"/>
          </a:p>
          <a:p>
            <a:pPr algn="ctr"/>
            <a:r>
              <a:rPr lang="en-US" dirty="0" err="1"/>
              <a:t>মোবাইলঃ</a:t>
            </a:r>
            <a:r>
              <a:rPr lang="en-US" dirty="0"/>
              <a:t> ০১৭১৭৭৬৪৩৩০</a:t>
            </a:r>
          </a:p>
          <a:p>
            <a:endParaRPr lang="en-US" dirty="0"/>
          </a:p>
        </p:txBody>
      </p:sp>
      <p:sp>
        <p:nvSpPr>
          <p:cNvPr id="14" name="Flowchart: Collate 13"/>
          <p:cNvSpPr/>
          <p:nvPr/>
        </p:nvSpPr>
        <p:spPr>
          <a:xfrm>
            <a:off x="6062591" y="2621031"/>
            <a:ext cx="1243584" cy="3084576"/>
          </a:xfrm>
          <a:prstGeom prst="flowChartCol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p:cNvSpPr/>
          <p:nvPr/>
        </p:nvSpPr>
        <p:spPr>
          <a:xfrm>
            <a:off x="8369559" y="1324947"/>
            <a:ext cx="2677886" cy="21647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1784" y="1310353"/>
            <a:ext cx="2428543" cy="21792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Pentagon 4"/>
          <p:cNvSpPr/>
          <p:nvPr/>
        </p:nvSpPr>
        <p:spPr>
          <a:xfrm>
            <a:off x="1726163" y="3208797"/>
            <a:ext cx="4823927" cy="195009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1940767" y="3609321"/>
            <a:ext cx="2985796" cy="1107996"/>
          </a:xfrm>
          <a:prstGeom prst="rect">
            <a:avLst/>
          </a:prstGeom>
          <a:noFill/>
        </p:spPr>
        <p:txBody>
          <a:bodyPr wrap="square" rtlCol="0">
            <a:spAutoFit/>
          </a:bodyPr>
          <a:lstStyle/>
          <a:p>
            <a:r>
              <a:rPr lang="bn-IN" sz="6600" b="1" u="sng" dirty="0">
                <a:solidFill>
                  <a:srgbClr val="0070C0"/>
                </a:solidFill>
                <a:effectLst>
                  <a:outerShdw blurRad="38100" dist="38100" dir="2700000" algn="tl">
                    <a:srgbClr val="000000">
                      <a:alpha val="43137"/>
                    </a:srgbClr>
                  </a:outerShdw>
                </a:effectLst>
                <a:latin typeface="NikoshBAN" pitchFamily="2" charset="0"/>
                <a:cs typeface="NikoshBAN" pitchFamily="2" charset="0"/>
              </a:rPr>
              <a:t>পরিচিতি </a:t>
            </a:r>
            <a:endParaRPr lang="en-US" sz="6600" u="sng"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58619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3</a:t>
            </a:fld>
            <a:endParaRPr lang="en-US" sz="1600" dirty="0">
              <a:solidFill>
                <a:srgbClr val="FF0000"/>
              </a:solidFill>
            </a:endParaRPr>
          </a:p>
        </p:txBody>
      </p:sp>
      <p:sp>
        <p:nvSpPr>
          <p:cNvPr id="6" name="Oval 5"/>
          <p:cNvSpPr/>
          <p:nvPr/>
        </p:nvSpPr>
        <p:spPr>
          <a:xfrm>
            <a:off x="3640493" y="376335"/>
            <a:ext cx="4495800" cy="1219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আজকের পাঠ </a:t>
            </a:r>
            <a:endParaRPr lang="en-US"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615820" y="1987420"/>
            <a:ext cx="10907486" cy="2862322"/>
          </a:xfrm>
          <a:prstGeom prst="rect">
            <a:avLst/>
          </a:prstGeom>
          <a:solidFill>
            <a:schemeClr val="accent3"/>
          </a:solidFill>
        </p:spPr>
        <p:txBody>
          <a:bodyPr wrap="square" rtlCol="0">
            <a:spAutoFit/>
          </a:bodyPr>
          <a:lstStyle/>
          <a:p>
            <a:r>
              <a:rPr lang="as-IN" sz="6000" dirty="0"/>
              <a:t>২.২ : নৈপূণ্য ওয়েব ও মোবাইল ভার্সন পরিচিতি: প্রতিষ্ঠান প্রধানের কার্যক্রম ও শিখনকালীন মূল্যায়ন</a:t>
            </a:r>
            <a:endParaRPr lang="en-US" sz="6000" dirty="0"/>
          </a:p>
        </p:txBody>
      </p:sp>
    </p:spTree>
    <p:extLst>
      <p:ext uri="{BB962C8B-B14F-4D97-AF65-F5344CB8AC3E}">
        <p14:creationId xmlns:p14="http://schemas.microsoft.com/office/powerpoint/2010/main" val="298756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4</a:t>
            </a:fld>
            <a:endParaRPr lang="en-US" sz="1600" dirty="0">
              <a:solidFill>
                <a:srgbClr val="FF0000"/>
              </a:solidFill>
            </a:endParaRPr>
          </a:p>
        </p:txBody>
      </p:sp>
      <p:sp>
        <p:nvSpPr>
          <p:cNvPr id="8" name="TextBox 7"/>
          <p:cNvSpPr txBox="1"/>
          <p:nvPr/>
        </p:nvSpPr>
        <p:spPr>
          <a:xfrm>
            <a:off x="3477209" y="239486"/>
            <a:ext cx="457200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শিখনফল</a:t>
            </a:r>
            <a:endParaRPr lang="en-US" sz="54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214603" y="895739"/>
            <a:ext cx="11691257" cy="4524315"/>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a:latin typeface="NikoshBAN" pitchFamily="2" charset="0"/>
                <a:cs typeface="NikoshBAN" pitchFamily="2" charset="0"/>
              </a:rPr>
              <a:t>এই সেশন শেষে অংশগ্রহণকারাগণ-</a:t>
            </a:r>
          </a:p>
          <a:p>
            <a:pPr algn="ctr"/>
            <a:r>
              <a:rPr lang="bn-BD" sz="3600" dirty="0">
                <a:latin typeface="NikoshBAN" pitchFamily="2" charset="0"/>
                <a:cs typeface="NikoshBAN" pitchFamily="2" charset="0"/>
              </a:rPr>
              <a:t>১. নৈপূণ্য মূল্যায়ন প্লাটফর্মের বিভিন্ন কার্যক্রম-এর প্রাথমিক বিষয়াবলি সম্পর্কে বলতে পারবেন;</a:t>
            </a:r>
          </a:p>
          <a:p>
            <a:pPr algn="ctr"/>
            <a:r>
              <a:rPr lang="bn-BD" sz="3600" dirty="0">
                <a:latin typeface="NikoshBAN" pitchFamily="2" charset="0"/>
                <a:cs typeface="NikoshBAN" pitchFamily="2" charset="0"/>
              </a:rPr>
              <a:t>২. নৈপুণ্য প্লাটফর্মে প্রধান শিক্ষক, শ্রেণি শিক্ষক ও বিষয় শিক্ষকের দায়িত্ব এবং পরস্পর নির্ভরশীলতা সম্পর্কে ব্যাখ্যা প্রদান করতে পারবেন;</a:t>
            </a:r>
          </a:p>
          <a:p>
            <a:pPr algn="ctr"/>
            <a:r>
              <a:rPr lang="bn-BD" sz="3600" dirty="0">
                <a:latin typeface="NikoshBAN" pitchFamily="2" charset="0"/>
                <a:cs typeface="NikoshBAN" pitchFamily="2" charset="0"/>
              </a:rPr>
              <a:t>৩. বিষয় শিক্ষকদের নৈপূণ্য মোবাইল অ্যাপ ও ওয়েব ব্যবহার করে শিখনকালীন মূল্যায়ন, নিজ নিজ আইডি থেকে তথ্য হালনাগাদ, উপস্থিতি ও মূল্যায়ন জমা করতে পারবে।</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42198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5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fltVal val="0"/>
                                          </p:val>
                                        </p:tav>
                                        <p:tav tm="100000">
                                          <p:val>
                                            <p:strVal val="#ppt_w"/>
                                          </p:val>
                                        </p:tav>
                                      </p:tavLst>
                                    </p:anim>
                                    <p:anim calcmode="lin" valueType="num">
                                      <p:cBhvr>
                                        <p:cTn id="8" dur="5000" fill="hold"/>
                                        <p:tgtEl>
                                          <p:spTgt spid="6"/>
                                        </p:tgtEl>
                                        <p:attrNameLst>
                                          <p:attrName>ppt_h</p:attrName>
                                        </p:attrNameLst>
                                      </p:cBhvr>
                                      <p:tavLst>
                                        <p:tav tm="0">
                                          <p:val>
                                            <p:fltVal val="0"/>
                                          </p:val>
                                        </p:tav>
                                        <p:tav tm="100000">
                                          <p:val>
                                            <p:strVal val="#ppt_h"/>
                                          </p:val>
                                        </p:tav>
                                      </p:tavLst>
                                    </p:anim>
                                    <p:animEffect transition="in" filter="fade">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5</a:t>
            </a:fld>
            <a:endParaRPr lang="en-US" sz="1600" dirty="0">
              <a:solidFill>
                <a:srgbClr val="FF0000"/>
              </a:solidFill>
            </a:endParaRPr>
          </a:p>
        </p:txBody>
      </p:sp>
      <p:sp>
        <p:nvSpPr>
          <p:cNvPr id="5" name="TextBox 4"/>
          <p:cNvSpPr txBox="1"/>
          <p:nvPr/>
        </p:nvSpPr>
        <p:spPr>
          <a:xfrm>
            <a:off x="169505" y="1147665"/>
            <a:ext cx="11671042" cy="4893647"/>
          </a:xfrm>
          <a:prstGeom prst="rect">
            <a:avLst/>
          </a:prstGeom>
          <a:noFill/>
        </p:spPr>
        <p:txBody>
          <a:bodyPr wrap="square" rtlCol="0">
            <a:spAutoFit/>
          </a:bodyPr>
          <a:lstStyle/>
          <a:p>
            <a:pPr algn="just"/>
            <a:r>
              <a:rPr lang="as-IN" sz="2400" dirty="0" smtClean="0"/>
              <a:t>যে </a:t>
            </a:r>
            <a:r>
              <a:rPr lang="as-IN" sz="2400" dirty="0"/>
              <a:t>নৈপুন্য প্লাটফর্মটি আমরা কিভাবে খুজে পাবো। প্রথমেই অনলাইন ব্রাউজার যেগুলো আছে, যেমন গুগল ক্রোম বা মজিলা ফায়ারফক্স কিংবা মাইক্রোসফট এজ, অপেরা ইত্যাদি থেকে আমরা যদি গুগলে গিয়ে "</a:t>
            </a:r>
            <a:r>
              <a:rPr lang="en-US" sz="2400" dirty="0" err="1"/>
              <a:t>Noipunno</a:t>
            </a:r>
            <a:r>
              <a:rPr lang="en-US" sz="2400" dirty="0"/>
              <a:t>” </a:t>
            </a:r>
            <a:r>
              <a:rPr lang="as-IN" sz="2400" dirty="0"/>
              <a:t>শব্দটি লিখি এবং সার্চ দিই তখন নৈপুন্য প্লাটফর্মের বেশ কয়েকটি লিংক দেখা যাবে। এখানে </a:t>
            </a:r>
            <a:r>
              <a:rPr lang="en-US" sz="2400" dirty="0"/>
              <a:t>Noipunno.gov.bd </a:t>
            </a:r>
            <a:r>
              <a:rPr lang="as-IN" sz="2400" dirty="0"/>
              <a:t>মুলত নৈপুন্য ন্যাশনাল প্লাটফর্ম যেটি পরবর্তিতে শিক্ষাবোর্ড ও অধিদপ্তরসমূহ ব্যবহার করবেন। এরপর </a:t>
            </a:r>
            <a:r>
              <a:rPr lang="en-US" sz="2400" dirty="0"/>
              <a:t>master. Noipunno.gov.bd </a:t>
            </a:r>
            <a:r>
              <a:rPr lang="as-IN" sz="2400" dirty="0"/>
              <a:t>যে প্লাটফর্মটি দেখতে পাচ্ছেন, এটা হচ্ছে প্রতিষ্ঠানের আইডি থেকে মূল্যায়ন নিয়ন্ত্রনের ড্যাশবোর্ড। প্রতিষ্ঠানের ধরন অনুযায়ী সকল সেটআপ অপশন এবং শিক্ষক শিক্ষার্থীদের যুক্ত করার কাজ করা যাবে এখান থেকে।</a:t>
            </a:r>
          </a:p>
          <a:p>
            <a:pPr algn="just"/>
            <a:r>
              <a:rPr lang="en-US" sz="2400" dirty="0"/>
              <a:t>evaluation. Noipunno.gov.bd </a:t>
            </a:r>
            <a:r>
              <a:rPr lang="as-IN" sz="2400" dirty="0"/>
              <a:t>লিঙ্কটি মূলত প্রতিষ্ঠানের অন্তর্গত শ্রেণি শিক্ষক ও বিষয়শিক্ষকদের মূল্যায়ন ড্যাশবোর্ড যেখান থেকে স্ব স্ব বিষয়ের শিক্ষকবৃন্দ তাদের শিক্ষার্থীদের মূল্যায়ন ও রিপোর্টকার্ড তৈরি করতে পারবেন। বিষয় শিক্ষকদের মূল্যায়নের সুবিধার্থে গুগল প্লে স্টোরে রয়েছে মূল্যায়ন অ্যাপ্লিকেশন নৈপুণ্য। এর বাইরে নৈপুণ্যের আর কোনো লিংক নেই।</a:t>
            </a:r>
            <a:endParaRPr lang="en-US" sz="2400" dirty="0"/>
          </a:p>
        </p:txBody>
      </p:sp>
      <p:sp>
        <p:nvSpPr>
          <p:cNvPr id="6" name="TextBox 5"/>
          <p:cNvSpPr txBox="1"/>
          <p:nvPr/>
        </p:nvSpPr>
        <p:spPr>
          <a:xfrm>
            <a:off x="1399592" y="531845"/>
            <a:ext cx="8733453" cy="707886"/>
          </a:xfrm>
          <a:prstGeom prst="rect">
            <a:avLst/>
          </a:prstGeom>
          <a:noFill/>
        </p:spPr>
        <p:txBody>
          <a:bodyPr wrap="square" rtlCol="0">
            <a:spAutoFit/>
          </a:bodyPr>
          <a:lstStyle/>
          <a:p>
            <a:pPr algn="ctr"/>
            <a:r>
              <a:rPr lang="as-IN"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চলুন আমরা দেখে নেই</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236846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6</a:t>
            </a:fld>
            <a:endParaRPr lang="en-US" sz="16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80" y="289249"/>
            <a:ext cx="11681925" cy="6279501"/>
          </a:xfrm>
          <a:prstGeom prst="rect">
            <a:avLst/>
          </a:prstGeom>
        </p:spPr>
      </p:pic>
    </p:spTree>
    <p:extLst>
      <p:ext uri="{BB962C8B-B14F-4D97-AF65-F5344CB8AC3E}">
        <p14:creationId xmlns:p14="http://schemas.microsoft.com/office/powerpoint/2010/main" val="834857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7</a:t>
            </a:fld>
            <a:endParaRPr lang="en-US" sz="1600" dirty="0">
              <a:solidFill>
                <a:srgbClr val="FF0000"/>
              </a:solidFill>
            </a:endParaRPr>
          </a:p>
        </p:txBody>
      </p:sp>
      <p:sp>
        <p:nvSpPr>
          <p:cNvPr id="4" name="TextBox 3"/>
          <p:cNvSpPr txBox="1"/>
          <p:nvPr/>
        </p:nvSpPr>
        <p:spPr>
          <a:xfrm>
            <a:off x="1660849" y="248788"/>
            <a:ext cx="8677469" cy="584775"/>
          </a:xfrm>
          <a:prstGeom prst="rect">
            <a:avLst/>
          </a:prstGeom>
          <a:noFill/>
        </p:spPr>
        <p:txBody>
          <a:bodyPr wrap="square" rtlCol="0">
            <a:spAutoFit/>
          </a:bodyPr>
          <a:lstStyle/>
          <a:p>
            <a:pPr algn="ctr"/>
            <a:r>
              <a:rPr lang="as-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নৈপুন্য সিস্টেমে, প্রতিষ্ঠানের ড্যাশবোর্ড</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09" y="910509"/>
            <a:ext cx="11691257" cy="5726812"/>
          </a:xfrm>
          <a:prstGeom prst="rect">
            <a:avLst/>
          </a:prstGeom>
        </p:spPr>
      </p:pic>
    </p:spTree>
    <p:extLst>
      <p:ext uri="{BB962C8B-B14F-4D97-AF65-F5344CB8AC3E}">
        <p14:creationId xmlns:p14="http://schemas.microsoft.com/office/powerpoint/2010/main" val="1002617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8</a:t>
            </a:fld>
            <a:endParaRPr lang="en-US" sz="1600" dirty="0">
              <a:solidFill>
                <a:srgbClr val="FF0000"/>
              </a:solidFill>
            </a:endParaRPr>
          </a:p>
        </p:txBody>
      </p:sp>
      <p:sp>
        <p:nvSpPr>
          <p:cNvPr id="4" name="TextBox 3"/>
          <p:cNvSpPr txBox="1"/>
          <p:nvPr/>
        </p:nvSpPr>
        <p:spPr>
          <a:xfrm>
            <a:off x="419879" y="1147665"/>
            <a:ext cx="11569957" cy="1815882"/>
          </a:xfrm>
          <a:prstGeom prst="rect">
            <a:avLst/>
          </a:prstGeom>
          <a:noFill/>
        </p:spPr>
        <p:txBody>
          <a:bodyPr wrap="square" rtlCol="0">
            <a:spAutoFit/>
          </a:bodyPr>
          <a:lstStyle/>
          <a:p>
            <a:pPr algn="just"/>
            <a:r>
              <a:rPr lang="as-IN" sz="2700" dirty="0" smtClean="0"/>
              <a:t>প্রতিষ্ঠানের </a:t>
            </a:r>
            <a:r>
              <a:rPr lang="as-IN" sz="2700" dirty="0"/>
              <a:t>ড্যাশবোর্ড থেকে শিক্ষক ব্যবস্থাপনা ট্যাবে ক্লিক করতে হবে, এখানে আমরা শিক্ষক যুক্ত করুন ট্যাব দেখতে পাচ্ছি, এখান থেকে আমরা নতুন শিক্ষক যুক্ত করতে পারবো। প্রথমে আমরা দেখি কীভাবে পিডিএস/ ইনডেক্স ধারী শিক্ষক যুক্ত করবো।</a:t>
            </a:r>
            <a:endParaRPr lang="en-US" sz="27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83" y="2755636"/>
            <a:ext cx="11691653" cy="3793210"/>
          </a:xfrm>
          <a:prstGeom prst="rect">
            <a:avLst/>
          </a:prstGeom>
        </p:spPr>
      </p:pic>
      <p:sp>
        <p:nvSpPr>
          <p:cNvPr id="6" name="Flowchart: Punched Tape 5"/>
          <p:cNvSpPr/>
          <p:nvPr/>
        </p:nvSpPr>
        <p:spPr>
          <a:xfrm>
            <a:off x="2015412" y="363894"/>
            <a:ext cx="8220270" cy="783771"/>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s-IN"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শিক্ষক ব্যবস্থাপনা:</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004585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662" y="6543036"/>
            <a:ext cx="1643137" cy="328612"/>
          </a:xfrm>
        </p:spPr>
        <p:txBody>
          <a:bodyPr/>
          <a:lstStyle/>
          <a:p>
            <a:pPr algn="ctr"/>
            <a:fld id="{91646ED3-8F3B-442D-B6D1-039D92BD02EC}" type="datetime3">
              <a:rPr lang="en-US" sz="1600" smtClean="0">
                <a:solidFill>
                  <a:srgbClr val="FF0000"/>
                </a:solidFill>
              </a:rPr>
              <a:t>20 June 2024</a:t>
            </a:fld>
            <a:endParaRPr lang="en-US" sz="1600" dirty="0">
              <a:solidFill>
                <a:srgbClr val="FF0000"/>
              </a:solidFill>
            </a:endParaRPr>
          </a:p>
        </p:txBody>
      </p:sp>
      <p:sp>
        <p:nvSpPr>
          <p:cNvPr id="3" name="Slide Number Placeholder 2"/>
          <p:cNvSpPr>
            <a:spLocks noGrp="1"/>
          </p:cNvSpPr>
          <p:nvPr>
            <p:ph type="sldNum" sz="quarter" idx="12"/>
          </p:nvPr>
        </p:nvSpPr>
        <p:spPr>
          <a:xfrm>
            <a:off x="10610637" y="6529388"/>
            <a:ext cx="1385888" cy="328612"/>
          </a:xfrm>
        </p:spPr>
        <p:txBody>
          <a:bodyPr/>
          <a:lstStyle/>
          <a:p>
            <a:pPr algn="ctr"/>
            <a:r>
              <a:rPr lang="en-US" sz="1600" dirty="0">
                <a:solidFill>
                  <a:srgbClr val="FF0000"/>
                </a:solidFill>
              </a:rPr>
              <a:t>Page no. </a:t>
            </a:r>
            <a:fld id="{5B16E838-FF17-43CA-AC69-7A62189C4DE9}" type="slidenum">
              <a:rPr lang="en-US" sz="1600">
                <a:solidFill>
                  <a:srgbClr val="FF0000"/>
                </a:solidFill>
              </a:rPr>
              <a:pPr algn="ctr"/>
              <a:t>9</a:t>
            </a:fld>
            <a:endParaRPr lang="en-US" sz="1600" dirty="0">
              <a:solidFill>
                <a:srgbClr val="FF0000"/>
              </a:solidFill>
            </a:endParaRPr>
          </a:p>
        </p:txBody>
      </p:sp>
      <p:sp>
        <p:nvSpPr>
          <p:cNvPr id="4" name="TextBox 3"/>
          <p:cNvSpPr txBox="1"/>
          <p:nvPr/>
        </p:nvSpPr>
        <p:spPr>
          <a:xfrm>
            <a:off x="279918" y="261256"/>
            <a:ext cx="11663266" cy="2677656"/>
          </a:xfrm>
          <a:prstGeom prst="rect">
            <a:avLst/>
          </a:prstGeom>
          <a:noFill/>
        </p:spPr>
        <p:txBody>
          <a:bodyPr wrap="square" rtlCol="0">
            <a:spAutoFit/>
          </a:bodyPr>
          <a:lstStyle/>
          <a:p>
            <a:pPr algn="ctr"/>
            <a:r>
              <a:rPr lang="as-IN" sz="2800" b="1" dirty="0">
                <a:solidFill>
                  <a:srgbClr val="7030A0"/>
                </a:solidFill>
              </a:rPr>
              <a:t>শিক্ষার্থী ব্যবস্থাপনা: </a:t>
            </a:r>
            <a:endParaRPr lang="en-US" sz="2800" b="1" dirty="0" smtClean="0">
              <a:solidFill>
                <a:srgbClr val="7030A0"/>
              </a:solidFill>
            </a:endParaRPr>
          </a:p>
          <a:p>
            <a:r>
              <a:rPr lang="as-IN" sz="2000" dirty="0" smtClean="0"/>
              <a:t>প্রতিষ্ঠানের </a:t>
            </a:r>
            <a:r>
              <a:rPr lang="as-IN" sz="2000" dirty="0"/>
              <a:t>ড্যাশবোর্ড থেকে শিক্ষার্থী ব্যবস্থাপনা ট্যাবে ক্লিক করতে হবে, নতুন একটি পেইজ প্রদর্শিত হবে। পূর্বে কোনো শিক্ষার্থী যুক্ত করা থাকলে তার তালিকা এখানে দেখা যাবে। আর যদি কোনো শিক্ষার্থী যুক্ত করা না থাকে তাহলে "শিক্ষার্থী যুক্ত করুন” এই অপশন ব্যবহার করে নতুন শিক্ষার্থী যুক্ত করা যাবে। এখানে আমরা শিক্ষার্থী যুক্ত করুন ট্যাব দেখতে পাচ্ছি, এখান থেকে আমরা নতুন শিক্ষার্থী যুক্ত করতে পারবো। আমরা দুইভাবে শিক্ষার্থী যুক্ত করতে পারি:</a:t>
            </a:r>
          </a:p>
          <a:p>
            <a:r>
              <a:rPr lang="as-IN" sz="2000" dirty="0"/>
              <a:t>১। এক সাথে একাধিক শিক্ষার্থী এক্সেল শিটের মাধ্যমে এবং</a:t>
            </a:r>
          </a:p>
          <a:p>
            <a:r>
              <a:rPr lang="as-IN" sz="2000" dirty="0"/>
              <a:t>২। একজন একজন করে</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18" y="3004457"/>
            <a:ext cx="11663266" cy="3675304"/>
          </a:xfrm>
          <a:prstGeom prst="rect">
            <a:avLst/>
          </a:prstGeom>
        </p:spPr>
      </p:pic>
    </p:spTree>
    <p:extLst>
      <p:ext uri="{BB962C8B-B14F-4D97-AF65-F5344CB8AC3E}">
        <p14:creationId xmlns:p14="http://schemas.microsoft.com/office/powerpoint/2010/main" val="490001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1637</TotalTime>
  <Words>783</Words>
  <Application>Microsoft Office PowerPoint</Application>
  <PresentationFormat>Custom</PresentationFormat>
  <Paragraphs>98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Abdur Rauf</dc:creator>
  <cp:lastModifiedBy>Maa Computer</cp:lastModifiedBy>
  <cp:revision>205</cp:revision>
  <dcterms:created xsi:type="dcterms:W3CDTF">2016-11-11T11:52:58Z</dcterms:created>
  <dcterms:modified xsi:type="dcterms:W3CDTF">2024-06-20T15:43:01Z</dcterms:modified>
</cp:coreProperties>
</file>