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sldIdLst>
    <p:sldId id="271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77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9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12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01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13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704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847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83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3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84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7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43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24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6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97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FA7942-646B-469D-A09E-12197DC054F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682ADF-1039-4AFC-A198-8A350580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5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3" y="651164"/>
            <a:ext cx="10681855" cy="5597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7617" y="1975522"/>
            <a:ext cx="2778325" cy="1446550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88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44303"/>
            <a:ext cx="5061285" cy="2107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15" y="0"/>
            <a:ext cx="615872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09" y="-142"/>
            <a:ext cx="6068291" cy="68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01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690" y="1273168"/>
            <a:ext cx="108670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 হ্যাঁ, নক্ষত্রের জ্বালানিও ফুড়িয়ে যেতে পারে। নক্ষত্রের জ্বালানি হলো হাইড্রোজেন। </a:t>
            </a:r>
            <a:r>
              <a:rPr lang="as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</a:t>
            </a:r>
            <a:endParaRPr lang="en-US" sz="2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ফিউশন বিক্রিয়ার শক্তি তথা আলো উৎপন্ন করে। </a:t>
            </a:r>
            <a:r>
              <a:rPr lang="as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নক্ষত্রের জ্বালানি অর্থাৎ হাইড্রোজেন </a:t>
            </a:r>
            <a:endParaRPr lang="en-US" sz="2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ফুড়িয়ে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গেলে সেটি ফুলে ফেঁপে নিষ্প্রভ হয়ে মৃত্যুবরণ করবে। </a:t>
            </a:r>
            <a:r>
              <a:rPr lang="as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আলোহীন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নিষ্প্রভ নক্ষত্রের এই অবশেষকে </a:t>
            </a:r>
            <a:endParaRPr lang="en-US" sz="2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হয় হোয়াইট ডোয়ার্ফ (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White dwarf)।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693690" y="749948"/>
            <a:ext cx="10819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নক্ষত্রের জ্বালানিও </a:t>
            </a:r>
            <a:r>
              <a:rPr lang="as-IN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ফুড়িয়ে যেতে পারে? নক্ষত্রের জ্বালানী ফুড়িয়ে গেলে তার আসলে কী হয়? </a:t>
            </a:r>
            <a:endParaRPr lang="en-US" sz="28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6" y="3246089"/>
            <a:ext cx="10694746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9819" y="721925"/>
            <a:ext cx="3012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 err="1" smtClean="0">
                <a:solidFill>
                  <a:schemeClr val="accent1">
                    <a:lumMod val="75000"/>
                  </a:schemeClr>
                </a:solidFill>
              </a:rPr>
              <a:t>দলীয়</a:t>
            </a:r>
            <a:r>
              <a:rPr lang="en-US" sz="4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u="sng" dirty="0" err="1" smtClean="0">
                <a:solidFill>
                  <a:schemeClr val="accent1">
                    <a:lumMod val="75000"/>
                  </a:schemeClr>
                </a:solidFill>
              </a:rPr>
              <a:t>কাজ</a:t>
            </a:r>
            <a:endParaRPr lang="en-US" sz="4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408" y="1454175"/>
            <a:ext cx="109231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বিগ ব্যাং তত্ত্ব কি বৈজ্ঞানিক গবেষণার মাধ্যমে প্রতিষ্ঠা পেয়েছে? নাকি শুধুই মানুষের কল্পনা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নক্ষত্রের জ্বালানিও কি ফুড়িয়ে যেতে পারে? নক্ষত্রের জ্বালানী ফুড়িয়ে গেলে তার আসলে কী হয়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নক্ষত্রের জন্ম হয়েছিল কীভাবে?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1660" y="721925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9" y="2937916"/>
            <a:ext cx="10697160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515" y="1630025"/>
            <a:ext cx="57233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 বিগ ব্যাংয়ের পর মহাকাশে থাকা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কোথাও একত্রিত হয়ে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গ্যাসপিণ্ডের আকার নেয়,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গ্যাসপি-কে বলা হয় নেবুলা। সেই নেবুলাতে যদি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যথেষ্ট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পরিমাণে গ্যাস থাকে তাহলে মহাকর্ষ বলের কারণে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যখন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সংকুচিত হতে থাকে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তখন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 তাপমাত্রা বেড়ে যায়। তাপমাত্রা বাড়তে বাড়তে এতই বেড়ে যায় যে,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প্রভাবে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একটি অন্যটির সাথে নিউক্লিয়ার ফিউশন নামে একটি বিক্রিয়ার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 শক্তি জন্ম দিতে থাকে।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নক্ষত্র থেকে আলো বের হতে থাকে এবং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বলি নক্ষত্রের জন্ম হয়েছে।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946" y="877598"/>
            <a:ext cx="86421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as-IN" sz="6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নক্ষত্রের জন্ম হয়েছিল </a:t>
            </a:r>
            <a:r>
              <a:rPr lang="en-US" sz="6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6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ভাবে?</a:t>
            </a:r>
            <a:endParaRPr lang="en-US" sz="6000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6" y="2119745"/>
            <a:ext cx="4680631" cy="35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7721" y="845129"/>
            <a:ext cx="3116559" cy="1015663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6000" b="1" u="sng" dirty="0" err="1" smtClean="0">
                <a:ln w="28575">
                  <a:noFill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u="sng" dirty="0" smtClean="0">
                <a:ln w="28575">
                  <a:noFill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n w="28575">
                  <a:noFill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6000" b="1" u="sng" dirty="0">
              <a:ln w="28575">
                <a:noFill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2258291"/>
            <a:ext cx="5666510" cy="4017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5" y="2258291"/>
            <a:ext cx="5029199" cy="40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1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396" y="1897706"/>
            <a:ext cx="1005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8618" y="789710"/>
            <a:ext cx="42947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u="sng" dirty="0" err="1" smtClean="0">
                <a:solidFill>
                  <a:schemeClr val="accent1">
                    <a:lumMod val="75000"/>
                  </a:schemeClr>
                </a:solidFill>
              </a:rPr>
              <a:t>বাড়ির</a:t>
            </a:r>
            <a:r>
              <a:rPr lang="en-US" sz="66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u="sng" dirty="0" err="1" smtClean="0">
                <a:solidFill>
                  <a:schemeClr val="accent1">
                    <a:lumMod val="75000"/>
                  </a:schemeClr>
                </a:solidFill>
              </a:rPr>
              <a:t>কাজ</a:t>
            </a:r>
            <a:endParaRPr lang="en-US" sz="6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3" y="3098035"/>
            <a:ext cx="5172797" cy="3070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29" y="3098035"/>
            <a:ext cx="4907088" cy="30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9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8480" y="678872"/>
            <a:ext cx="2735044" cy="1446550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88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2255"/>
            <a:ext cx="10515600" cy="37955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75363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8198" y="637310"/>
            <a:ext cx="4315605" cy="1323439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80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2018" y="2660073"/>
            <a:ext cx="40575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dirty="0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800" dirty="0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800" dirty="0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r>
              <a:rPr lang="en-US" sz="2800" dirty="0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 smtClean="0">
              <a:ln w="9525">
                <a:solidFill>
                  <a:srgbClr val="00B0F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800" dirty="0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2800" dirty="0" smtClean="0">
              <a:ln w="9525">
                <a:solidFill>
                  <a:srgbClr val="00B0F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dirty="0" err="1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n w="9525">
                <a:solidFill>
                  <a:srgbClr val="00B0F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ln w="9525"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০৯/০৫/২০২৪ </a:t>
            </a:r>
            <a:endParaRPr lang="en-US" sz="2800" dirty="0">
              <a:ln w="9525">
                <a:solidFill>
                  <a:srgbClr val="00B0F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718" y="4761532"/>
            <a:ext cx="4849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</a:t>
            </a:r>
            <a:r>
              <a:rPr lang="en-US" sz="2800" dirty="0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</a:t>
            </a:r>
            <a:r>
              <a:rPr lang="en-US" sz="2800" dirty="0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শাকিল</a:t>
            </a:r>
            <a:endParaRPr lang="en-US" sz="2800" dirty="0" smtClean="0">
              <a:ln>
                <a:solidFill>
                  <a:srgbClr val="00B0F0"/>
                </a:solidFill>
              </a:ln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2400" dirty="0" err="1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2400" dirty="0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dirty="0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মহাস্থান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বলখী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রহঃ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45" y="1774042"/>
            <a:ext cx="2723291" cy="27555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ounded Rectangle 5"/>
          <p:cNvSpPr/>
          <p:nvPr/>
        </p:nvSpPr>
        <p:spPr>
          <a:xfrm>
            <a:off x="5804846" y="2286000"/>
            <a:ext cx="582308" cy="3631964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75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0" y="644235"/>
            <a:ext cx="5155189" cy="5542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91" y="3546765"/>
            <a:ext cx="5527964" cy="2639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90" y="644236"/>
            <a:ext cx="5527965" cy="290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10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665018"/>
            <a:ext cx="10709564" cy="5514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983" y="665018"/>
            <a:ext cx="55210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8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 কত বড়</a:t>
            </a:r>
            <a:r>
              <a:rPr lang="en-US" sz="8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26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1541" y="595745"/>
            <a:ext cx="3308919" cy="1323439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80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19" y="4100944"/>
            <a:ext cx="3856730" cy="2119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9478" y="2168566"/>
            <a:ext cx="3855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অভিজ্ঞতা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যোগ্যতাঃ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478" y="3768436"/>
            <a:ext cx="606768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শেষেঃ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19" y="1919184"/>
            <a:ext cx="3856730" cy="211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16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965" y="734290"/>
            <a:ext cx="2850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 কত বড়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965" y="1688411"/>
            <a:ext cx="51954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ভোরে আকাশের রঙ যেমন থাকে, দুপুরেও কি তাই?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সন্ধ্যার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কথাই ধরো না কেন!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আকাশ যেমন সকাল দুপুর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বিকেলে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এত রঙ পাল্টায়,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আকাশ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 রাতের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সময়টার আকাশ তোমার সবচেয়ে বেশি পছন্দ?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সাথে তোমার চিন্তা শেয়ার করো।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সময়ের আকাশ ওর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সবচেয়ে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প্রিয়?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দেখো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 এবার ওর প্রিয় আকাশকে তুমি আঁকতে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পারো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কিনা!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1688411"/>
            <a:ext cx="5172913" cy="4401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0437" y="734290"/>
            <a:ext cx="2701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261464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184" y="794070"/>
            <a:ext cx="2914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chemeClr val="accent1">
                    <a:lumMod val="75000"/>
                  </a:schemeClr>
                </a:solidFill>
              </a:rPr>
              <a:t>একক</a:t>
            </a:r>
            <a:r>
              <a:rPr lang="en-US" sz="44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u="sng" dirty="0" err="1" smtClean="0">
                <a:solidFill>
                  <a:schemeClr val="accent1">
                    <a:lumMod val="75000"/>
                  </a:schemeClr>
                </a:solidFill>
              </a:rPr>
              <a:t>কাজ</a:t>
            </a:r>
            <a:endParaRPr lang="en-US" sz="4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6184" y="2348850"/>
            <a:ext cx="43780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দিনের আকাশে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আকাশে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রংধনু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2" y="778035"/>
            <a:ext cx="2417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1856508"/>
            <a:ext cx="5375565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40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415" y="887556"/>
            <a:ext cx="9703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দিনের আকাশে যা দেখি: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সূর্য, পাখি, মেঘ, রঙধনু, ঘুড়ি, উড়োজাহাজপ্লেন।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415" y="1585630"/>
            <a:ext cx="8646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রাতের আকাশে যা দেখি: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চাঁদ, তারা, গ্রহ, উপগ্রহ, মেঘ, চন্দ্রগ্রহণ।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8415" y="2283704"/>
            <a:ext cx="5131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রংধনু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15" y="2981778"/>
            <a:ext cx="5332276" cy="3155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6" y="2981778"/>
            <a:ext cx="4892278" cy="31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3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312" y="736888"/>
            <a:ext cx="112165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3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বিগ ব্যাং তত্ত্ব ক</a:t>
            </a:r>
            <a:r>
              <a:rPr lang="en-US" sz="3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বৈজ্ঞানিক গবেষণার মাধ্যমে প্রতিষ্ঠা পেয়েছে? নাকি শুধুই মানুষের কল্পনা?</a:t>
            </a:r>
            <a:endParaRPr lang="en-US" sz="3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986" y="1290886"/>
            <a:ext cx="62845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 বিগ ব্যাং 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মহাবিষ্ফোরণ তত্ত্ব মহাবিশ্বের উৎপত্তি সম্পর্কে প্রদত্ত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তত্ত্ব।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গবেষণার মাধ্যমেই প্রতিষ্ঠিত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বিগ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 তত্ত্বের সপক্ষে কি বিজ্ঞানীরা কোনো প্রমাণ পেয়েছেন?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: হ্যাঁ, বিগ ব্যাং তত্ত্বের সপক্ষে বিজ্ঞানীরা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পেয়েছেন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যখন দেখলেন মহাবিশ্বে শুধু গ্যালাক্সি আর গ্যালাক্সি তখন তারা সেগুলোকে নিয়ে গবেষণা শুরু করলেন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অবাক হয়ে আবিস্কার করলেন একটি থেকে আরেকটি দূরে সরে যাচ্ছে। যার অর্থ একসময়ে সেগুলো আরো কাছাকাছি ছিল।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গবেষণা করে বের করেছেন যে, আজ থেকে ১৪ বিলিয়ন (১ হাজার ৪০০ কোটি) পুরো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বিশাল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বিন্দুতে ছিল। প্রকাণ্ড এক বিষ্ফোরণের পর সেই বিন্দুটি প্রসারিত হয়ে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রূপ নিয়েছে।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সেই বিষ্ফোরণটির নামই হচ্ছে বিগ ব্যাং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Big Bang)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তত্ত্ব।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6" y="1551709"/>
            <a:ext cx="4253251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601</TotalTime>
  <Words>298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66</cp:revision>
  <dcterms:created xsi:type="dcterms:W3CDTF">2024-05-16T13:19:10Z</dcterms:created>
  <dcterms:modified xsi:type="dcterms:W3CDTF">2024-05-24T08:24:52Z</dcterms:modified>
</cp:coreProperties>
</file>