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8" autoAdjust="0"/>
    <p:restoredTop sz="95016" autoAdjust="0"/>
  </p:normalViewPr>
  <p:slideViewPr>
    <p:cSldViewPr snapToGrid="0">
      <p:cViewPr varScale="1">
        <p:scale>
          <a:sx n="67" d="100"/>
          <a:sy n="67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FEC7F-C53A-15BE-33DD-919ECBE9F5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B3B9D6-FD00-06BB-B04E-2F6497321E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6A98E-B064-E110-9662-3CC05559C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DB83-39C0-5107-4336-89EAA2B0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1E8F6-202F-3F3E-F922-13FECF78F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1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A394F-0B34-806D-5D78-1BC3F2F4B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144BE-5603-5761-D07D-7D38EE306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6DD07-5304-A074-B03D-082C1BFD6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5C4249-1E8F-D06D-D1BA-5CBE1EA5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D329A-831F-529D-6C2B-76D90020C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7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A1FD4D-36D4-863D-A249-19B968B5F9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296FD-7979-36AA-9A24-B855CC197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B1CAE-FB5C-D254-BF60-BA4BACA3E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B1DA0F-E055-75A0-323C-0CF713460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7D8C9-B561-291F-BA96-59A30C1C6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109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8BD30-0EB0-B21B-16DF-DD6A2E617E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A3F3E-8B0E-8FF2-E0A2-2B41C9184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912C1-4DD8-B1C8-6B59-A16D5259D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35E9C-0ED8-AD3E-547A-416D59C5D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3EC0A8-0940-66A9-BFCB-36C2EB0C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678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E5AF7-5496-7222-916A-726CD804F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A56D1-FB15-9CE3-3C56-2EA32271D2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FA1213-4E61-DC78-5F2B-35980E9C7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EB384-A87C-362C-AA77-FBD74E712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8C72C-B2EA-EC85-F7D1-3706CE9A2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98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CF765-1497-BBAB-846E-ED3CFC9E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D608-19F9-8BB8-947D-4DF1E6389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A04A7-69E3-E6B2-66DD-6F18D281D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E51433-7271-3149-6085-8E409DDB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C60441-8C96-0034-8EC4-40162D5DB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D2CCD-9814-897C-ED26-124679CED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33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BA166-3EAC-91E2-4DC1-CE6BA9B14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18B1C-BB1B-17B2-1F78-8A739F742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B69485-9AA5-D33F-6672-1AB121372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C3AA52-090D-6B4C-60E7-88B60BC96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8290EB-049F-2F43-400A-86282D1BE4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A22D93-D483-65FE-C485-EBD0A52C9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9F376A-57CA-56E8-144E-3E6616804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267953-4961-AC91-E540-F67C5646C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40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58BC3-818C-B198-077B-3CB1051C3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5D81F1-8252-7B41-F78E-A1A21AD19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AECBFB-1FEA-5DA3-5E2F-F1DB877D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FAC413-0809-29F7-7BC1-CB235F480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8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E909A7-628B-FD7B-0293-74DFF25F1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65DE3-87F8-67A6-009E-86FA5A56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CD75FB-F2B4-E109-1E7D-61A2A015A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11EB-39DC-5E9C-056A-74FBDD80F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BA39BD-8456-8D41-9753-F6ACB73AAD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0A6F91-F0CA-D972-5AD4-E53956249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166807-3FCB-451A-06C2-A64FC760E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E1B74-A1D1-BF0A-DB80-471050BB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43F612-A840-74EB-8004-8A016BF5F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31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565DA-36A2-0C39-2B8D-B726959C5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6F3B6C-C994-588B-2B72-A9010058D6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D6524D-1F03-4E8A-A4DF-9CE0EC52B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3A5560-F7EC-E566-5253-1EB971680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E49AA-3EF9-D557-B356-AE5E736D2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AFA91D-CD73-FF63-6721-07D29A2A1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85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78F35C-ECE1-9E16-5BD8-DC1D6A422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D07F1-8EB6-FD1F-4E77-E20F17111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B10A5-091A-941E-7992-B5F51A7871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51389B-DDB5-4AEB-AE95-A4F7F8B9498F}" type="datetimeFigureOut">
              <a:rPr lang="en-US" smtClean="0"/>
              <a:t>6/22/2024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8D12B5-5F29-7819-895F-A74558A44F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A57D79-87BF-14CE-0C14-C887A1F27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DBBC3F-8991-4344-A183-ECD2CDDBD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17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"/>
                <a:lumOff val="95000"/>
              </a:schemeClr>
            </a:gs>
            <a:gs pos="29000">
              <a:schemeClr val="accent3">
                <a:lumMod val="45000"/>
                <a:lumOff val="55000"/>
              </a:schemeClr>
            </a:gs>
            <a:gs pos="62000">
              <a:schemeClr val="accent3">
                <a:lumMod val="45000"/>
                <a:lumOff val="55000"/>
              </a:schemeClr>
            </a:gs>
            <a:gs pos="77000">
              <a:schemeClr val="accent3">
                <a:lumMod val="30000"/>
                <a:lumOff val="7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3D740CE-55F0-2CFC-6210-247F17CF6C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94329" y="385763"/>
            <a:ext cx="8302078" cy="573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08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6000">
              <a:schemeClr val="accent4">
                <a:lumMod val="60000"/>
                <a:lumOff val="40000"/>
              </a:schemeClr>
            </a:gs>
            <a:gs pos="96000">
              <a:schemeClr val="accent5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762FEB2E-EE81-991F-E5CA-0ED4E76315EC}"/>
              </a:ext>
            </a:extLst>
          </p:cNvPr>
          <p:cNvSpPr/>
          <p:nvPr/>
        </p:nvSpPr>
        <p:spPr>
          <a:xfrm>
            <a:off x="1763209" y="1013038"/>
            <a:ext cx="7508111" cy="3298785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D04CA2-698D-E9B0-FB79-69A3EFB715AF}"/>
              </a:ext>
            </a:extLst>
          </p:cNvPr>
          <p:cNvSpPr txBox="1"/>
          <p:nvPr/>
        </p:nvSpPr>
        <p:spPr>
          <a:xfrm>
            <a:off x="4844003" y="925974"/>
            <a:ext cx="1346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মূল্যায়ন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78606-BBE8-1AAC-FE12-36BB9B2E5847}"/>
              </a:ext>
            </a:extLst>
          </p:cNvPr>
          <p:cNvSpPr txBox="1"/>
          <p:nvPr/>
        </p:nvSpPr>
        <p:spPr>
          <a:xfrm>
            <a:off x="2685326" y="2176041"/>
            <a:ext cx="59841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১। </a:t>
            </a:r>
            <a:r>
              <a:rPr lang="en-US" sz="2800" b="1" dirty="0" err="1"/>
              <a:t>উৎপাদন</a:t>
            </a:r>
            <a:r>
              <a:rPr lang="en-US" sz="2800" b="1" dirty="0"/>
              <a:t> </a:t>
            </a:r>
            <a:r>
              <a:rPr lang="en-US" sz="2800" b="1" dirty="0" err="1"/>
              <a:t>সম্ভাবনা</a:t>
            </a:r>
            <a:r>
              <a:rPr lang="en-US" sz="2800" b="1" dirty="0"/>
              <a:t> </a:t>
            </a:r>
            <a:r>
              <a:rPr lang="en-US" sz="2800" b="1" dirty="0" err="1"/>
              <a:t>রেখার</a:t>
            </a:r>
            <a:r>
              <a:rPr lang="en-US" sz="2800" b="1" dirty="0"/>
              <a:t> </a:t>
            </a:r>
            <a:r>
              <a:rPr lang="en-US" sz="2800" b="1" dirty="0" err="1"/>
              <a:t>সংজ্ঞা</a:t>
            </a:r>
            <a:r>
              <a:rPr lang="en-US" sz="2800" b="1" dirty="0"/>
              <a:t> </a:t>
            </a:r>
            <a:r>
              <a:rPr lang="en-US" sz="2800" b="1" dirty="0" err="1"/>
              <a:t>বল</a:t>
            </a:r>
            <a:r>
              <a:rPr lang="en-US" sz="2800" b="1" dirty="0"/>
              <a:t>।</a:t>
            </a:r>
          </a:p>
          <a:p>
            <a:endParaRPr lang="en-US" sz="2800" b="1" dirty="0"/>
          </a:p>
          <a:p>
            <a:r>
              <a:rPr lang="en-US" sz="2800" b="1" dirty="0"/>
              <a:t>২।উৎপাদন </a:t>
            </a:r>
            <a:r>
              <a:rPr lang="en-US" sz="2800" b="1" dirty="0" err="1"/>
              <a:t>সম্ভাবনা</a:t>
            </a:r>
            <a:r>
              <a:rPr lang="en-US" sz="2800" b="1" dirty="0"/>
              <a:t> </a:t>
            </a:r>
            <a:r>
              <a:rPr lang="en-US" sz="2800" b="1" dirty="0" err="1"/>
              <a:t>রেখার</a:t>
            </a:r>
            <a:r>
              <a:rPr lang="en-US" sz="2800" b="1" dirty="0"/>
              <a:t> </a:t>
            </a:r>
            <a:r>
              <a:rPr lang="en-US" sz="2800" b="1" dirty="0" err="1"/>
              <a:t>আকৃতি</a:t>
            </a:r>
            <a:r>
              <a:rPr lang="en-US" sz="2800" b="1" dirty="0"/>
              <a:t> </a:t>
            </a:r>
            <a:r>
              <a:rPr lang="en-US" sz="2800" b="1" dirty="0" err="1"/>
              <a:t>কেমন</a:t>
            </a:r>
            <a:r>
              <a:rPr lang="en-US" sz="2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1225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101E7D1D-2BAC-4085-7B7E-68F9981B0C27}"/>
              </a:ext>
            </a:extLst>
          </p:cNvPr>
          <p:cNvSpPr/>
          <p:nvPr/>
        </p:nvSpPr>
        <p:spPr>
          <a:xfrm>
            <a:off x="4031064" y="350586"/>
            <a:ext cx="2882097" cy="1421064"/>
          </a:xfrm>
          <a:prstGeom prst="downArrowCallou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বাড়ির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কাজ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9F11775-F7B9-955B-1D83-1EE0F30B4D9D}"/>
              </a:ext>
            </a:extLst>
          </p:cNvPr>
          <p:cNvSpPr/>
          <p:nvPr/>
        </p:nvSpPr>
        <p:spPr>
          <a:xfrm>
            <a:off x="1600200" y="1771650"/>
            <a:ext cx="8001000" cy="395763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কাল্পনিক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উৎপাদন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সম্ভাবনা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সূচি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থেকে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একটি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উৎপাদন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সম্ভাবনা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রেখা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অংকন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কর</a:t>
            </a:r>
            <a:r>
              <a:rPr lang="en-US" sz="3200" b="1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2105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2CFBC99-FB8F-41F7-A81D-A5288D688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close-up of a flower&#10;&#10;Description automatically generated">
            <a:extLst>
              <a:ext uri="{FF2B5EF4-FFF2-40B4-BE49-F238E27FC236}">
                <a16:creationId xmlns:a16="http://schemas.microsoft.com/office/drawing/2014/main" id="{AAB4B472-32F4-D59C-D9A4-9BA943B7DF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335" b="61029"/>
          <a:stretch/>
        </p:blipFill>
        <p:spPr>
          <a:xfrm>
            <a:off x="494711" y="432688"/>
            <a:ext cx="10480787" cy="5343525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435A76B-D478-4F38-9D76-040E49ADC6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0138" y="2758601"/>
            <a:ext cx="7832767" cy="4099399"/>
          </a:xfrm>
          <a:custGeom>
            <a:avLst/>
            <a:gdLst>
              <a:gd name="connsiteX0" fmla="*/ 4436398 w 7832767"/>
              <a:gd name="connsiteY0" fmla="*/ 580 h 4099399"/>
              <a:gd name="connsiteX1" fmla="*/ 5062070 w 7832767"/>
              <a:gd name="connsiteY1" fmla="*/ 20166 h 4099399"/>
              <a:gd name="connsiteX2" fmla="*/ 6429770 w 7832767"/>
              <a:gd name="connsiteY2" fmla="*/ 44716 h 4099399"/>
              <a:gd name="connsiteX3" fmla="*/ 7261927 w 7832767"/>
              <a:gd name="connsiteY3" fmla="*/ 147922 h 4099399"/>
              <a:gd name="connsiteX4" fmla="*/ 7370574 w 7832767"/>
              <a:gd name="connsiteY4" fmla="*/ 185497 h 4099399"/>
              <a:gd name="connsiteX5" fmla="*/ 7342690 w 7832767"/>
              <a:gd name="connsiteY5" fmla="*/ 262652 h 4099399"/>
              <a:gd name="connsiteX6" fmla="*/ 7154722 w 7832767"/>
              <a:gd name="connsiteY6" fmla="*/ 283192 h 4099399"/>
              <a:gd name="connsiteX7" fmla="*/ 7257600 w 7832767"/>
              <a:gd name="connsiteY7" fmla="*/ 340809 h 4099399"/>
              <a:gd name="connsiteX8" fmla="*/ 7031654 w 7832767"/>
              <a:gd name="connsiteY8" fmla="*/ 384897 h 4099399"/>
              <a:gd name="connsiteX9" fmla="*/ 7061460 w 7832767"/>
              <a:gd name="connsiteY9" fmla="*/ 415459 h 4099399"/>
              <a:gd name="connsiteX10" fmla="*/ 7091746 w 7832767"/>
              <a:gd name="connsiteY10" fmla="*/ 444516 h 4099399"/>
              <a:gd name="connsiteX11" fmla="*/ 6661966 w 7832767"/>
              <a:gd name="connsiteY11" fmla="*/ 519166 h 4099399"/>
              <a:gd name="connsiteX12" fmla="*/ 7169625 w 7832767"/>
              <a:gd name="connsiteY12" fmla="*/ 655940 h 4099399"/>
              <a:gd name="connsiteX13" fmla="*/ 7077324 w 7832767"/>
              <a:gd name="connsiteY13" fmla="*/ 729587 h 4099399"/>
              <a:gd name="connsiteX14" fmla="*/ 7370574 w 7832767"/>
              <a:gd name="connsiteY14" fmla="*/ 845819 h 4099399"/>
              <a:gd name="connsiteX15" fmla="*/ 7608539 w 7832767"/>
              <a:gd name="connsiteY15" fmla="*/ 990610 h 4099399"/>
              <a:gd name="connsiteX16" fmla="*/ 7742185 w 7832767"/>
              <a:gd name="connsiteY16" fmla="*/ 1180991 h 4099399"/>
              <a:gd name="connsiteX17" fmla="*/ 7789296 w 7832767"/>
              <a:gd name="connsiteY17" fmla="*/ 1266161 h 4099399"/>
              <a:gd name="connsiteX18" fmla="*/ 7831602 w 7832767"/>
              <a:gd name="connsiteY18" fmla="*/ 1355841 h 4099399"/>
              <a:gd name="connsiteX19" fmla="*/ 7758529 w 7832767"/>
              <a:gd name="connsiteY19" fmla="*/ 1445019 h 4099399"/>
              <a:gd name="connsiteX20" fmla="*/ 7710936 w 7832767"/>
              <a:gd name="connsiteY20" fmla="*/ 1553237 h 4099399"/>
              <a:gd name="connsiteX21" fmla="*/ 7754684 w 7832767"/>
              <a:gd name="connsiteY21" fmla="*/ 1616863 h 4099399"/>
              <a:gd name="connsiteX22" fmla="*/ 7755645 w 7832767"/>
              <a:gd name="connsiteY22" fmla="*/ 1759148 h 4099399"/>
              <a:gd name="connsiteX23" fmla="*/ 7725360 w 7832767"/>
              <a:gd name="connsiteY23" fmla="*/ 1826283 h 4099399"/>
              <a:gd name="connsiteX24" fmla="*/ 7633056 w 7832767"/>
              <a:gd name="connsiteY24" fmla="*/ 1972074 h 4099399"/>
              <a:gd name="connsiteX25" fmla="*/ 7554696 w 7832767"/>
              <a:gd name="connsiteY25" fmla="*/ 2004640 h 4099399"/>
              <a:gd name="connsiteX26" fmla="*/ 7562870 w 7832767"/>
              <a:gd name="connsiteY26" fmla="*/ 2592817 h 4099399"/>
              <a:gd name="connsiteX27" fmla="*/ 7620078 w 7832767"/>
              <a:gd name="connsiteY27" fmla="*/ 2877387 h 4099399"/>
              <a:gd name="connsiteX28" fmla="*/ 7579695 w 7832767"/>
              <a:gd name="connsiteY28" fmla="*/ 3198029 h 4099399"/>
              <a:gd name="connsiteX29" fmla="*/ 7713340 w 7832767"/>
              <a:gd name="connsiteY29" fmla="*/ 3435003 h 4099399"/>
              <a:gd name="connsiteX30" fmla="*/ 7658054 w 7832767"/>
              <a:gd name="connsiteY30" fmla="*/ 3526187 h 4099399"/>
              <a:gd name="connsiteX31" fmla="*/ 7813815 w 7832767"/>
              <a:gd name="connsiteY31" fmla="*/ 3628391 h 4099399"/>
              <a:gd name="connsiteX32" fmla="*/ 7669112 w 7832767"/>
              <a:gd name="connsiteY32" fmla="*/ 3773681 h 4099399"/>
              <a:gd name="connsiteX33" fmla="*/ 7429704 w 7832767"/>
              <a:gd name="connsiteY33" fmla="*/ 4001137 h 4099399"/>
              <a:gd name="connsiteX34" fmla="*/ 7417475 w 7832767"/>
              <a:gd name="connsiteY34" fmla="*/ 4099399 h 4099399"/>
              <a:gd name="connsiteX35" fmla="*/ 180606 w 7832767"/>
              <a:gd name="connsiteY35" fmla="*/ 4099399 h 4099399"/>
              <a:gd name="connsiteX36" fmla="*/ 164649 w 7832767"/>
              <a:gd name="connsiteY36" fmla="*/ 4093760 h 4099399"/>
              <a:gd name="connsiteX37" fmla="*/ 160465 w 7832767"/>
              <a:gd name="connsiteY37" fmla="*/ 4076287 h 4099399"/>
              <a:gd name="connsiteX38" fmla="*/ 549383 w 7832767"/>
              <a:gd name="connsiteY38" fmla="*/ 3827790 h 4099399"/>
              <a:gd name="connsiteX39" fmla="*/ 756100 w 7832767"/>
              <a:gd name="connsiteY39" fmla="*/ 3722078 h 4099399"/>
              <a:gd name="connsiteX40" fmla="*/ 415738 w 7832767"/>
              <a:gd name="connsiteY40" fmla="*/ 3746126 h 4099399"/>
              <a:gd name="connsiteX41" fmla="*/ 671971 w 7832767"/>
              <a:gd name="connsiteY41" fmla="*/ 3563762 h 4099399"/>
              <a:gd name="connsiteX42" fmla="*/ 619570 w 7832767"/>
              <a:gd name="connsiteY42" fmla="*/ 3530194 h 4099399"/>
              <a:gd name="connsiteX43" fmla="*/ 523422 w 7832767"/>
              <a:gd name="connsiteY43" fmla="*/ 3507649 h 4099399"/>
              <a:gd name="connsiteX44" fmla="*/ 957048 w 7832767"/>
              <a:gd name="connsiteY44" fmla="*/ 3392918 h 4099399"/>
              <a:gd name="connsiteX45" fmla="*/ 835904 w 7832767"/>
              <a:gd name="connsiteY45" fmla="*/ 3231596 h 4099399"/>
              <a:gd name="connsiteX46" fmla="*/ 930608 w 7832767"/>
              <a:gd name="connsiteY46" fmla="*/ 3195022 h 4099399"/>
              <a:gd name="connsiteX47" fmla="*/ 817153 w 7832767"/>
              <a:gd name="connsiteY47" fmla="*/ 3190514 h 4099399"/>
              <a:gd name="connsiteX48" fmla="*/ 727736 w 7832767"/>
              <a:gd name="connsiteY48" fmla="*/ 3191015 h 4099399"/>
              <a:gd name="connsiteX49" fmla="*/ 567170 w 7832767"/>
              <a:gd name="connsiteY49" fmla="*/ 3150434 h 4099399"/>
              <a:gd name="connsiteX50" fmla="*/ 2784 w 7832767"/>
              <a:gd name="connsiteY50" fmla="*/ 3218569 h 4099399"/>
              <a:gd name="connsiteX51" fmla="*/ 122006 w 7832767"/>
              <a:gd name="connsiteY51" fmla="*/ 3122877 h 4099399"/>
              <a:gd name="connsiteX52" fmla="*/ 264786 w 7832767"/>
              <a:gd name="connsiteY52" fmla="*/ 3068269 h 4099399"/>
              <a:gd name="connsiteX53" fmla="*/ 72009 w 7832767"/>
              <a:gd name="connsiteY53" fmla="*/ 3039210 h 4099399"/>
              <a:gd name="connsiteX54" fmla="*/ 459485 w 7832767"/>
              <a:gd name="connsiteY54" fmla="*/ 2948028 h 4099399"/>
              <a:gd name="connsiteX55" fmla="*/ 365260 w 7832767"/>
              <a:gd name="connsiteY55" fmla="*/ 2866364 h 4099399"/>
              <a:gd name="connsiteX56" fmla="*/ 607071 w 7832767"/>
              <a:gd name="connsiteY56" fmla="*/ 2498127 h 4099399"/>
              <a:gd name="connsiteX57" fmla="*/ 1090213 w 7832767"/>
              <a:gd name="connsiteY57" fmla="*/ 2289209 h 4099399"/>
              <a:gd name="connsiteX58" fmla="*/ 1337313 w 7832767"/>
              <a:gd name="connsiteY58" fmla="*/ 2272676 h 4099399"/>
              <a:gd name="connsiteX59" fmla="*/ 1268086 w 7832767"/>
              <a:gd name="connsiteY59" fmla="*/ 2205541 h 4099399"/>
              <a:gd name="connsiteX60" fmla="*/ 1449324 w 7832767"/>
              <a:gd name="connsiteY60" fmla="*/ 1827285 h 4099399"/>
              <a:gd name="connsiteX61" fmla="*/ 1255107 w 7832767"/>
              <a:gd name="connsiteY61" fmla="*/ 1849829 h 4099399"/>
              <a:gd name="connsiteX62" fmla="*/ 259497 w 7832767"/>
              <a:gd name="connsiteY62" fmla="*/ 1865862 h 4099399"/>
              <a:gd name="connsiteX63" fmla="*/ 160947 w 7832767"/>
              <a:gd name="connsiteY63" fmla="*/ 1851332 h 4099399"/>
              <a:gd name="connsiteX64" fmla="*/ 845998 w 7832767"/>
              <a:gd name="connsiteY64" fmla="*/ 1661453 h 4099399"/>
              <a:gd name="connsiteX65" fmla="*/ 575343 w 7832767"/>
              <a:gd name="connsiteY65" fmla="*/ 1610350 h 4099399"/>
              <a:gd name="connsiteX66" fmla="*/ 512846 w 7832767"/>
              <a:gd name="connsiteY66" fmla="*/ 1589809 h 4099399"/>
              <a:gd name="connsiteX67" fmla="*/ 570054 w 7832767"/>
              <a:gd name="connsiteY67" fmla="*/ 1536702 h 4099399"/>
              <a:gd name="connsiteX68" fmla="*/ 714276 w 7832767"/>
              <a:gd name="connsiteY68" fmla="*/ 1483095 h 4099399"/>
              <a:gd name="connsiteX69" fmla="*/ 321033 w 7832767"/>
              <a:gd name="connsiteY69" fmla="*/ 1560250 h 4099399"/>
              <a:gd name="connsiteX70" fmla="*/ 348915 w 7832767"/>
              <a:gd name="connsiteY70" fmla="*/ 1478587 h 4099399"/>
              <a:gd name="connsiteX71" fmla="*/ 309975 w 7832767"/>
              <a:gd name="connsiteY71" fmla="*/ 1404938 h 4099399"/>
              <a:gd name="connsiteX72" fmla="*/ 531595 w 7832767"/>
              <a:gd name="connsiteY72" fmla="*/ 1310249 h 4099399"/>
              <a:gd name="connsiteX73" fmla="*/ 840230 w 7832767"/>
              <a:gd name="connsiteY73" fmla="*/ 1125380 h 4099399"/>
              <a:gd name="connsiteX74" fmla="*/ 1149825 w 7832767"/>
              <a:gd name="connsiteY74" fmla="*/ 1007142 h 4099399"/>
              <a:gd name="connsiteX75" fmla="*/ 1405096 w 7832767"/>
              <a:gd name="connsiteY75" fmla="*/ 901932 h 4099399"/>
              <a:gd name="connsiteX76" fmla="*/ 1167613 w 7832767"/>
              <a:gd name="connsiteY76" fmla="*/ 918465 h 4099399"/>
              <a:gd name="connsiteX77" fmla="*/ 1563740 w 7832767"/>
              <a:gd name="connsiteY77" fmla="*/ 752632 h 4099399"/>
              <a:gd name="connsiteX78" fmla="*/ 1623833 w 7832767"/>
              <a:gd name="connsiteY78" fmla="*/ 742112 h 4099399"/>
              <a:gd name="connsiteX79" fmla="*/ 2259848 w 7832767"/>
              <a:gd name="connsiteY79" fmla="*/ 624877 h 4099399"/>
              <a:gd name="connsiteX80" fmla="*/ 2382917 w 7832767"/>
              <a:gd name="connsiteY80" fmla="*/ 566761 h 4099399"/>
              <a:gd name="connsiteX81" fmla="*/ 2241099 w 7832767"/>
              <a:gd name="connsiteY81" fmla="*/ 554235 h 4099399"/>
              <a:gd name="connsiteX82" fmla="*/ 1768535 w 7832767"/>
              <a:gd name="connsiteY82" fmla="*/ 588806 h 4099399"/>
              <a:gd name="connsiteX83" fmla="*/ 2089668 w 7832767"/>
              <a:gd name="connsiteY83" fmla="*/ 516159 h 4099399"/>
              <a:gd name="connsiteX84" fmla="*/ 1739690 w 7832767"/>
              <a:gd name="connsiteY84" fmla="*/ 493614 h 4099399"/>
              <a:gd name="connsiteX85" fmla="*/ 1657003 w 7832767"/>
              <a:gd name="connsiteY85" fmla="*/ 436500 h 4099399"/>
              <a:gd name="connsiteX86" fmla="*/ 1716134 w 7832767"/>
              <a:gd name="connsiteY86" fmla="*/ 380889 h 4099399"/>
              <a:gd name="connsiteX87" fmla="*/ 1931986 w 7832767"/>
              <a:gd name="connsiteY87" fmla="*/ 319766 h 4099399"/>
              <a:gd name="connsiteX88" fmla="*/ 2152163 w 7832767"/>
              <a:gd name="connsiteY88" fmla="*/ 230087 h 4099399"/>
              <a:gd name="connsiteX89" fmla="*/ 2858367 w 7832767"/>
              <a:gd name="connsiteY89" fmla="*/ 102831 h 4099399"/>
              <a:gd name="connsiteX90" fmla="*/ 3327568 w 7832767"/>
              <a:gd name="connsiteY90" fmla="*/ 61248 h 4099399"/>
              <a:gd name="connsiteX91" fmla="*/ 4227028 w 7832767"/>
              <a:gd name="connsiteY91" fmla="*/ 1129 h 4099399"/>
              <a:gd name="connsiteX92" fmla="*/ 4436398 w 7832767"/>
              <a:gd name="connsiteY92" fmla="*/ 580 h 4099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7832767" h="4099399">
                <a:moveTo>
                  <a:pt x="4436398" y="580"/>
                </a:moveTo>
                <a:cubicBezTo>
                  <a:pt x="4645360" y="3164"/>
                  <a:pt x="4853309" y="13778"/>
                  <a:pt x="5062070" y="20166"/>
                </a:cubicBezTo>
                <a:cubicBezTo>
                  <a:pt x="5516848" y="34696"/>
                  <a:pt x="5974030" y="34194"/>
                  <a:pt x="6429770" y="44716"/>
                </a:cubicBezTo>
                <a:cubicBezTo>
                  <a:pt x="6713886" y="51228"/>
                  <a:pt x="6994637" y="74776"/>
                  <a:pt x="7261927" y="147922"/>
                </a:cubicBezTo>
                <a:cubicBezTo>
                  <a:pt x="7299424" y="158443"/>
                  <a:pt x="7341729" y="160448"/>
                  <a:pt x="7370574" y="185497"/>
                </a:cubicBezTo>
                <a:cubicBezTo>
                  <a:pt x="7402784" y="213553"/>
                  <a:pt x="7389804" y="254635"/>
                  <a:pt x="7342690" y="262652"/>
                </a:cubicBezTo>
                <a:cubicBezTo>
                  <a:pt x="7282599" y="273173"/>
                  <a:pt x="7221066" y="276179"/>
                  <a:pt x="7154722" y="283192"/>
                </a:cubicBezTo>
                <a:cubicBezTo>
                  <a:pt x="7180202" y="321770"/>
                  <a:pt x="7241736" y="292713"/>
                  <a:pt x="7257600" y="340809"/>
                </a:cubicBezTo>
                <a:cubicBezTo>
                  <a:pt x="7186452" y="373874"/>
                  <a:pt x="7100400" y="352331"/>
                  <a:pt x="7031654" y="384897"/>
                </a:cubicBezTo>
                <a:cubicBezTo>
                  <a:pt x="7033577" y="407441"/>
                  <a:pt x="7048960" y="409446"/>
                  <a:pt x="7061460" y="415459"/>
                </a:cubicBezTo>
                <a:cubicBezTo>
                  <a:pt x="7073960" y="420968"/>
                  <a:pt x="7105206" y="412953"/>
                  <a:pt x="7091746" y="444516"/>
                </a:cubicBezTo>
                <a:cubicBezTo>
                  <a:pt x="6948967" y="463553"/>
                  <a:pt x="6812438" y="528183"/>
                  <a:pt x="6661966" y="519166"/>
                </a:cubicBezTo>
                <a:cubicBezTo>
                  <a:pt x="6848013" y="536700"/>
                  <a:pt x="7005214" y="608344"/>
                  <a:pt x="7169625" y="655940"/>
                </a:cubicBezTo>
                <a:cubicBezTo>
                  <a:pt x="7162896" y="712052"/>
                  <a:pt x="7096554" y="689507"/>
                  <a:pt x="7077324" y="729587"/>
                </a:cubicBezTo>
                <a:cubicBezTo>
                  <a:pt x="7182606" y="757642"/>
                  <a:pt x="7283560" y="790709"/>
                  <a:pt x="7370574" y="845819"/>
                </a:cubicBezTo>
                <a:cubicBezTo>
                  <a:pt x="7448935" y="895418"/>
                  <a:pt x="7523448" y="950028"/>
                  <a:pt x="7608539" y="990610"/>
                </a:cubicBezTo>
                <a:cubicBezTo>
                  <a:pt x="7697957" y="1033195"/>
                  <a:pt x="7752280" y="1087804"/>
                  <a:pt x="7742185" y="1180991"/>
                </a:cubicBezTo>
                <a:cubicBezTo>
                  <a:pt x="7737858" y="1219067"/>
                  <a:pt x="7749396" y="1251131"/>
                  <a:pt x="7789296" y="1266161"/>
                </a:cubicBezTo>
                <a:cubicBezTo>
                  <a:pt x="7838813" y="1284698"/>
                  <a:pt x="7833526" y="1312754"/>
                  <a:pt x="7831602" y="1355841"/>
                </a:cubicBezTo>
                <a:cubicBezTo>
                  <a:pt x="7828717" y="1407443"/>
                  <a:pt x="7803238" y="1427485"/>
                  <a:pt x="7758529" y="1445019"/>
                </a:cubicBezTo>
                <a:cubicBezTo>
                  <a:pt x="7694591" y="1469568"/>
                  <a:pt x="7694110" y="1507644"/>
                  <a:pt x="7710936" y="1553237"/>
                </a:cubicBezTo>
                <a:cubicBezTo>
                  <a:pt x="7720072" y="1578286"/>
                  <a:pt x="7734012" y="1598327"/>
                  <a:pt x="7754684" y="1616863"/>
                </a:cubicBezTo>
                <a:cubicBezTo>
                  <a:pt x="7826314" y="1681493"/>
                  <a:pt x="7825833" y="1682494"/>
                  <a:pt x="7755645" y="1759148"/>
                </a:cubicBezTo>
                <a:cubicBezTo>
                  <a:pt x="7736896" y="1779688"/>
                  <a:pt x="7716704" y="1793216"/>
                  <a:pt x="7725360" y="1826283"/>
                </a:cubicBezTo>
                <a:cubicBezTo>
                  <a:pt x="7754684" y="1936002"/>
                  <a:pt x="7750838" y="1936002"/>
                  <a:pt x="7633056" y="1972074"/>
                </a:cubicBezTo>
                <a:cubicBezTo>
                  <a:pt x="7606135" y="1980591"/>
                  <a:pt x="7570080" y="1973076"/>
                  <a:pt x="7554696" y="2004640"/>
                </a:cubicBezTo>
                <a:cubicBezTo>
                  <a:pt x="7564311" y="2027686"/>
                  <a:pt x="7541716" y="2583799"/>
                  <a:pt x="7562870" y="2592817"/>
                </a:cubicBezTo>
                <a:cubicBezTo>
                  <a:pt x="7728244" y="2663458"/>
                  <a:pt x="7748914" y="2746625"/>
                  <a:pt x="7620078" y="2877387"/>
                </a:cubicBezTo>
                <a:cubicBezTo>
                  <a:pt x="7533544" y="2965063"/>
                  <a:pt x="7543639" y="3108349"/>
                  <a:pt x="7579695" y="3198029"/>
                </a:cubicBezTo>
                <a:cubicBezTo>
                  <a:pt x="7715743" y="3237608"/>
                  <a:pt x="7685939" y="3342818"/>
                  <a:pt x="7713340" y="3435003"/>
                </a:cubicBezTo>
                <a:cubicBezTo>
                  <a:pt x="7733531" y="3504142"/>
                  <a:pt x="7654210" y="3494623"/>
                  <a:pt x="7658054" y="3526187"/>
                </a:cubicBezTo>
                <a:cubicBezTo>
                  <a:pt x="7708052" y="3564262"/>
                  <a:pt x="7774874" y="3576287"/>
                  <a:pt x="7813815" y="3628391"/>
                </a:cubicBezTo>
                <a:cubicBezTo>
                  <a:pt x="7743627" y="3666467"/>
                  <a:pt x="7708052" y="3720074"/>
                  <a:pt x="7669112" y="3773681"/>
                </a:cubicBezTo>
                <a:cubicBezTo>
                  <a:pt x="7606135" y="3860855"/>
                  <a:pt x="7520564" y="3934503"/>
                  <a:pt x="7429704" y="4001137"/>
                </a:cubicBezTo>
                <a:lnTo>
                  <a:pt x="7417475" y="4099399"/>
                </a:lnTo>
                <a:lnTo>
                  <a:pt x="180606" y="4099399"/>
                </a:lnTo>
                <a:lnTo>
                  <a:pt x="164649" y="4093760"/>
                </a:lnTo>
                <a:cubicBezTo>
                  <a:pt x="148507" y="4086464"/>
                  <a:pt x="145082" y="4080295"/>
                  <a:pt x="160465" y="4076287"/>
                </a:cubicBezTo>
                <a:cubicBezTo>
                  <a:pt x="230173" y="4057751"/>
                  <a:pt x="478714" y="3837810"/>
                  <a:pt x="549383" y="3827790"/>
                </a:cubicBezTo>
                <a:cubicBezTo>
                  <a:pt x="631589" y="3816267"/>
                  <a:pt x="647934" y="3800736"/>
                  <a:pt x="756100" y="3722078"/>
                </a:cubicBezTo>
                <a:cubicBezTo>
                  <a:pt x="827251" y="3670474"/>
                  <a:pt x="531115" y="3782698"/>
                  <a:pt x="415738" y="3746126"/>
                </a:cubicBezTo>
                <a:cubicBezTo>
                  <a:pt x="373433" y="3732598"/>
                  <a:pt x="671971" y="3589813"/>
                  <a:pt x="671971" y="3563762"/>
                </a:cubicBezTo>
                <a:cubicBezTo>
                  <a:pt x="671971" y="3536206"/>
                  <a:pt x="645049" y="3530194"/>
                  <a:pt x="619570" y="3530194"/>
                </a:cubicBezTo>
                <a:cubicBezTo>
                  <a:pt x="562844" y="3530194"/>
                  <a:pt x="580151" y="3506145"/>
                  <a:pt x="523422" y="3507649"/>
                </a:cubicBezTo>
                <a:cubicBezTo>
                  <a:pt x="689758" y="3438010"/>
                  <a:pt x="792637" y="3456547"/>
                  <a:pt x="957048" y="3392918"/>
                </a:cubicBezTo>
                <a:cubicBezTo>
                  <a:pt x="1037333" y="3361856"/>
                  <a:pt x="753217" y="3258649"/>
                  <a:pt x="835904" y="3231596"/>
                </a:cubicBezTo>
                <a:cubicBezTo>
                  <a:pt x="867151" y="3221074"/>
                  <a:pt x="908974" y="3232097"/>
                  <a:pt x="930608" y="3195022"/>
                </a:cubicBezTo>
                <a:cubicBezTo>
                  <a:pt x="896476" y="3165464"/>
                  <a:pt x="851286" y="3178490"/>
                  <a:pt x="817153" y="3190514"/>
                </a:cubicBezTo>
                <a:cubicBezTo>
                  <a:pt x="730141" y="3221576"/>
                  <a:pt x="736391" y="3214062"/>
                  <a:pt x="727736" y="3191015"/>
                </a:cubicBezTo>
                <a:cubicBezTo>
                  <a:pt x="699374" y="3112357"/>
                  <a:pt x="629186" y="3137408"/>
                  <a:pt x="567170" y="3150434"/>
                </a:cubicBezTo>
                <a:cubicBezTo>
                  <a:pt x="379682" y="3189512"/>
                  <a:pt x="189791" y="3178490"/>
                  <a:pt x="2784" y="3218569"/>
                </a:cubicBezTo>
                <a:cubicBezTo>
                  <a:pt x="-17406" y="3223079"/>
                  <a:pt x="77299" y="3133400"/>
                  <a:pt x="122006" y="3122877"/>
                </a:cubicBezTo>
                <a:cubicBezTo>
                  <a:pt x="170561" y="3111856"/>
                  <a:pt x="230173" y="3119872"/>
                  <a:pt x="264786" y="3068269"/>
                </a:cubicBezTo>
                <a:cubicBezTo>
                  <a:pt x="203252" y="3055243"/>
                  <a:pt x="133065" y="3080292"/>
                  <a:pt x="72009" y="3039210"/>
                </a:cubicBezTo>
                <a:cubicBezTo>
                  <a:pt x="207578" y="2982597"/>
                  <a:pt x="342665" y="2984601"/>
                  <a:pt x="459485" y="2948028"/>
                </a:cubicBezTo>
                <a:cubicBezTo>
                  <a:pt x="470061" y="2880393"/>
                  <a:pt x="393143" y="2904941"/>
                  <a:pt x="365260" y="2866364"/>
                </a:cubicBezTo>
                <a:cubicBezTo>
                  <a:pt x="1245010" y="2800232"/>
                  <a:pt x="753697" y="2604840"/>
                  <a:pt x="607071" y="2498127"/>
                </a:cubicBezTo>
                <a:cubicBezTo>
                  <a:pt x="558036" y="2462556"/>
                  <a:pt x="1073387" y="2293717"/>
                  <a:pt x="1090213" y="2289209"/>
                </a:cubicBezTo>
                <a:cubicBezTo>
                  <a:pt x="1132999" y="2278688"/>
                  <a:pt x="1302700" y="2286203"/>
                  <a:pt x="1337313" y="2272676"/>
                </a:cubicBezTo>
                <a:cubicBezTo>
                  <a:pt x="1381541" y="2255643"/>
                  <a:pt x="1235395" y="2226083"/>
                  <a:pt x="1268086" y="2205541"/>
                </a:cubicBezTo>
                <a:cubicBezTo>
                  <a:pt x="1497398" y="2060752"/>
                  <a:pt x="1513743" y="1842815"/>
                  <a:pt x="1449324" y="1827285"/>
                </a:cubicBezTo>
                <a:cubicBezTo>
                  <a:pt x="1382502" y="1811252"/>
                  <a:pt x="1317121" y="1823778"/>
                  <a:pt x="1255107" y="1849829"/>
                </a:cubicBezTo>
                <a:cubicBezTo>
                  <a:pt x="1154152" y="1892415"/>
                  <a:pt x="455158" y="1831793"/>
                  <a:pt x="259497" y="1865862"/>
                </a:cubicBezTo>
                <a:cubicBezTo>
                  <a:pt x="229691" y="1870872"/>
                  <a:pt x="189311" y="1893417"/>
                  <a:pt x="160947" y="1851332"/>
                </a:cubicBezTo>
                <a:cubicBezTo>
                  <a:pt x="362377" y="1715060"/>
                  <a:pt x="621013" y="1754138"/>
                  <a:pt x="845998" y="1661453"/>
                </a:cubicBezTo>
                <a:cubicBezTo>
                  <a:pt x="757542" y="1597824"/>
                  <a:pt x="667645" y="1600832"/>
                  <a:pt x="575343" y="1610350"/>
                </a:cubicBezTo>
                <a:cubicBezTo>
                  <a:pt x="551306" y="1612855"/>
                  <a:pt x="518615" y="1616362"/>
                  <a:pt x="512846" y="1589809"/>
                </a:cubicBezTo>
                <a:cubicBezTo>
                  <a:pt x="505636" y="1556242"/>
                  <a:pt x="544576" y="1550229"/>
                  <a:pt x="570054" y="1536702"/>
                </a:cubicBezTo>
                <a:cubicBezTo>
                  <a:pt x="608994" y="1515660"/>
                  <a:pt x="666682" y="1540710"/>
                  <a:pt x="714276" y="1483095"/>
                </a:cubicBezTo>
                <a:cubicBezTo>
                  <a:pt x="570054" y="1496622"/>
                  <a:pt x="448428" y="1520170"/>
                  <a:pt x="321033" y="1560250"/>
                </a:cubicBezTo>
                <a:cubicBezTo>
                  <a:pt x="332089" y="1524679"/>
                  <a:pt x="370548" y="1508145"/>
                  <a:pt x="348915" y="1478587"/>
                </a:cubicBezTo>
                <a:cubicBezTo>
                  <a:pt x="332571" y="1456542"/>
                  <a:pt x="285939" y="1446021"/>
                  <a:pt x="309975" y="1404938"/>
                </a:cubicBezTo>
                <a:cubicBezTo>
                  <a:pt x="377759" y="1361351"/>
                  <a:pt x="473907" y="1372876"/>
                  <a:pt x="531595" y="1310249"/>
                </a:cubicBezTo>
                <a:cubicBezTo>
                  <a:pt x="613321" y="1221071"/>
                  <a:pt x="740236" y="1190509"/>
                  <a:pt x="840230" y="1125380"/>
                </a:cubicBezTo>
                <a:cubicBezTo>
                  <a:pt x="873400" y="1104337"/>
                  <a:pt x="1091175" y="1030690"/>
                  <a:pt x="1149825" y="1007142"/>
                </a:cubicBezTo>
                <a:cubicBezTo>
                  <a:pt x="1231551" y="974076"/>
                  <a:pt x="1324813" y="962553"/>
                  <a:pt x="1405096" y="901932"/>
                </a:cubicBezTo>
                <a:cubicBezTo>
                  <a:pt x="1326255" y="889406"/>
                  <a:pt x="1262318" y="946021"/>
                  <a:pt x="1167613" y="918465"/>
                </a:cubicBezTo>
                <a:cubicBezTo>
                  <a:pt x="1317602" y="859848"/>
                  <a:pt x="1455092" y="833294"/>
                  <a:pt x="1563740" y="752632"/>
                </a:cubicBezTo>
                <a:cubicBezTo>
                  <a:pt x="1577201" y="742613"/>
                  <a:pt x="1603642" y="745619"/>
                  <a:pt x="1623833" y="742112"/>
                </a:cubicBezTo>
                <a:cubicBezTo>
                  <a:pt x="1836317" y="706540"/>
                  <a:pt x="2049765" y="676480"/>
                  <a:pt x="2259848" y="624877"/>
                </a:cubicBezTo>
                <a:cubicBezTo>
                  <a:pt x="2307442" y="612853"/>
                  <a:pt x="2391570" y="609847"/>
                  <a:pt x="2382917" y="566761"/>
                </a:cubicBezTo>
                <a:cubicBezTo>
                  <a:pt x="2369937" y="502131"/>
                  <a:pt x="2291577" y="548223"/>
                  <a:pt x="2241099" y="554235"/>
                </a:cubicBezTo>
                <a:cubicBezTo>
                  <a:pt x="2084379" y="573775"/>
                  <a:pt x="1927659" y="607843"/>
                  <a:pt x="1768535" y="588806"/>
                </a:cubicBezTo>
                <a:cubicBezTo>
                  <a:pt x="1875738" y="564757"/>
                  <a:pt x="1982463" y="540207"/>
                  <a:pt x="2089668" y="516159"/>
                </a:cubicBezTo>
                <a:cubicBezTo>
                  <a:pt x="1966597" y="524676"/>
                  <a:pt x="1859394" y="468563"/>
                  <a:pt x="1739690" y="493614"/>
                </a:cubicBezTo>
                <a:cubicBezTo>
                  <a:pt x="1701230" y="501630"/>
                  <a:pt x="1660850" y="476079"/>
                  <a:pt x="1657003" y="436500"/>
                </a:cubicBezTo>
                <a:cubicBezTo>
                  <a:pt x="1652677" y="404937"/>
                  <a:pt x="1688732" y="390909"/>
                  <a:pt x="1716134" y="380889"/>
                </a:cubicBezTo>
                <a:cubicBezTo>
                  <a:pt x="1786322" y="355337"/>
                  <a:pt x="1842086" y="279687"/>
                  <a:pt x="1931986" y="319766"/>
                </a:cubicBezTo>
                <a:cubicBezTo>
                  <a:pt x="1988712" y="256640"/>
                  <a:pt x="2079091" y="246619"/>
                  <a:pt x="2152163" y="230087"/>
                </a:cubicBezTo>
                <a:cubicBezTo>
                  <a:pt x="2385321" y="177982"/>
                  <a:pt x="2621844" y="137401"/>
                  <a:pt x="2858367" y="102831"/>
                </a:cubicBezTo>
                <a:cubicBezTo>
                  <a:pt x="3013645" y="80286"/>
                  <a:pt x="3173731" y="89806"/>
                  <a:pt x="3327568" y="61248"/>
                </a:cubicBezTo>
                <a:cubicBezTo>
                  <a:pt x="3628510" y="5637"/>
                  <a:pt x="3927528" y="7141"/>
                  <a:pt x="4227028" y="1129"/>
                </a:cubicBezTo>
                <a:cubicBezTo>
                  <a:pt x="4296975" y="-249"/>
                  <a:pt x="4366742" y="-281"/>
                  <a:pt x="4436398" y="5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05E6AE-2EE7-7678-E5FE-4199C1384133}"/>
              </a:ext>
            </a:extLst>
          </p:cNvPr>
          <p:cNvSpPr txBox="1"/>
          <p:nvPr/>
        </p:nvSpPr>
        <p:spPr>
          <a:xfrm>
            <a:off x="5988424" y="3523129"/>
            <a:ext cx="3279494" cy="18781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+mj-lt"/>
                <a:ea typeface="+mj-ea"/>
                <a:cs typeface="+mj-cs"/>
              </a:rPr>
              <a:t>ধন্যবাদ</a:t>
            </a:r>
            <a:endParaRPr lang="en-US" sz="9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169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46000">
              <a:schemeClr val="accent6">
                <a:lumMod val="0"/>
                <a:lumOff val="100000"/>
              </a:schemeClr>
            </a:gs>
            <a:gs pos="77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ylinder 1">
            <a:extLst>
              <a:ext uri="{FF2B5EF4-FFF2-40B4-BE49-F238E27FC236}">
                <a16:creationId xmlns:a16="http://schemas.microsoft.com/office/drawing/2014/main" id="{4BFB31AB-5F3B-B354-D0DF-E3BC0CFE15A4}"/>
              </a:ext>
            </a:extLst>
          </p:cNvPr>
          <p:cNvSpPr/>
          <p:nvPr/>
        </p:nvSpPr>
        <p:spPr>
          <a:xfrm>
            <a:off x="1049289" y="844211"/>
            <a:ext cx="9362377" cy="4184989"/>
          </a:xfrm>
          <a:prstGeom prst="can">
            <a:avLst>
              <a:gd name="adj" fmla="val 23995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BC7A59F4-C4E3-E0EF-E960-95C5C99DDD13}"/>
              </a:ext>
            </a:extLst>
          </p:cNvPr>
          <p:cNvSpPr/>
          <p:nvPr/>
        </p:nvSpPr>
        <p:spPr>
          <a:xfrm flipH="1">
            <a:off x="5661562" y="1828801"/>
            <a:ext cx="132932" cy="3169326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0AEB04-7A46-7ACD-A4BA-CA29C5ABB96C}"/>
              </a:ext>
            </a:extLst>
          </p:cNvPr>
          <p:cNvSpPr txBox="1"/>
          <p:nvPr/>
        </p:nvSpPr>
        <p:spPr>
          <a:xfrm>
            <a:off x="4843464" y="844211"/>
            <a:ext cx="2000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/>
              <a:t>পরিচিতি</a:t>
            </a:r>
            <a:endParaRPr lang="en-US" sz="6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336623-B6A6-47F4-30B2-F70E9B71237E}"/>
              </a:ext>
            </a:extLst>
          </p:cNvPr>
          <p:cNvSpPr txBox="1"/>
          <p:nvPr/>
        </p:nvSpPr>
        <p:spPr>
          <a:xfrm>
            <a:off x="1049290" y="1973133"/>
            <a:ext cx="46787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  <a:p>
            <a:r>
              <a:rPr lang="en-US" sz="3200" b="1" dirty="0" err="1">
                <a:solidFill>
                  <a:srgbClr val="002060"/>
                </a:solidFill>
              </a:rPr>
              <a:t>মোঃ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রউফ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মিয়া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err="1">
                <a:solidFill>
                  <a:srgbClr val="002060"/>
                </a:solidFill>
              </a:rPr>
              <a:t>জ্যেষ্ঠ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প্রভাষক</a:t>
            </a:r>
            <a:r>
              <a:rPr lang="en-US" sz="3200" b="1" dirty="0">
                <a:solidFill>
                  <a:srgbClr val="002060"/>
                </a:solidFill>
              </a:rPr>
              <a:t> (</a:t>
            </a:r>
            <a:r>
              <a:rPr lang="en-US" sz="3200" b="1" dirty="0" err="1">
                <a:solidFill>
                  <a:srgbClr val="002060"/>
                </a:solidFill>
              </a:rPr>
              <a:t>অর্থনীতি</a:t>
            </a:r>
            <a:r>
              <a:rPr lang="en-US" sz="3200" b="1" dirty="0">
                <a:solidFill>
                  <a:srgbClr val="002060"/>
                </a:solidFill>
              </a:rPr>
              <a:t>)</a:t>
            </a:r>
          </a:p>
          <a:p>
            <a:r>
              <a:rPr lang="en-US" sz="3200" b="1" dirty="0" err="1">
                <a:solidFill>
                  <a:srgbClr val="002060"/>
                </a:solidFill>
              </a:rPr>
              <a:t>চাতলপাড়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ডিগ্রি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কলেজ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err="1">
                <a:solidFill>
                  <a:srgbClr val="002060"/>
                </a:solidFill>
              </a:rPr>
              <a:t>নাসিরনগর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ব্রাহ্মণবাড়িয়া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5CB8D1-4F42-1398-EEB2-B2670CE73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479" y="1797728"/>
            <a:ext cx="1424549" cy="21233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443B76A-B888-0FDA-24B9-070F7925AA9F}"/>
              </a:ext>
            </a:extLst>
          </p:cNvPr>
          <p:cNvSpPr txBox="1"/>
          <p:nvPr/>
        </p:nvSpPr>
        <p:spPr>
          <a:xfrm>
            <a:off x="6358358" y="2514890"/>
            <a:ext cx="40533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শ্রেণিঃএকাদশ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err="1">
                <a:solidFill>
                  <a:srgbClr val="002060"/>
                </a:solidFill>
              </a:rPr>
              <a:t>বিষয়ঃ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অর্থনীতি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err="1">
                <a:solidFill>
                  <a:srgbClr val="002060"/>
                </a:solidFill>
              </a:rPr>
              <a:t>অধ্যায়ঃ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প্রথম</a:t>
            </a:r>
            <a:endParaRPr lang="en-US" sz="3200" b="1" dirty="0">
              <a:solidFill>
                <a:srgbClr val="002060"/>
              </a:solidFill>
            </a:endParaRPr>
          </a:p>
          <a:p>
            <a:r>
              <a:rPr lang="en-US" sz="3200" b="1" dirty="0" err="1">
                <a:solidFill>
                  <a:srgbClr val="002060"/>
                </a:solidFill>
              </a:rPr>
              <a:t>পাঠঃ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উৎপাদন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সম্ভাবনা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রেখা</a:t>
            </a:r>
            <a:endParaRPr lang="en-US" sz="32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2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/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30000"/>
                <a:lumOff val="70000"/>
              </a:schemeClr>
            </a:gs>
            <a:gs pos="75000">
              <a:schemeClr val="accent2">
                <a:lumMod val="95000"/>
                <a:lumOff val="5000"/>
              </a:schemeClr>
            </a:gs>
            <a:gs pos="96000">
              <a:schemeClr val="accent2">
                <a:lumMod val="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D03FFD-72A9-D68B-793B-D0B3AD16F01F}"/>
              </a:ext>
            </a:extLst>
          </p:cNvPr>
          <p:cNvSpPr/>
          <p:nvPr/>
        </p:nvSpPr>
        <p:spPr>
          <a:xfrm>
            <a:off x="452757" y="530817"/>
            <a:ext cx="1921790" cy="10732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70C0"/>
                </a:solidFill>
              </a:rPr>
              <a:t>৫০ </a:t>
            </a:r>
            <a:r>
              <a:rPr lang="en-US" sz="2000" dirty="0" err="1">
                <a:solidFill>
                  <a:srgbClr val="0070C0"/>
                </a:solidFill>
              </a:rPr>
              <a:t>একক</a:t>
            </a:r>
            <a:r>
              <a:rPr lang="en-US" sz="2000" dirty="0">
                <a:solidFill>
                  <a:srgbClr val="0070C0"/>
                </a:solidFill>
              </a:rPr>
              <a:t> Y </a:t>
            </a:r>
            <a:r>
              <a:rPr lang="en-US" sz="2000" dirty="0" err="1">
                <a:solidFill>
                  <a:srgbClr val="0070C0"/>
                </a:solidFill>
              </a:rPr>
              <a:t>দ্রব্য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A7ECCA-6DA5-ECF0-6B31-B01A59A2245D}"/>
              </a:ext>
            </a:extLst>
          </p:cNvPr>
          <p:cNvSpPr/>
          <p:nvPr/>
        </p:nvSpPr>
        <p:spPr>
          <a:xfrm>
            <a:off x="2603714" y="1797803"/>
            <a:ext cx="1921789" cy="100739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E1C01-3A59-F71C-9C83-342C956B00F8}"/>
              </a:ext>
            </a:extLst>
          </p:cNvPr>
          <p:cNvSpPr/>
          <p:nvPr/>
        </p:nvSpPr>
        <p:spPr>
          <a:xfrm>
            <a:off x="4726984" y="2925304"/>
            <a:ext cx="1952785" cy="1007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24439-A102-BD02-5B7C-7C9068DEF8D3}"/>
              </a:ext>
            </a:extLst>
          </p:cNvPr>
          <p:cNvSpPr/>
          <p:nvPr/>
        </p:nvSpPr>
        <p:spPr>
          <a:xfrm>
            <a:off x="6943240" y="3728523"/>
            <a:ext cx="1952785" cy="1007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F847B6-BB4B-A891-1941-D39053B407AE}"/>
              </a:ext>
            </a:extLst>
          </p:cNvPr>
          <p:cNvSpPr/>
          <p:nvPr/>
        </p:nvSpPr>
        <p:spPr>
          <a:xfrm>
            <a:off x="9190495" y="4918850"/>
            <a:ext cx="1952785" cy="100739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42D5E85-227B-88AC-3D0E-F0334BEA2218}"/>
              </a:ext>
            </a:extLst>
          </p:cNvPr>
          <p:cNvSpPr/>
          <p:nvPr/>
        </p:nvSpPr>
        <p:spPr>
          <a:xfrm>
            <a:off x="5119607" y="44558"/>
            <a:ext cx="1952785" cy="972519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>
                <a:solidFill>
                  <a:srgbClr val="002060"/>
                </a:solidFill>
              </a:rPr>
              <a:t>চিত্রগুলো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দেখ</a:t>
            </a:r>
            <a:endParaRPr lang="en-US" sz="3200" dirty="0">
              <a:solidFill>
                <a:srgbClr val="002060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DE5D3DA-A0BD-1F79-2B38-B590715A586B}"/>
              </a:ext>
            </a:extLst>
          </p:cNvPr>
          <p:cNvCxnSpPr>
            <a:cxnSpLocks/>
          </p:cNvCxnSpPr>
          <p:nvPr/>
        </p:nvCxnSpPr>
        <p:spPr>
          <a:xfrm>
            <a:off x="3665345" y="1756105"/>
            <a:ext cx="0" cy="10073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C3A264B-2637-7BEB-1AA7-EC0F7FEC5F83}"/>
              </a:ext>
            </a:extLst>
          </p:cNvPr>
          <p:cNvCxnSpPr>
            <a:cxnSpLocks/>
            <a:stCxn id="5" idx="0"/>
            <a:endCxn id="5" idx="2"/>
          </p:cNvCxnSpPr>
          <p:nvPr/>
        </p:nvCxnSpPr>
        <p:spPr>
          <a:xfrm>
            <a:off x="5703377" y="2925304"/>
            <a:ext cx="0" cy="10073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2949203-EDEA-5D2C-FE94-303DABD990B1}"/>
              </a:ext>
            </a:extLst>
          </p:cNvPr>
          <p:cNvCxnSpPr/>
          <p:nvPr/>
        </p:nvCxnSpPr>
        <p:spPr>
          <a:xfrm>
            <a:off x="7919630" y="3728523"/>
            <a:ext cx="0" cy="10345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8C6051C-3201-FBA1-F309-6ADB67D3C8BF}"/>
              </a:ext>
            </a:extLst>
          </p:cNvPr>
          <p:cNvSpPr txBox="1"/>
          <p:nvPr/>
        </p:nvSpPr>
        <p:spPr>
          <a:xfrm>
            <a:off x="3665345" y="1797803"/>
            <a:ext cx="860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২০একক</a:t>
            </a:r>
          </a:p>
          <a:p>
            <a:r>
              <a:rPr lang="en-US" sz="2000" dirty="0">
                <a:solidFill>
                  <a:srgbClr val="0070C0"/>
                </a:solidFill>
              </a:rPr>
              <a:t>X </a:t>
            </a:r>
            <a:r>
              <a:rPr lang="en-US" sz="2000" dirty="0" err="1">
                <a:solidFill>
                  <a:srgbClr val="0070C0"/>
                </a:solidFill>
              </a:rPr>
              <a:t>দ্রব্য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6EF46D-3D4E-9507-9935-1D29B22A9273}"/>
              </a:ext>
            </a:extLst>
          </p:cNvPr>
          <p:cNvSpPr txBox="1"/>
          <p:nvPr/>
        </p:nvSpPr>
        <p:spPr>
          <a:xfrm>
            <a:off x="2668291" y="1756105"/>
            <a:ext cx="997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৪০ </a:t>
            </a:r>
            <a:r>
              <a:rPr lang="en-US" sz="2000" dirty="0" err="1">
                <a:solidFill>
                  <a:srgbClr val="0070C0"/>
                </a:solidFill>
              </a:rPr>
              <a:t>একক</a:t>
            </a:r>
            <a:r>
              <a:rPr lang="en-US" sz="2000" dirty="0">
                <a:solidFill>
                  <a:srgbClr val="0070C0"/>
                </a:solidFill>
              </a:rPr>
              <a:t> Y </a:t>
            </a:r>
            <a:r>
              <a:rPr lang="en-US" sz="2000" dirty="0" err="1">
                <a:solidFill>
                  <a:srgbClr val="0070C0"/>
                </a:solidFill>
              </a:rPr>
              <a:t>দ্রব্য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E22AAA-6FBC-D720-62E7-57D8E52F1FF0}"/>
              </a:ext>
            </a:extLst>
          </p:cNvPr>
          <p:cNvSpPr txBox="1"/>
          <p:nvPr/>
        </p:nvSpPr>
        <p:spPr>
          <a:xfrm>
            <a:off x="4772186" y="3030507"/>
            <a:ext cx="931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৩০ </a:t>
            </a:r>
            <a:r>
              <a:rPr lang="en-US" sz="2000" dirty="0" err="1">
                <a:solidFill>
                  <a:srgbClr val="0070C0"/>
                </a:solidFill>
              </a:rPr>
              <a:t>একক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Y </a:t>
            </a:r>
            <a:r>
              <a:rPr lang="en-US" sz="2000" dirty="0" err="1">
                <a:solidFill>
                  <a:srgbClr val="0070C0"/>
                </a:solidFill>
              </a:rPr>
              <a:t>দ্রব্য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48729B2-40D5-C2EB-BA82-E19F26680FBC}"/>
              </a:ext>
            </a:extLst>
          </p:cNvPr>
          <p:cNvSpPr txBox="1"/>
          <p:nvPr/>
        </p:nvSpPr>
        <p:spPr>
          <a:xfrm>
            <a:off x="5703377" y="3059667"/>
            <a:ext cx="976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৩০ </a:t>
            </a:r>
            <a:r>
              <a:rPr lang="en-US" sz="2000" dirty="0" err="1">
                <a:solidFill>
                  <a:srgbClr val="0070C0"/>
                </a:solidFill>
              </a:rPr>
              <a:t>একক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X </a:t>
            </a:r>
            <a:r>
              <a:rPr lang="en-US" sz="2000" dirty="0" err="1">
                <a:solidFill>
                  <a:srgbClr val="0070C0"/>
                </a:solidFill>
              </a:rPr>
              <a:t>দ্রব্য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A4B42B-CCFC-CD2D-5C1A-D514535932B4}"/>
              </a:ext>
            </a:extLst>
          </p:cNvPr>
          <p:cNvSpPr txBox="1"/>
          <p:nvPr/>
        </p:nvSpPr>
        <p:spPr>
          <a:xfrm>
            <a:off x="6943236" y="3784114"/>
            <a:ext cx="9763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২০ </a:t>
            </a:r>
            <a:r>
              <a:rPr lang="en-US" sz="2000" dirty="0" err="1">
                <a:solidFill>
                  <a:srgbClr val="0070C0"/>
                </a:solidFill>
              </a:rPr>
              <a:t>একক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Y </a:t>
            </a:r>
            <a:r>
              <a:rPr lang="en-US" sz="2000" dirty="0" err="1">
                <a:solidFill>
                  <a:srgbClr val="0070C0"/>
                </a:solidFill>
              </a:rPr>
              <a:t>দ্রব্য</a:t>
            </a:r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F529849-5208-402F-C847-6E683BF0B07D}"/>
              </a:ext>
            </a:extLst>
          </p:cNvPr>
          <p:cNvSpPr txBox="1"/>
          <p:nvPr/>
        </p:nvSpPr>
        <p:spPr>
          <a:xfrm>
            <a:off x="7919624" y="3784114"/>
            <a:ext cx="9763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৪০ </a:t>
            </a:r>
            <a:r>
              <a:rPr lang="en-US" sz="2000" dirty="0" err="1">
                <a:solidFill>
                  <a:srgbClr val="0070C0"/>
                </a:solidFill>
              </a:rPr>
              <a:t>একক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 X </a:t>
            </a:r>
            <a:r>
              <a:rPr lang="en-US" sz="2000" dirty="0" err="1">
                <a:solidFill>
                  <a:srgbClr val="0070C0"/>
                </a:solidFill>
              </a:rPr>
              <a:t>দ্রব্য</a:t>
            </a:r>
            <a:endParaRPr lang="en-US" sz="2000" dirty="0">
              <a:solidFill>
                <a:srgbClr val="0070C0"/>
              </a:solidFill>
            </a:endParaRPr>
          </a:p>
          <a:p>
            <a:r>
              <a:rPr lang="en-US" sz="2000" dirty="0">
                <a:solidFill>
                  <a:srgbClr val="0070C0"/>
                </a:solidFill>
              </a:rPr>
              <a:t> </a:t>
            </a:r>
          </a:p>
          <a:p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D969B5D-0331-C946-2BCB-9196928EB6FE}"/>
              </a:ext>
            </a:extLst>
          </p:cNvPr>
          <p:cNvSpPr txBox="1"/>
          <p:nvPr/>
        </p:nvSpPr>
        <p:spPr>
          <a:xfrm>
            <a:off x="9430717" y="5107553"/>
            <a:ext cx="14723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৫০ </a:t>
            </a:r>
            <a:r>
              <a:rPr lang="en-US" sz="2000" dirty="0" err="1">
                <a:solidFill>
                  <a:srgbClr val="0070C0"/>
                </a:solidFill>
              </a:rPr>
              <a:t>একক</a:t>
            </a:r>
            <a:r>
              <a:rPr lang="en-US" sz="2000" dirty="0">
                <a:solidFill>
                  <a:srgbClr val="0070C0"/>
                </a:solidFill>
              </a:rPr>
              <a:t> X </a:t>
            </a:r>
            <a:r>
              <a:rPr lang="en-US" sz="2000" dirty="0" err="1">
                <a:solidFill>
                  <a:srgbClr val="0070C0"/>
                </a:solidFill>
              </a:rPr>
              <a:t>দ্রব্য</a:t>
            </a:r>
            <a:r>
              <a:rPr lang="en-US" sz="2000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C1165AC-4E4A-DFA7-A1EE-B67217935FBE}"/>
              </a:ext>
            </a:extLst>
          </p:cNvPr>
          <p:cNvSpPr txBox="1"/>
          <p:nvPr/>
        </p:nvSpPr>
        <p:spPr>
          <a:xfrm>
            <a:off x="1529177" y="6244136"/>
            <a:ext cx="9872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2060"/>
                </a:solidFill>
              </a:rPr>
              <a:t>একখন্ড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জমিতে</a:t>
            </a:r>
            <a:r>
              <a:rPr lang="en-US" sz="3200" dirty="0">
                <a:solidFill>
                  <a:srgbClr val="002060"/>
                </a:solidFill>
              </a:rPr>
              <a:t> ৫ </a:t>
            </a:r>
            <a:r>
              <a:rPr lang="en-US" sz="3200" dirty="0" err="1">
                <a:solidFill>
                  <a:srgbClr val="002060"/>
                </a:solidFill>
              </a:rPr>
              <a:t>বছরে</a:t>
            </a:r>
            <a:r>
              <a:rPr lang="en-US" sz="3200" dirty="0">
                <a:solidFill>
                  <a:srgbClr val="002060"/>
                </a:solidFill>
              </a:rPr>
              <a:t> X </a:t>
            </a:r>
            <a:r>
              <a:rPr lang="en-US" sz="3200" dirty="0" err="1">
                <a:solidFill>
                  <a:srgbClr val="002060"/>
                </a:solidFill>
              </a:rPr>
              <a:t>দ্রব্য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এবং</a:t>
            </a:r>
            <a:r>
              <a:rPr lang="en-US" sz="3200" dirty="0">
                <a:solidFill>
                  <a:srgbClr val="002060"/>
                </a:solidFill>
              </a:rPr>
              <a:t> Y </a:t>
            </a:r>
            <a:r>
              <a:rPr lang="en-US" sz="3200" dirty="0" err="1">
                <a:solidFill>
                  <a:srgbClr val="002060"/>
                </a:solidFill>
              </a:rPr>
              <a:t>দ্রব্য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উৎপাদনের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বিভিন্ন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পরিমাণ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দেখাচ্ছে</a:t>
            </a:r>
            <a:r>
              <a:rPr lang="en-US" sz="3200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9C86EAD-6156-8DF2-566C-68A3FF410406}"/>
              </a:ext>
            </a:extLst>
          </p:cNvPr>
          <p:cNvSpPr/>
          <p:nvPr/>
        </p:nvSpPr>
        <p:spPr>
          <a:xfrm>
            <a:off x="790414" y="6303208"/>
            <a:ext cx="495945" cy="46663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53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7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56000">
              <a:schemeClr val="accent4">
                <a:lumMod val="0"/>
                <a:lumOff val="100000"/>
              </a:schemeClr>
            </a:gs>
            <a:gs pos="87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BE98A0B2-8444-0750-D99E-85F5301EAECB}"/>
              </a:ext>
            </a:extLst>
          </p:cNvPr>
          <p:cNvSpPr/>
          <p:nvPr/>
        </p:nvSpPr>
        <p:spPr>
          <a:xfrm>
            <a:off x="453135" y="1940436"/>
            <a:ext cx="2768252" cy="1312101"/>
          </a:xfrm>
          <a:prstGeom prst="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</a:rPr>
              <a:t>পাঠ</a:t>
            </a:r>
            <a:r>
              <a:rPr lang="en-US" sz="3600" dirty="0">
                <a:solidFill>
                  <a:srgbClr val="002060"/>
                </a:solidFill>
              </a:rPr>
              <a:t> </a:t>
            </a:r>
            <a:r>
              <a:rPr lang="en-US" sz="3600" dirty="0" err="1">
                <a:solidFill>
                  <a:srgbClr val="002060"/>
                </a:solidFill>
              </a:rPr>
              <a:t>শিরোনাম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5727629-ED08-DC96-9BCB-B96B0A0460DA}"/>
              </a:ext>
            </a:extLst>
          </p:cNvPr>
          <p:cNvSpPr/>
          <p:nvPr/>
        </p:nvSpPr>
        <p:spPr>
          <a:xfrm>
            <a:off x="3221387" y="1265211"/>
            <a:ext cx="8232675" cy="263046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002060"/>
                </a:solidFill>
              </a:rPr>
              <a:t>উৎপাদন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সম্ভাবনা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রেখা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অংকন</a:t>
            </a:r>
            <a:r>
              <a:rPr lang="en-US" sz="4000" dirty="0">
                <a:solidFill>
                  <a:srgbClr val="002060"/>
                </a:solidFill>
              </a:rPr>
              <a:t> ও </a:t>
            </a:r>
            <a:r>
              <a:rPr lang="en-US" sz="4000" dirty="0" err="1">
                <a:solidFill>
                  <a:srgbClr val="002060"/>
                </a:solidFill>
              </a:rPr>
              <a:t>তার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তাৎপর্য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2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756A13E-CBA9-0D97-184A-E169225CC001}"/>
              </a:ext>
            </a:extLst>
          </p:cNvPr>
          <p:cNvSpPr/>
          <p:nvPr/>
        </p:nvSpPr>
        <p:spPr>
          <a:xfrm>
            <a:off x="1548384" y="451104"/>
            <a:ext cx="2267712" cy="816864"/>
          </a:xfrm>
          <a:prstGeom prst="fram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শিখনফল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23F0D081-A733-96BC-52EF-C45246AD2A69}"/>
              </a:ext>
            </a:extLst>
          </p:cNvPr>
          <p:cNvSpPr/>
          <p:nvPr/>
        </p:nvSpPr>
        <p:spPr>
          <a:xfrm>
            <a:off x="2420112" y="1267968"/>
            <a:ext cx="524256" cy="104851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3107C60-9DB7-D0E6-F59C-79E9E8D77C71}"/>
              </a:ext>
            </a:extLst>
          </p:cNvPr>
          <p:cNvSpPr/>
          <p:nvPr/>
        </p:nvSpPr>
        <p:spPr>
          <a:xfrm>
            <a:off x="2682240" y="2316480"/>
            <a:ext cx="7583424" cy="682752"/>
          </a:xfrm>
          <a:prstGeom prst="homePlat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উৎপাদন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সম্ভাবনা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রেখা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কি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বলতে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পারবে</a:t>
            </a:r>
            <a:r>
              <a:rPr lang="en-US" sz="28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6073E9E-ECC0-6D06-8889-2767BF966A4F}"/>
              </a:ext>
            </a:extLst>
          </p:cNvPr>
          <p:cNvSpPr/>
          <p:nvPr/>
        </p:nvSpPr>
        <p:spPr>
          <a:xfrm>
            <a:off x="3279648" y="3706368"/>
            <a:ext cx="7583424" cy="682752"/>
          </a:xfrm>
          <a:prstGeom prst="homePlat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উৎপাদন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সম্ভবনা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রেখা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অংকন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করতে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পারবে</a:t>
            </a:r>
            <a:r>
              <a:rPr lang="en-US" sz="3200" dirty="0">
                <a:solidFill>
                  <a:schemeClr val="tx1"/>
                </a:solidFill>
              </a:rPr>
              <a:t>;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4CC56B7-80D7-7C9E-A1FD-F8F40223B17A}"/>
              </a:ext>
            </a:extLst>
          </p:cNvPr>
          <p:cNvSpPr/>
          <p:nvPr/>
        </p:nvSpPr>
        <p:spPr>
          <a:xfrm>
            <a:off x="3986784" y="5209032"/>
            <a:ext cx="7583424" cy="68275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</a:rPr>
              <a:t>উৎপাদন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সম্ভাবনা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রেখার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তাৎপর্য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ব্যাখ্যা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করতে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পারবে</a:t>
            </a:r>
            <a:r>
              <a:rPr lang="en-US" sz="3200" dirty="0">
                <a:solidFill>
                  <a:schemeClr val="tx1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8483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0">
              <a:schemeClr val="accent5">
                <a:lumMod val="45000"/>
                <a:lumOff val="55000"/>
              </a:schemeClr>
            </a:gs>
            <a:gs pos="77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c 7">
            <a:extLst>
              <a:ext uri="{FF2B5EF4-FFF2-40B4-BE49-F238E27FC236}">
                <a16:creationId xmlns:a16="http://schemas.microsoft.com/office/drawing/2014/main" id="{96A31D16-B48A-10CB-9A35-6F04C6B67975}"/>
              </a:ext>
            </a:extLst>
          </p:cNvPr>
          <p:cNvSpPr/>
          <p:nvPr/>
        </p:nvSpPr>
        <p:spPr>
          <a:xfrm>
            <a:off x="8269105" y="2163527"/>
            <a:ext cx="1551707" cy="4530435"/>
          </a:xfrm>
          <a:prstGeom prst="arc">
            <a:avLst>
              <a:gd name="adj1" fmla="val 20715523"/>
              <a:gd name="adj2" fmla="val 2075757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870D6C-810F-8787-46BE-EDE1F3E43A07}"/>
              </a:ext>
            </a:extLst>
          </p:cNvPr>
          <p:cNvSpPr txBox="1"/>
          <p:nvPr/>
        </p:nvSpPr>
        <p:spPr>
          <a:xfrm>
            <a:off x="10066224" y="4345201"/>
            <a:ext cx="393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6F9933-A0ED-77C8-383A-4A2ED51456B6}"/>
              </a:ext>
            </a:extLst>
          </p:cNvPr>
          <p:cNvSpPr/>
          <p:nvPr/>
        </p:nvSpPr>
        <p:spPr>
          <a:xfrm>
            <a:off x="1830265" y="829211"/>
            <a:ext cx="9936479" cy="145143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2000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যে রেখার বিভিন্ন বিন্দুতে নির্দিষ্ট পরিমাণ সম্পদ ও বিদ্যমান প্রযুক্তিসাপেক্ষে দুটি উৎপন্ন দ্রব্যের বিভিন্ন সংমিশ্রণ প্রকাশ করা হয়, তাকে উৎপাদন সম্ভাবনা রেখা বলে। এ রেখার সাহায্যে সীমিত সম্পদ দ্বারা কীভাবে দুটি দ্রব্যের বিভিন্ন সমন্বয় উৎপাদন ক্রা যায় তা দেখানো হয়।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982FE5-AFC6-B345-CD14-7F3AB59F59C5}"/>
              </a:ext>
            </a:extLst>
          </p:cNvPr>
          <p:cNvSpPr txBox="1"/>
          <p:nvPr/>
        </p:nvSpPr>
        <p:spPr>
          <a:xfrm>
            <a:off x="1780032" y="2397767"/>
            <a:ext cx="10104646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2000" b="1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অর্থনীতিবিদ </a:t>
            </a:r>
            <a:r>
              <a:rPr lang="en-US" sz="2000" b="1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Paul A. Samuelson</a:t>
            </a:r>
            <a:r>
              <a:rPr lang="en-US" sz="2000" b="0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-</a:t>
            </a:r>
            <a:r>
              <a:rPr lang="bn-BD" sz="2000" b="0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এর মতে, “স্থির প্রযুক্তিগত জ্ঞান ও প্রাপ্তব্য উপাদানের সাহায্যে অর্থনীতিতে অর্জিত সর্বোচ্চ উৎপাদনের পরিমাণসমূহ উৎপাদন সম্ভাবনা রেখা নির্দেশ করে।”</a:t>
            </a:r>
            <a:endParaRPr lang="en-US" sz="2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160746-1245-0624-C5C6-0B05C2190F2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42585" y="3802435"/>
            <a:ext cx="3718560" cy="25038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9144CE3-74F7-14D1-42B7-5758607CFD53}"/>
              </a:ext>
            </a:extLst>
          </p:cNvPr>
          <p:cNvSpPr/>
          <p:nvPr/>
        </p:nvSpPr>
        <p:spPr>
          <a:xfrm>
            <a:off x="5489329" y="3752348"/>
            <a:ext cx="5559552" cy="16730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চিত্রে </a:t>
            </a:r>
            <a:r>
              <a:rPr lang="en-US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AB </a:t>
            </a:r>
            <a:r>
              <a:rPr lang="bn-BD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একটি উৎপাদন সম্ভাবনা রেখা। তাতে বিদ্যমান সম্পদ ও চলতি প্রযুক্তি সাপেক্ষে দুটি দ্রব্য </a:t>
            </a:r>
            <a:r>
              <a:rPr lang="en-US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ও </a:t>
            </a:r>
            <a:r>
              <a:rPr lang="en-US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b="0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এর সম্ভাব্য বিভিন্ন সংমিশ্রণ নির্দেশ করা হয়। 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3" name="Flowchart: Terminator 12">
            <a:extLst>
              <a:ext uri="{FF2B5EF4-FFF2-40B4-BE49-F238E27FC236}">
                <a16:creationId xmlns:a16="http://schemas.microsoft.com/office/drawing/2014/main" id="{ACA09757-A178-F34D-9009-86C5F93085F5}"/>
              </a:ext>
            </a:extLst>
          </p:cNvPr>
          <p:cNvSpPr/>
          <p:nvPr/>
        </p:nvSpPr>
        <p:spPr>
          <a:xfrm>
            <a:off x="0" y="0"/>
            <a:ext cx="3108960" cy="707885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উৎপাদন</a:t>
            </a:r>
            <a:r>
              <a:rPr lang="en-US" sz="2800" dirty="0"/>
              <a:t> </a:t>
            </a:r>
            <a:r>
              <a:rPr lang="en-US" sz="2800" dirty="0" err="1"/>
              <a:t>সম্ভবনা</a:t>
            </a:r>
            <a:r>
              <a:rPr lang="en-US" sz="2800" dirty="0"/>
              <a:t> </a:t>
            </a:r>
            <a:r>
              <a:rPr lang="en-US" sz="2800" dirty="0" err="1"/>
              <a:t>রেখা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590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18000">
              <a:schemeClr val="accent2">
                <a:lumMod val="45000"/>
                <a:lumOff val="55000"/>
              </a:schemeClr>
            </a:gs>
            <a:gs pos="81000">
              <a:schemeClr val="accent6">
                <a:lumMod val="60000"/>
                <a:lumOff val="40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5D5ED00-A221-EF7B-40DF-BA3E3E311EDF}"/>
              </a:ext>
            </a:extLst>
          </p:cNvPr>
          <p:cNvSpPr/>
          <p:nvPr/>
        </p:nvSpPr>
        <p:spPr>
          <a:xfrm>
            <a:off x="3218688" y="0"/>
            <a:ext cx="3645408" cy="902208"/>
          </a:xfrm>
          <a:prstGeom prst="flowChartTermina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bn-BD" sz="2000" b="1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var(--pchead-font)"/>
              </a:rPr>
              <a:t>উৎপাদন সম্ভাবনা রেখা অঙ্কন</a:t>
            </a:r>
            <a:r>
              <a:rPr lang="en-US" sz="2000" b="1" i="0" dirty="0">
                <a:solidFill>
                  <a:srgbClr val="0070C0"/>
                </a:solidFill>
                <a:effectLst/>
                <a:highlight>
                  <a:srgbClr val="FFFFFF"/>
                </a:highlight>
                <a:latin typeface="var(--pchead-font)"/>
              </a:rPr>
              <a:t> </a:t>
            </a:r>
            <a:endParaRPr lang="bn-BD" sz="2000" b="1" i="0" dirty="0">
              <a:solidFill>
                <a:srgbClr val="0070C0"/>
              </a:solidFill>
              <a:effectLst/>
              <a:highlight>
                <a:srgbClr val="FFFFFF"/>
              </a:highlight>
              <a:latin typeface="var(--pchead-font)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4445DA2-46BD-EAB3-A920-BA840D192E4B}"/>
              </a:ext>
            </a:extLst>
          </p:cNvPr>
          <p:cNvSpPr/>
          <p:nvPr/>
        </p:nvSpPr>
        <p:spPr>
          <a:xfrm>
            <a:off x="585833" y="942525"/>
            <a:ext cx="11253216" cy="9022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b="0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কোনো অর্থনীতিতে বিদ্যমান সম্পদ ও চলতি প্রযুক্তি সাপেক্ষে দুটি দ্রব্যের বিভিন্ন সংমিশ্রণ নির্দেশক বিন্দুর সঞ্চারপথ নিয়ে উৎপাদন সম্ভাবনা রেখা অঙ্কন করা যায়।</a:t>
            </a:r>
            <a:r>
              <a:rPr lang="en-US" sz="2000" b="0" i="0" dirty="0" err="1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ধরি</a:t>
            </a:r>
            <a:r>
              <a:rPr lang="en-US" sz="2000" b="0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, </a:t>
            </a:r>
            <a:r>
              <a:rPr lang="bn-BD" b="0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প্রথমটি </a:t>
            </a:r>
            <a:r>
              <a:rPr lang="en-US" b="0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b="0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এবং দ্বিতীয়টি </a:t>
            </a:r>
            <a:r>
              <a:rPr lang="en-US" b="0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b="0" i="0" dirty="0">
                <a:solidFill>
                  <a:srgbClr val="313131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উৎপাদন করা হবে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1311926-C00C-DDBB-B473-8E35A058CD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5778014"/>
              </p:ext>
            </p:extLst>
          </p:nvPr>
        </p:nvGraphicFramePr>
        <p:xfrm>
          <a:off x="2870523" y="2302988"/>
          <a:ext cx="4791920" cy="2651760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644889">
                  <a:extLst>
                    <a:ext uri="{9D8B030D-6E8A-4147-A177-3AD203B41FA5}">
                      <a16:colId xmlns:a16="http://schemas.microsoft.com/office/drawing/2014/main" val="2814239270"/>
                    </a:ext>
                  </a:extLst>
                </a:gridCol>
                <a:gridCol w="1644889">
                  <a:extLst>
                    <a:ext uri="{9D8B030D-6E8A-4147-A177-3AD203B41FA5}">
                      <a16:colId xmlns:a16="http://schemas.microsoft.com/office/drawing/2014/main" val="2017590747"/>
                    </a:ext>
                  </a:extLst>
                </a:gridCol>
                <a:gridCol w="1502142">
                  <a:extLst>
                    <a:ext uri="{9D8B030D-6E8A-4147-A177-3AD203B41FA5}">
                      <a16:colId xmlns:a16="http://schemas.microsoft.com/office/drawing/2014/main" val="2525828601"/>
                    </a:ext>
                  </a:extLst>
                </a:gridCol>
              </a:tblGrid>
              <a:tr h="407947">
                <a:tc>
                  <a:txBody>
                    <a:bodyPr/>
                    <a:lstStyle/>
                    <a:p>
                      <a:pPr algn="ctr"/>
                      <a:r>
                        <a:rPr lang="bn-BD" sz="1400" b="1" dirty="0">
                          <a:effectLst/>
                        </a:rPr>
                        <a:t>সংমিশ্রণ</a:t>
                      </a:r>
                      <a:endParaRPr lang="bn-BD" dirty="0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X </a:t>
                      </a:r>
                      <a:r>
                        <a:rPr lang="bn-BD" sz="1400" b="1" dirty="0">
                          <a:effectLst/>
                        </a:rPr>
                        <a:t>দ্রব্য</a:t>
                      </a:r>
                      <a:endParaRPr lang="bn-BD" dirty="0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effectLst/>
                        </a:rPr>
                        <a:t>Y </a:t>
                      </a:r>
                      <a:r>
                        <a:rPr lang="bn-BD" sz="1400" b="1" dirty="0">
                          <a:effectLst/>
                        </a:rPr>
                        <a:t>দ্রব্য</a:t>
                      </a:r>
                      <a:endParaRPr lang="bn-BD" dirty="0">
                        <a:effectLst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850064952"/>
                  </a:ext>
                </a:extLst>
              </a:tr>
              <a:tr h="40794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effectLst/>
                        </a:rPr>
                        <a:t>A</a:t>
                      </a:r>
                      <a:endParaRPr lang="en-US" dirty="0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effectLst/>
                        </a:rPr>
                        <a:t>০ একক</a:t>
                      </a:r>
                      <a:endParaRPr lang="bn-BD" dirty="0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effectLst/>
                        </a:rPr>
                        <a:t>৫০ একক</a:t>
                      </a:r>
                      <a:endParaRPr lang="bn-BD" dirty="0">
                        <a:effectLst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658579624"/>
                  </a:ext>
                </a:extLst>
              </a:tr>
              <a:tr h="40794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L</a:t>
                      </a:r>
                      <a:endParaRPr lang="en-US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>
                          <a:effectLst/>
                        </a:rPr>
                        <a:t>২০ একক</a:t>
                      </a:r>
                      <a:endParaRPr lang="bn-BD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>
                          <a:effectLst/>
                        </a:rPr>
                        <a:t>৪০ একক</a:t>
                      </a:r>
                      <a:endParaRPr lang="bn-BD">
                        <a:effectLst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714591027"/>
                  </a:ext>
                </a:extLst>
              </a:tr>
              <a:tr h="40794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M</a:t>
                      </a:r>
                      <a:endParaRPr lang="en-US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>
                          <a:effectLst/>
                        </a:rPr>
                        <a:t>৩০ একক</a:t>
                      </a:r>
                      <a:endParaRPr lang="bn-BD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>
                          <a:effectLst/>
                        </a:rPr>
                        <a:t>৩০ একক</a:t>
                      </a:r>
                      <a:endParaRPr lang="bn-BD">
                        <a:effectLst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4115701958"/>
                  </a:ext>
                </a:extLst>
              </a:tr>
              <a:tr h="40794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N</a:t>
                      </a:r>
                      <a:endParaRPr lang="en-US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effectLst/>
                        </a:rPr>
                        <a:t>৪০ একক</a:t>
                      </a:r>
                      <a:endParaRPr lang="bn-BD" dirty="0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effectLst/>
                        </a:rPr>
                        <a:t>২০ একক</a:t>
                      </a:r>
                      <a:endParaRPr lang="bn-BD" dirty="0">
                        <a:effectLst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1637225970"/>
                  </a:ext>
                </a:extLst>
              </a:tr>
              <a:tr h="407947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effectLst/>
                        </a:rPr>
                        <a:t>B</a:t>
                      </a:r>
                      <a:endParaRPr lang="en-US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>
                          <a:effectLst/>
                        </a:rPr>
                        <a:t>৫০ একক</a:t>
                      </a:r>
                      <a:endParaRPr lang="bn-BD">
                        <a:effectLst/>
                      </a:endParaRPr>
                    </a:p>
                  </a:txBody>
                  <a:tcPr marL="114300" marR="114300" marT="114300" marB="1143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1400" dirty="0">
                          <a:effectLst/>
                        </a:rPr>
                        <a:t>০ একক</a:t>
                      </a:r>
                      <a:endParaRPr lang="bn-BD" dirty="0">
                        <a:effectLst/>
                      </a:endParaRPr>
                    </a:p>
                  </a:txBody>
                  <a:tcPr marL="114300" marR="114300" marT="114300" marB="114300" anchor="ctr"/>
                </a:tc>
                <a:extLst>
                  <a:ext uri="{0D108BD9-81ED-4DB2-BD59-A6C34878D82A}">
                    <a16:rowId xmlns:a16="http://schemas.microsoft.com/office/drawing/2014/main" val="383113021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635BDAE0-9E69-C38E-DC75-870F537025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3964" y="1919972"/>
            <a:ext cx="2534856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bn-IN" altLang="en-US" sz="2000" i="0" u="none" strike="noStrike" normalizeH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PT Serif" panose="020A0603040505020204" pitchFamily="18" charset="0"/>
                <a:cs typeface="Vrinda" panose="020B0502040204020203" pitchFamily="34" charset="0"/>
              </a:rPr>
              <a:t>উৎপাদন সম্ভাবনা সূচি</a:t>
            </a:r>
            <a:endParaRPr kumimoji="0" lang="en-US" altLang="en-US" sz="2000" i="0" u="none" strike="noStrike" normalizeH="0" baseline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A9DBC6-5400-3F74-1ADB-997A1F6F431C}"/>
              </a:ext>
            </a:extLst>
          </p:cNvPr>
          <p:cNvSpPr/>
          <p:nvPr/>
        </p:nvSpPr>
        <p:spPr>
          <a:xfrm>
            <a:off x="585833" y="5159180"/>
            <a:ext cx="10301468" cy="126164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2000" dirty="0">
              <a:solidFill>
                <a:srgbClr val="313131"/>
              </a:solidFill>
              <a:highlight>
                <a:srgbClr val="FFFFFF"/>
              </a:highlight>
              <a:latin typeface="PT Serif" panose="020A0603040505020204" pitchFamily="18" charset="0"/>
            </a:endParaRPr>
          </a:p>
          <a:p>
            <a:pPr algn="l"/>
            <a:endParaRPr lang="en-US" sz="2000" dirty="0">
              <a:solidFill>
                <a:srgbClr val="313131"/>
              </a:solidFill>
              <a:highlight>
                <a:srgbClr val="FFFFFF"/>
              </a:highlight>
              <a:latin typeface="PT Serif" panose="020A0603040505020204" pitchFamily="18" charset="0"/>
            </a:endParaRPr>
          </a:p>
          <a:p>
            <a:pPr algn="l"/>
            <a:r>
              <a:rPr lang="en-US" sz="2000" dirty="0" err="1">
                <a:solidFill>
                  <a:srgbClr val="002060"/>
                </a:solidFill>
                <a:highlight>
                  <a:srgbClr val="FFFFFF"/>
                </a:highlight>
                <a:latin typeface="PT Serif" panose="020A0603040505020204" pitchFamily="18" charset="0"/>
              </a:rPr>
              <a:t>সূচিতে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 দেখা যায়,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A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সংমিশ্রণে শুধু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৫০ একক এবং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B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সংমিশ্রণে শুধু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৫০ একক উৎপাদন করা যায়।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L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সংমিশ্রণে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২০ একক এবং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৪০ একক,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M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সংমিশ্রণে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৩০ একক এবং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৩০ একক,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N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সংমিশ্রণে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৪০ একক এবং </a:t>
            </a:r>
            <a:r>
              <a:rPr lang="en-US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sz="18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২০ একক উৎপাদন করা যায়।</a:t>
            </a:r>
            <a:endParaRPr lang="bn-BD" b="0" i="0" dirty="0">
              <a:solidFill>
                <a:srgbClr val="002060"/>
              </a:solidFill>
              <a:effectLst/>
              <a:highlight>
                <a:srgbClr val="FFFFFF"/>
              </a:highlight>
              <a:latin typeface="PT Serif" panose="020A0603040505020204" pitchFamily="18" charset="0"/>
            </a:endParaRPr>
          </a:p>
          <a:p>
            <a:br>
              <a:rPr lang="bn-BD" dirty="0">
                <a:solidFill>
                  <a:srgbClr val="002060"/>
                </a:solidFill>
              </a:rPr>
            </a:b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980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E5023C-C5A5-F26E-C3C4-7DD11F03740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20300" y="606546"/>
            <a:ext cx="4583780" cy="29061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DAB97E0-B49E-5AEC-1832-BA64CCD200CB}"/>
              </a:ext>
            </a:extLst>
          </p:cNvPr>
          <p:cNvSpPr/>
          <p:nvPr/>
        </p:nvSpPr>
        <p:spPr>
          <a:xfrm>
            <a:off x="3768389" y="126863"/>
            <a:ext cx="3071863" cy="40858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উৎপাদন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সম্ভাবনা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রেখার</a:t>
            </a:r>
            <a:r>
              <a:rPr lang="en-US" sz="24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চিত্র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639277-C446-0856-E41A-447743E18E35}"/>
              </a:ext>
            </a:extLst>
          </p:cNvPr>
          <p:cNvSpPr txBox="1"/>
          <p:nvPr/>
        </p:nvSpPr>
        <p:spPr>
          <a:xfrm>
            <a:off x="655743" y="3645638"/>
            <a:ext cx="9958711" cy="292387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endParaRPr lang="en-US" b="0" i="0" dirty="0">
              <a:solidFill>
                <a:srgbClr val="002060"/>
              </a:solidFill>
              <a:effectLst/>
              <a:highlight>
                <a:srgbClr val="FFFFFF"/>
              </a:highlight>
              <a:latin typeface="PT Serif" panose="020A0603040505020204" pitchFamily="18" charset="0"/>
            </a:endParaRPr>
          </a:p>
          <a:p>
            <a:pPr algn="just"/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চিত্রে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OX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অক্ষে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এবং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OY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অক্ষে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নির্দেশ করে। একটি নির্দিষ্ট পরিমাণ সম্পদ ও বিদ্যমান প্রযুক্তির অধীনে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 এবং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বিভিন্ন সংমিশ্রণ রেখাচিত্রে দেখানো হয়েছে।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AB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একটি উৎপাদন সম্ভাবনা রেখা। এখানে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A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বিন্দুতে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উৎপাদন শূন্য (০) এবং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উৎপাদন ৫০ একক নির্দেশ করে।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L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বিন্দুতে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উৎপাদন বৃদ্ধি করে ২০ একক হলে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উৎপাদন হ্রাস পেয়ে ৪০ একক হবে।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M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বিন্দুতে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উৎপাদন ৩০ একক পরিমাণ হলে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উৎপাদন আরও হ্রাস পেয়ে ৩০ একক হবে।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N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বিন্দুতে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উৎপাদন ৪০ একক পরিমাণ করতে হলে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উৎপাদন ২০ এককে নেমে আসবে।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B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বিন্দুতে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X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উৎপাদন ৫০ একক হলে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Y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দ্রব্যের উৎপাদন শূন্য (০) হবে। এখন সমন্বয় বিন্দুসমূহ 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A, I., M, N, B </a:t>
            </a:r>
            <a:r>
              <a:rPr lang="bn-BD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যোগ করে যে রেখা পাওয়া যায় তাই উৎপাদন সম্ভাবনা রেখা।</a:t>
            </a:r>
            <a:r>
              <a:rPr lang="en-US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  </a:t>
            </a:r>
            <a:r>
              <a:rPr lang="en-US" sz="2000" b="0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অর্থা</a:t>
            </a:r>
            <a:r>
              <a:rPr lang="en-US" sz="2000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ৎ AB </a:t>
            </a:r>
            <a:r>
              <a:rPr lang="en-US" sz="2000" b="0" i="0" dirty="0" err="1">
                <a:solidFill>
                  <a:srgbClr val="002060"/>
                </a:solidFill>
                <a:effectLst/>
                <a:highlight>
                  <a:srgbClr val="FFFFFF"/>
                </a:highlight>
                <a:latin typeface="PT Serif" panose="020A0603040505020204" pitchFamily="18" charset="0"/>
              </a:rPr>
              <a:t>একটি</a:t>
            </a: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PT Serif" panose="020A0603040505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highlight>
                  <a:srgbClr val="FFFFFF"/>
                </a:highlight>
                <a:latin typeface="PT Serif" panose="020A0603040505020204" pitchFamily="18" charset="0"/>
              </a:rPr>
              <a:t>উৎপাদন</a:t>
            </a: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PT Serif" panose="020A0603040505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highlight>
                  <a:srgbClr val="FFFFFF"/>
                </a:highlight>
                <a:latin typeface="PT Serif" panose="020A0603040505020204" pitchFamily="18" charset="0"/>
              </a:rPr>
              <a:t>সম্ভাবনা</a:t>
            </a: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PT Serif" panose="020A06030405050202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highlight>
                  <a:srgbClr val="FFFFFF"/>
                </a:highlight>
                <a:latin typeface="PT Serif" panose="020A0603040505020204" pitchFamily="18" charset="0"/>
              </a:rPr>
              <a:t>রেখা</a:t>
            </a:r>
            <a:r>
              <a:rPr lang="en-US" sz="2000" dirty="0">
                <a:solidFill>
                  <a:srgbClr val="002060"/>
                </a:solidFill>
                <a:highlight>
                  <a:srgbClr val="FFFFFF"/>
                </a:highlight>
                <a:latin typeface="PT Serif" panose="020A0603040505020204" pitchFamily="18" charset="0"/>
              </a:rPr>
              <a:t>।</a:t>
            </a:r>
            <a:endParaRPr lang="en-US" dirty="0">
              <a:solidFill>
                <a:srgbClr val="313131"/>
              </a:solidFill>
              <a:highlight>
                <a:srgbClr val="FFFFFF"/>
              </a:highlight>
              <a:latin typeface="PT Serif" panose="020A06030405050202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82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4">
                <a:lumMod val="60000"/>
                <a:lumOff val="40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>
            <a:extLst>
              <a:ext uri="{FF2B5EF4-FFF2-40B4-BE49-F238E27FC236}">
                <a16:creationId xmlns:a16="http://schemas.microsoft.com/office/drawing/2014/main" id="{1AE81F4A-3E78-06A3-E68C-F8FB8C68E32C}"/>
              </a:ext>
            </a:extLst>
          </p:cNvPr>
          <p:cNvSpPr/>
          <p:nvPr/>
        </p:nvSpPr>
        <p:spPr>
          <a:xfrm>
            <a:off x="3426107" y="0"/>
            <a:ext cx="3730598" cy="822359"/>
          </a:xfrm>
          <a:prstGeom prst="wave">
            <a:avLst>
              <a:gd name="adj1" fmla="val 12500"/>
              <a:gd name="adj2" fmla="val -68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উৎপাদন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সম্ভাবনা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রেখার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  </a:t>
            </a:r>
            <a:r>
              <a:rPr lang="en-US" sz="2800" dirty="0" err="1">
                <a:solidFill>
                  <a:schemeClr val="accent5">
                    <a:lumMod val="75000"/>
                  </a:schemeClr>
                </a:solidFill>
                <a:highlight>
                  <a:srgbClr val="00FFFF"/>
                </a:highlight>
              </a:rPr>
              <a:t>তাৎপর্য</a:t>
            </a:r>
            <a:endParaRPr lang="en-US" sz="2800" dirty="0">
              <a:solidFill>
                <a:schemeClr val="accent5">
                  <a:lumMod val="75000"/>
                </a:schemeClr>
              </a:solidFill>
              <a:highlight>
                <a:srgbClr val="00FFFF"/>
              </a:highlight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6EFC4F4-6DA8-C1B4-94B8-C29C9414135B}"/>
              </a:ext>
            </a:extLst>
          </p:cNvPr>
          <p:cNvSpPr/>
          <p:nvPr/>
        </p:nvSpPr>
        <p:spPr>
          <a:xfrm>
            <a:off x="1554977" y="729490"/>
            <a:ext cx="8978411" cy="133109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১। </a:t>
            </a:r>
            <a:r>
              <a:rPr lang="en-US" sz="2400" b="1" dirty="0" err="1">
                <a:solidFill>
                  <a:srgbClr val="002060"/>
                </a:solidFill>
              </a:rPr>
              <a:t>উৎপাদন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সম্ভাবনা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রেখাকে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সীমানা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রেখা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বলা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হয়</a:t>
            </a:r>
            <a:r>
              <a:rPr lang="en-US" sz="2400" b="1" dirty="0">
                <a:solidFill>
                  <a:srgbClr val="002060"/>
                </a:solidFill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</a:rPr>
              <a:t>কারণ</a:t>
            </a:r>
            <a:r>
              <a:rPr lang="en-US" sz="2400" b="1" dirty="0">
                <a:solidFill>
                  <a:srgbClr val="002060"/>
                </a:solidFill>
              </a:rPr>
              <a:t> এ </a:t>
            </a:r>
            <a:r>
              <a:rPr lang="en-US" sz="2400" b="1" dirty="0" err="1">
                <a:solidFill>
                  <a:srgbClr val="002060"/>
                </a:solidFill>
              </a:rPr>
              <a:t>রেখার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ভিতরে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যেকোন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বিন্দুতে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অর্জনযোগ্যতা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এবং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বাহিরের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যেকোন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বিন্দুতে</a:t>
            </a:r>
            <a:r>
              <a:rPr lang="en-US" sz="2400" b="1" dirty="0">
                <a:solidFill>
                  <a:srgbClr val="002060"/>
                </a:solidFill>
              </a:rPr>
              <a:t> অ-</a:t>
            </a:r>
            <a:r>
              <a:rPr lang="en-US" sz="2400" b="1" dirty="0" err="1">
                <a:solidFill>
                  <a:srgbClr val="002060"/>
                </a:solidFill>
              </a:rPr>
              <a:t>অর্জনযোগ্যতা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নির্দেশ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করে</a:t>
            </a:r>
            <a:r>
              <a:rPr lang="en-US" sz="2400" b="1" dirty="0">
                <a:solidFill>
                  <a:srgbClr val="002060"/>
                </a:solidFill>
              </a:rPr>
              <a:t>।   </a:t>
            </a: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C61CA3F-8D7C-EA90-4FCD-36A4B764FC30}"/>
              </a:ext>
            </a:extLst>
          </p:cNvPr>
          <p:cNvSpPr/>
          <p:nvPr/>
        </p:nvSpPr>
        <p:spPr>
          <a:xfrm>
            <a:off x="1606794" y="2227793"/>
            <a:ext cx="8978411" cy="132343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EA950B-BE9C-D6BA-6316-F7530F517D37}"/>
              </a:ext>
            </a:extLst>
          </p:cNvPr>
          <p:cNvSpPr txBox="1"/>
          <p:nvPr/>
        </p:nvSpPr>
        <p:spPr>
          <a:xfrm>
            <a:off x="1877173" y="2227793"/>
            <a:ext cx="875335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২। </a:t>
            </a:r>
            <a:r>
              <a:rPr lang="en-US" sz="2400" b="1" dirty="0" err="1">
                <a:solidFill>
                  <a:srgbClr val="002060"/>
                </a:solidFill>
              </a:rPr>
              <a:t>উৎপাদন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সম্ভাবনা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রেখা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দ্বারা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সম্পদ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ব্যবহারের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দক্ষতা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প্রকাশ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পায়</a:t>
            </a:r>
            <a:r>
              <a:rPr lang="en-US" sz="2400" b="1" dirty="0">
                <a:solidFill>
                  <a:srgbClr val="002060"/>
                </a:solidFill>
              </a:rPr>
              <a:t>। </a:t>
            </a:r>
            <a:r>
              <a:rPr lang="en-US" sz="2400" b="1" dirty="0" err="1">
                <a:solidFill>
                  <a:srgbClr val="002060"/>
                </a:solidFill>
              </a:rPr>
              <a:t>চিত্রে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উৎপাদন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সম্ভাবনা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রেখার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অভ্যন্তরে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সম্পদের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অদক্ষ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ব্যবহার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নির্দেশ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করে</a:t>
            </a:r>
            <a:r>
              <a:rPr lang="en-US" sz="2400" b="1" dirty="0">
                <a:solidFill>
                  <a:srgbClr val="002060"/>
                </a:solidFill>
              </a:rPr>
              <a:t>।  </a:t>
            </a:r>
            <a:r>
              <a:rPr lang="en-US" sz="2400" b="1" dirty="0" err="1">
                <a:solidFill>
                  <a:srgbClr val="002060"/>
                </a:solidFill>
              </a:rPr>
              <a:t>কেবলমাত্র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উৎপাদন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রেখার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উপরিস্থিত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যেকোন</a:t>
            </a:r>
            <a:r>
              <a:rPr lang="en-US" sz="2400" b="1" dirty="0">
                <a:solidFill>
                  <a:srgbClr val="002060"/>
                </a:solidFill>
              </a:rPr>
              <a:t>  </a:t>
            </a:r>
            <a:r>
              <a:rPr lang="en-US" sz="2400" b="1" dirty="0" err="1">
                <a:solidFill>
                  <a:srgbClr val="002060"/>
                </a:solidFill>
              </a:rPr>
              <a:t>বিন্দুতে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সম্পদের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দক্ষ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ব্যবহার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নির্দেশ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করে</a:t>
            </a:r>
            <a:r>
              <a:rPr lang="en-US" sz="2400" dirty="0">
                <a:solidFill>
                  <a:srgbClr val="002060"/>
                </a:solidFill>
              </a:rPr>
              <a:t>।</a:t>
            </a:r>
          </a:p>
          <a:p>
            <a:endParaRPr lang="en-US" sz="20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E25F91-A339-2FB0-E4E5-C66788B96B86}"/>
              </a:ext>
            </a:extLst>
          </p:cNvPr>
          <p:cNvSpPr/>
          <p:nvPr/>
        </p:nvSpPr>
        <p:spPr>
          <a:xfrm>
            <a:off x="1606794" y="3597256"/>
            <a:ext cx="9069060" cy="10485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৩। </a:t>
            </a:r>
            <a:r>
              <a:rPr lang="en-US" sz="2400" b="1" dirty="0" err="1">
                <a:solidFill>
                  <a:srgbClr val="002060"/>
                </a:solidFill>
              </a:rPr>
              <a:t>উৎপাদন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সম্বাবনা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রেখার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সাহায্যে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একটি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দেশের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পূর্ণ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নিয়োগ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অপূর্ণ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নিয়োগ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এবং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নিয়োগহীনতা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ব্যাখ্যা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করা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যায়</a:t>
            </a:r>
            <a:r>
              <a:rPr lang="en-US" sz="2400" b="1" dirty="0">
                <a:solidFill>
                  <a:srgbClr val="002060"/>
                </a:solidFill>
              </a:rPr>
              <a:t>।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26FF6D5-453A-C0C2-12ED-5E302624F627}"/>
              </a:ext>
            </a:extLst>
          </p:cNvPr>
          <p:cNvSpPr/>
          <p:nvPr/>
        </p:nvSpPr>
        <p:spPr>
          <a:xfrm>
            <a:off x="1652119" y="4691788"/>
            <a:ext cx="8978411" cy="8988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৪। </a:t>
            </a:r>
            <a:r>
              <a:rPr lang="en-US" sz="2400" b="1" dirty="0" err="1">
                <a:solidFill>
                  <a:srgbClr val="002060"/>
                </a:solidFill>
              </a:rPr>
              <a:t>উৎপাদন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সম্ভাবনা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রেখার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মাধ্যমে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বিভিন্ন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দেশর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অর্থনীতির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তুলনামূলক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নিশ্লেষণ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করা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যায়</a:t>
            </a:r>
            <a:r>
              <a:rPr lang="en-US" sz="2400" b="1" dirty="0">
                <a:solidFill>
                  <a:srgbClr val="002060"/>
                </a:solidFill>
              </a:rPr>
              <a:t>।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B63F3E4-2F0A-4FA8-9586-A96584D7F759}"/>
              </a:ext>
            </a:extLst>
          </p:cNvPr>
          <p:cNvSpPr/>
          <p:nvPr/>
        </p:nvSpPr>
        <p:spPr>
          <a:xfrm>
            <a:off x="1618092" y="5732556"/>
            <a:ext cx="9083040" cy="791907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৫। </a:t>
            </a:r>
            <a:r>
              <a:rPr lang="en-US" sz="2400" b="1" dirty="0" err="1"/>
              <a:t>উৎপাদন</a:t>
            </a:r>
            <a:r>
              <a:rPr lang="en-US" sz="2400" b="1" dirty="0"/>
              <a:t> </a:t>
            </a:r>
            <a:r>
              <a:rPr lang="en-US" sz="2400" b="1" dirty="0" err="1"/>
              <a:t>সম্ভাবনা</a:t>
            </a:r>
            <a:r>
              <a:rPr lang="en-US" sz="2400" b="1" dirty="0"/>
              <a:t> </a:t>
            </a:r>
            <a:r>
              <a:rPr lang="en-US" sz="2400" b="1" dirty="0" err="1"/>
              <a:t>রেখার</a:t>
            </a:r>
            <a:r>
              <a:rPr lang="en-US" sz="2400" b="1" dirty="0"/>
              <a:t> </a:t>
            </a:r>
            <a:r>
              <a:rPr lang="en-US" sz="2400" b="1" dirty="0" err="1"/>
              <a:t>সাহায্যে</a:t>
            </a:r>
            <a:r>
              <a:rPr lang="en-US" sz="2400" b="1" dirty="0"/>
              <a:t> </a:t>
            </a:r>
            <a:r>
              <a:rPr lang="en-US" sz="2400" b="1" dirty="0" err="1"/>
              <a:t>সুযোগ</a:t>
            </a:r>
            <a:r>
              <a:rPr lang="en-US" sz="2400" b="1" dirty="0"/>
              <a:t> </a:t>
            </a:r>
            <a:r>
              <a:rPr lang="en-US" sz="2400" b="1" dirty="0" err="1"/>
              <a:t>ব্যয়ের</a:t>
            </a:r>
            <a:r>
              <a:rPr lang="en-US" sz="2400" b="1" dirty="0"/>
              <a:t> </a:t>
            </a:r>
            <a:r>
              <a:rPr lang="en-US" sz="2400" b="1" dirty="0" err="1"/>
              <a:t>ধারণাটি</a:t>
            </a:r>
            <a:r>
              <a:rPr lang="en-US" sz="2400" b="1" dirty="0"/>
              <a:t> </a:t>
            </a:r>
            <a:r>
              <a:rPr lang="en-US" sz="2400" b="1" dirty="0" err="1"/>
              <a:t>ব্যাখ্যা</a:t>
            </a:r>
            <a:r>
              <a:rPr lang="en-US" sz="2400" b="1" dirty="0"/>
              <a:t> </a:t>
            </a:r>
            <a:r>
              <a:rPr lang="en-US" sz="2400" b="1" dirty="0" err="1"/>
              <a:t>করা</a:t>
            </a:r>
            <a:r>
              <a:rPr lang="en-US" sz="2400" b="1" dirty="0"/>
              <a:t> </a:t>
            </a:r>
            <a:r>
              <a:rPr lang="en-US" sz="2400" b="1" dirty="0" err="1"/>
              <a:t>যায়</a:t>
            </a:r>
            <a:r>
              <a:rPr lang="en-US" sz="2400" b="1" dirty="0"/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17790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3" grpId="0"/>
      <p:bldP spid="2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649</Words>
  <Application>Microsoft Office PowerPoint</Application>
  <PresentationFormat>Widescreen</PresentationFormat>
  <Paragraphs>79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PT Serif</vt:lpstr>
      <vt:lpstr>var(--pchead-font)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majedul haque</dc:creator>
  <cp:lastModifiedBy>majedul haque</cp:lastModifiedBy>
  <cp:revision>18</cp:revision>
  <dcterms:created xsi:type="dcterms:W3CDTF">2024-06-19T16:08:51Z</dcterms:created>
  <dcterms:modified xsi:type="dcterms:W3CDTF">2024-06-22T16:43:05Z</dcterms:modified>
</cp:coreProperties>
</file>