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9" r:id="rId4"/>
    <p:sldId id="260" r:id="rId5"/>
    <p:sldId id="262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79BD7-F361-4983-86C4-0F6CA779AAFA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ED5F0-244A-4F25-8B46-8002BBE3FC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শিক্ষার্থীদেরকে</a:t>
            </a:r>
            <a:r>
              <a:rPr lang="bn-BD" baseline="0" dirty="0" smtClean="0"/>
              <a:t> আরো কিছু মৌলের ইলেকট্রন বিন্যাস করতে দিতে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11536-2906-4C98-A4D6-4E1B67D17E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131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গ্রুপ-</a:t>
            </a:r>
            <a:r>
              <a:rPr lang="en-US" dirty="0" smtClean="0">
                <a:latin typeface="+mj-lt"/>
                <a:cs typeface="NikoshBAN" pitchFamily="2" charset="0"/>
              </a:rPr>
              <a:t>1</a:t>
            </a:r>
            <a:r>
              <a:rPr lang="en-US" baseline="0" dirty="0" smtClean="0">
                <a:latin typeface="+mj-lt"/>
                <a:cs typeface="NikoshBAN" pitchFamily="2" charset="0"/>
              </a:rPr>
              <a:t>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এর মৌলগুলোর সাথে গ্রুপ-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2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এর মৌলগুলোর মিল ও অমিলগুলো শিক্ষার্থীদের কাছ থেকে বের করার চেষ্টা করতে পারেন।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11536-2906-4C98-A4D6-4E1B67D17E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152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অন্য</a:t>
            </a:r>
            <a:r>
              <a:rPr lang="bn-BD" baseline="0" dirty="0" smtClean="0"/>
              <a:t> কোন পর্যায়ের ইলেকট্রন বিন্যাস শিক্ষার্থীদের কাছ থেকে বের করার চেষ্টা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11536-2906-4C98-A4D6-4E1B67D17E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783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শিক্ষার্থীদের</a:t>
            </a:r>
            <a:r>
              <a:rPr lang="bn-BD" baseline="0" dirty="0" smtClean="0"/>
              <a:t> কাছ থেকে প্রশ্নগুলোর উত্তর আনার চেষ্টা করতে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11536-2906-4C98-A4D6-4E1B67D17EA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218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7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145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01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67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96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356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0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96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77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F110-961B-4DD3-B9A1-5FDFFD21C63F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8992-09E2-444E-855F-52E9E522F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7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5002" y="182352"/>
            <a:ext cx="3451538" cy="342578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76540" y="244698"/>
            <a:ext cx="4468091" cy="1039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99649" y="3670478"/>
            <a:ext cx="5296436" cy="2930236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শ্রেণীঃনবম ও</a:t>
            </a:r>
            <a:r>
              <a:rPr lang="bn-BD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IN" sz="40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রসায়ন</a:t>
            </a:r>
          </a:p>
          <a:p>
            <a:pPr algn="ctr"/>
            <a:r>
              <a:rPr lang="bn-BD" sz="40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</a:t>
            </a:r>
            <a:r>
              <a:rPr lang="bn-IN" sz="40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057" y="3670478"/>
            <a:ext cx="6387922" cy="2930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আফরোজ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মুশুরীখোলা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সাভার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dilarachuraint@gmail.com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 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01710329703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08313" y="182352"/>
            <a:ext cx="2887772" cy="340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cking boo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1752600"/>
            <a:ext cx="5137245" cy="449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boolshelf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612" y="1752600"/>
            <a:ext cx="576504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30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পর্যায় সারণি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7168804_ori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3450" y="1825625"/>
            <a:ext cx="77451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67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ক্ষার ধাতু কি তা বলতে পারবে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ক্ষার ধাতুর বৈশিষ্ট্য বলতে পারবে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পর্যায় সারণির সুবিধা ব্যাখ্যা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83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9913" y="349550"/>
            <a:ext cx="58674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নিচের মৌলসমূহের ইলেকট্রন বিন্যাস লক্ষ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22"/>
          <p:cNvGrpSpPr/>
          <p:nvPr/>
        </p:nvGrpSpPr>
        <p:grpSpPr>
          <a:xfrm>
            <a:off x="2725002" y="1050488"/>
            <a:ext cx="7543800" cy="1795363"/>
            <a:chOff x="595952" y="1166272"/>
            <a:chExt cx="7543800" cy="1795363"/>
          </a:xfrm>
        </p:grpSpPr>
        <p:sp>
          <p:nvSpPr>
            <p:cNvPr id="3" name="TextBox 2"/>
            <p:cNvSpPr txBox="1"/>
            <p:nvPr/>
          </p:nvSpPr>
          <p:spPr>
            <a:xfrm>
              <a:off x="595952" y="1166272"/>
              <a:ext cx="7543800" cy="1795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Li</a:t>
              </a:r>
              <a:r>
                <a:rPr lang="en-US" sz="4400" baseline="-20000" dirty="0">
                  <a:cs typeface="NikoshBAN" pitchFamily="2" charset="0"/>
                </a:rPr>
                <a:t>3                                         </a:t>
              </a:r>
              <a:r>
                <a:rPr lang="en-US" sz="4400" baseline="-20000" dirty="0" smtClean="0">
                  <a:cs typeface="NikoshBAN" pitchFamily="2" charset="0"/>
                </a:rPr>
                <a:t>2,1</a:t>
              </a:r>
              <a:endParaRPr lang="en-US" sz="4400" baseline="-20000" dirty="0">
                <a:cs typeface="NikoshBAN" pitchFamily="2" charset="0"/>
              </a:endParaRPr>
            </a:p>
            <a:p>
              <a:r>
                <a:rPr lang="en-US" sz="4400" baseline="-20000" dirty="0">
                  <a:cs typeface="NikoshBAN" pitchFamily="2" charset="0"/>
                </a:rPr>
                <a:t>Na</a:t>
              </a:r>
              <a:r>
                <a:rPr lang="en-US" sz="4400" baseline="-42000" dirty="0">
                  <a:cs typeface="NikoshBAN" pitchFamily="2" charset="0"/>
                </a:rPr>
                <a:t>11                                        2,8,</a:t>
              </a:r>
              <a:r>
                <a:rPr lang="en-US" sz="4400" baseline="-42000" dirty="0">
                  <a:solidFill>
                    <a:srgbClr val="FF0000"/>
                  </a:solidFill>
                  <a:cs typeface="NikoshBAN" pitchFamily="2" charset="0"/>
                </a:rPr>
                <a:t>1</a:t>
              </a:r>
              <a:endParaRPr lang="bn-BD" sz="4400" baseline="-42000" dirty="0">
                <a:solidFill>
                  <a:srgbClr val="FF0000"/>
                </a:solidFill>
                <a:cs typeface="NikoshBAN" pitchFamily="2" charset="0"/>
              </a:endParaRPr>
            </a:p>
            <a:p>
              <a:r>
                <a:rPr lang="en-US" sz="4400" baseline="-42000" dirty="0" smtClean="0">
                  <a:cs typeface="NikoshBAN" pitchFamily="2" charset="0"/>
                </a:rPr>
                <a:t>K</a:t>
              </a:r>
              <a:r>
                <a:rPr lang="en-US" sz="4400" baseline="-56000" dirty="0" smtClean="0">
                  <a:cs typeface="NikoshBAN" pitchFamily="2" charset="0"/>
                </a:rPr>
                <a:t>19                                           </a:t>
              </a:r>
              <a:r>
                <a:rPr lang="en-US" sz="4400" baseline="-56000" dirty="0">
                  <a:cs typeface="NikoshBAN" pitchFamily="2" charset="0"/>
                </a:rPr>
                <a:t>2,8,8,</a:t>
              </a:r>
              <a:r>
                <a:rPr lang="en-US" sz="4400" baseline="-56000" dirty="0">
                  <a:solidFill>
                    <a:srgbClr val="FF0000"/>
                  </a:solidFill>
                  <a:cs typeface="NikoshBAN" pitchFamily="2" charset="0"/>
                </a:rPr>
                <a:t>1</a:t>
              </a:r>
              <a:endParaRPr lang="en-US" sz="3200" baseline="-64000" dirty="0">
                <a:solidFill>
                  <a:srgbClr val="FF0000"/>
                </a:solidFill>
                <a:cs typeface="NikoshBAN" pitchFamily="2" charset="0"/>
              </a:endParaRPr>
            </a:p>
            <a:p>
              <a:endParaRPr lang="en-US" sz="2400" b="1" baseline="-20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828800" y="1524000"/>
              <a:ext cx="27432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790700" y="2144717"/>
              <a:ext cx="2819399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783876" y="2765434"/>
              <a:ext cx="28194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46996" y="2881347"/>
            <a:ext cx="9811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মৌল তিনটির ইলেকট্রন বিন্যাসে কোন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মিল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খুজে পাও কী?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3581400"/>
            <a:ext cx="967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মৌলগুলো পর্যায় সারণির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কত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নম্বর গ্রুপে অবস্থিত?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4724400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গ্রুপ-</a:t>
            </a:r>
            <a:r>
              <a:rPr lang="bn-BD" sz="2800" dirty="0" smtClean="0">
                <a:cs typeface="NikoshBAN" pitchFamily="2" charset="0"/>
              </a:rPr>
              <a:t>১</a:t>
            </a:r>
            <a:r>
              <a:rPr lang="en-US" sz="2800" dirty="0" smtClean="0">
                <a:cs typeface="NikoshBAN" pitchFamily="2" charset="0"/>
              </a:rPr>
              <a:t> </a:t>
            </a:r>
            <a:r>
              <a:rPr lang="bn-BD" sz="2800" dirty="0">
                <a:cs typeface="NikoshBAN" pitchFamily="2" charset="0"/>
              </a:rPr>
              <a:t>এর মৌলগুলো কী ধরণের যৌগ গঠন করে?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96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6" grpId="1"/>
      <p:bldP spid="17" grpId="0"/>
      <p:bldP spid="17" grpId="1"/>
      <p:bldP spid="19" grpId="0"/>
      <p:bldP spid="1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288206" y="34539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07006" y="779147"/>
            <a:ext cx="2514600" cy="2362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46621" y="72639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52683" y="108394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81283" y="201300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35806" y="260794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92806" y="283654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89421" y="230314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54606" y="131254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26206" y="62674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40406" y="1195316"/>
            <a:ext cx="1606062" cy="152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59606" y="161734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11806" y="1765351"/>
            <a:ext cx="4572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21406" y="1678893"/>
            <a:ext cx="685800" cy="70045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73179" y="1753542"/>
            <a:ext cx="118225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81087" y="1728717"/>
            <a:ext cx="118225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38284" y="1448742"/>
            <a:ext cx="118225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64968" y="3699302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যে সকল মৌলেকে ইলেকট্রন বিন্যাস করলে  সর্বশেষ  শক্তি স্তরে ১টি ইলেকট্রন থাকে তারা সহজেই ইলেকট্রন ত্যাগ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ক্যাটায়ন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4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1562 L 0.08355 -0.10764 C 0.10113 -0.13581 0.12739 -0.15105 0.15495 -0.15105 C 0.1862 -0.15105 0.21116 -0.13581 0.22873 -0.10764 L 0.3125 0.01562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25" y="-83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/>
      <p:bldP spid="18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পর্যায় সারণির গ্রুপ-১ এর মৌলগুলোর মধ্যে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কী কী মিল আছে উল্লেখ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7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dium3.png"/>
          <p:cNvPicPr>
            <a:picLocks noChangeAspect="1"/>
          </p:cNvPicPr>
          <p:nvPr/>
        </p:nvPicPr>
        <p:blipFill>
          <a:blip r:embed="rId3"/>
          <a:srcRect l="22328" t="30642" r="24642" b="23395"/>
          <a:stretch>
            <a:fillRect/>
          </a:stretch>
        </p:blipFill>
        <p:spPr>
          <a:xfrm>
            <a:off x="1542898" y="1111678"/>
            <a:ext cx="1459382" cy="1382572"/>
          </a:xfrm>
          <a:prstGeom prst="rect">
            <a:avLst/>
          </a:prstGeom>
        </p:spPr>
      </p:pic>
      <p:grpSp>
        <p:nvGrpSpPr>
          <p:cNvPr id="2" name="Group 25"/>
          <p:cNvGrpSpPr/>
          <p:nvPr/>
        </p:nvGrpSpPr>
        <p:grpSpPr>
          <a:xfrm>
            <a:off x="3444240" y="806879"/>
            <a:ext cx="1920240" cy="1554397"/>
            <a:chOff x="2286000" y="947058"/>
            <a:chExt cx="2381250" cy="2177144"/>
          </a:xfrm>
        </p:grpSpPr>
        <p:grpSp>
          <p:nvGrpSpPr>
            <p:cNvPr id="4" name="Group 22"/>
            <p:cNvGrpSpPr/>
            <p:nvPr/>
          </p:nvGrpSpPr>
          <p:grpSpPr>
            <a:xfrm>
              <a:off x="2590800" y="1219200"/>
              <a:ext cx="1885950" cy="1676400"/>
              <a:chOff x="1981200" y="1219200"/>
              <a:chExt cx="1885950" cy="1676400"/>
            </a:xfrm>
          </p:grpSpPr>
          <p:grpSp>
            <p:nvGrpSpPr>
              <p:cNvPr id="5" name="Group 8"/>
              <p:cNvGrpSpPr/>
              <p:nvPr/>
            </p:nvGrpSpPr>
            <p:grpSpPr>
              <a:xfrm>
                <a:off x="2590800" y="1752600"/>
                <a:ext cx="685800" cy="609600"/>
                <a:chOff x="2209800" y="1752600"/>
                <a:chExt cx="685800" cy="6096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2209800" y="1752600"/>
                  <a:ext cx="609600" cy="609600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286000" y="1828800"/>
                  <a:ext cx="609600" cy="422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Mg</a:t>
                  </a:r>
                </a:p>
              </p:txBody>
            </p:sp>
          </p:grpSp>
          <p:sp>
            <p:nvSpPr>
              <p:cNvPr id="10" name="Oval 9"/>
              <p:cNvSpPr/>
              <p:nvPr/>
            </p:nvSpPr>
            <p:spPr>
              <a:xfrm>
                <a:off x="2362200" y="1524000"/>
                <a:ext cx="1066800" cy="1066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057400" y="1295400"/>
                <a:ext cx="1714500" cy="1524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819400" y="14478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819400" y="25146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819400" y="12192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971800" y="12192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14750" y="19050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714750" y="2057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895600" y="27432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743200" y="27432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81200" y="21336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81200" y="19812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2286000" y="1012371"/>
              <a:ext cx="2381250" cy="21118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200400" y="947058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52"/>
          <p:cNvGrpSpPr/>
          <p:nvPr/>
        </p:nvGrpSpPr>
        <p:grpSpPr>
          <a:xfrm>
            <a:off x="5836554" y="959278"/>
            <a:ext cx="1966326" cy="1507766"/>
            <a:chOff x="4343400" y="1428748"/>
            <a:chExt cx="1950720" cy="1847852"/>
          </a:xfrm>
        </p:grpSpPr>
        <p:grpSp>
          <p:nvGrpSpPr>
            <p:cNvPr id="9" name="Group 26"/>
            <p:cNvGrpSpPr/>
            <p:nvPr/>
          </p:nvGrpSpPr>
          <p:grpSpPr>
            <a:xfrm>
              <a:off x="4343400" y="1428748"/>
              <a:ext cx="1905000" cy="1847852"/>
              <a:chOff x="2286000" y="1012371"/>
              <a:chExt cx="2381250" cy="2111831"/>
            </a:xfrm>
          </p:grpSpPr>
          <p:grpSp>
            <p:nvGrpSpPr>
              <p:cNvPr id="22" name="Group 22"/>
              <p:cNvGrpSpPr/>
              <p:nvPr/>
            </p:nvGrpSpPr>
            <p:grpSpPr>
              <a:xfrm>
                <a:off x="2590800" y="1219200"/>
                <a:ext cx="1847850" cy="1676400"/>
                <a:chOff x="1981200" y="1219200"/>
                <a:chExt cx="1847850" cy="1676400"/>
              </a:xfrm>
            </p:grpSpPr>
            <p:grpSp>
              <p:nvGrpSpPr>
                <p:cNvPr id="23" name="Group 8"/>
                <p:cNvGrpSpPr/>
                <p:nvPr/>
              </p:nvGrpSpPr>
              <p:grpSpPr>
                <a:xfrm>
                  <a:off x="2590800" y="1752600"/>
                  <a:ext cx="685800" cy="609600"/>
                  <a:chOff x="2209800" y="1752600"/>
                  <a:chExt cx="685800" cy="609600"/>
                </a:xfrm>
              </p:grpSpPr>
              <p:sp>
                <p:nvSpPr>
                  <p:cNvPr id="45" name="Oval 44"/>
                  <p:cNvSpPr/>
                  <p:nvPr/>
                </p:nvSpPr>
                <p:spPr>
                  <a:xfrm>
                    <a:off x="2209800" y="1752600"/>
                    <a:ext cx="609600" cy="609600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2286000" y="1828800"/>
                    <a:ext cx="609600" cy="4220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Al</a:t>
                    </a:r>
                  </a:p>
                </p:txBody>
              </p:sp>
            </p:grpSp>
            <p:sp>
              <p:nvSpPr>
                <p:cNvPr id="33" name="Oval 32"/>
                <p:cNvSpPr/>
                <p:nvPr/>
              </p:nvSpPr>
              <p:spPr>
                <a:xfrm>
                  <a:off x="2362200" y="1524000"/>
                  <a:ext cx="1066800" cy="10668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2057400" y="1295400"/>
                  <a:ext cx="1714500" cy="15240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2819400" y="14478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2819400" y="25146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2819400" y="1219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2971800" y="1219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3676650" y="19050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676650" y="20574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2895600" y="2743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743200" y="2743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1981200" y="21336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1981200" y="1981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Oval 29"/>
              <p:cNvSpPr/>
              <p:nvPr/>
            </p:nvSpPr>
            <p:spPr>
              <a:xfrm>
                <a:off x="2286000" y="1012371"/>
                <a:ext cx="2381250" cy="211183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571750" y="1230088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6172200" y="2057400"/>
              <a:ext cx="121920" cy="13335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53"/>
          <p:cNvGrpSpPr/>
          <p:nvPr/>
        </p:nvGrpSpPr>
        <p:grpSpPr>
          <a:xfrm>
            <a:off x="8046354" y="883075"/>
            <a:ext cx="1966326" cy="1507766"/>
            <a:chOff x="4343400" y="1428746"/>
            <a:chExt cx="1950720" cy="1847852"/>
          </a:xfrm>
        </p:grpSpPr>
        <p:grpSp>
          <p:nvGrpSpPr>
            <p:cNvPr id="27" name="Group 26"/>
            <p:cNvGrpSpPr/>
            <p:nvPr/>
          </p:nvGrpSpPr>
          <p:grpSpPr>
            <a:xfrm>
              <a:off x="4343400" y="1428746"/>
              <a:ext cx="1905000" cy="1847852"/>
              <a:chOff x="2286000" y="1012371"/>
              <a:chExt cx="2381250" cy="2111831"/>
            </a:xfrm>
          </p:grpSpPr>
          <p:grpSp>
            <p:nvGrpSpPr>
              <p:cNvPr id="28" name="Group 22"/>
              <p:cNvGrpSpPr/>
              <p:nvPr/>
            </p:nvGrpSpPr>
            <p:grpSpPr>
              <a:xfrm>
                <a:off x="2590800" y="1219200"/>
                <a:ext cx="1847850" cy="1676400"/>
                <a:chOff x="1981200" y="1219200"/>
                <a:chExt cx="1847850" cy="1676400"/>
              </a:xfrm>
            </p:grpSpPr>
            <p:grpSp>
              <p:nvGrpSpPr>
                <p:cNvPr id="29" name="Group 60"/>
                <p:cNvGrpSpPr/>
                <p:nvPr/>
              </p:nvGrpSpPr>
              <p:grpSpPr>
                <a:xfrm>
                  <a:off x="2590800" y="1752600"/>
                  <a:ext cx="685800" cy="609600"/>
                  <a:chOff x="2209800" y="1752600"/>
                  <a:chExt cx="685800" cy="609600"/>
                </a:xfrm>
              </p:grpSpPr>
              <p:sp>
                <p:nvSpPr>
                  <p:cNvPr id="74" name="Oval 73"/>
                  <p:cNvSpPr/>
                  <p:nvPr/>
                </p:nvSpPr>
                <p:spPr>
                  <a:xfrm>
                    <a:off x="2209800" y="1752600"/>
                    <a:ext cx="609600" cy="609600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286000" y="1828800"/>
                    <a:ext cx="609600" cy="4220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Si</a:t>
                    </a:r>
                  </a:p>
                </p:txBody>
              </p:sp>
            </p:grpSp>
            <p:sp>
              <p:nvSpPr>
                <p:cNvPr id="62" name="Oval 61"/>
                <p:cNvSpPr/>
                <p:nvPr/>
              </p:nvSpPr>
              <p:spPr>
                <a:xfrm>
                  <a:off x="2362200" y="1524000"/>
                  <a:ext cx="1066800" cy="10668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2057400" y="1295400"/>
                  <a:ext cx="1714500" cy="15240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2819400" y="14478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2819400" y="25146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2819400" y="1219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2971800" y="1219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3676650" y="19050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3676650" y="20574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2895600" y="2743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2743200" y="2743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1981200" y="21336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1981200" y="1981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Oval 58"/>
              <p:cNvSpPr/>
              <p:nvPr/>
            </p:nvSpPr>
            <p:spPr>
              <a:xfrm>
                <a:off x="2286000" y="1012371"/>
                <a:ext cx="2381250" cy="211183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571750" y="1230088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Oval 55"/>
            <p:cNvSpPr/>
            <p:nvPr/>
          </p:nvSpPr>
          <p:spPr>
            <a:xfrm>
              <a:off x="6172200" y="2057400"/>
              <a:ext cx="121920" cy="13335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53"/>
          <p:cNvGrpSpPr/>
          <p:nvPr/>
        </p:nvGrpSpPr>
        <p:grpSpPr>
          <a:xfrm>
            <a:off x="2472792" y="2546283"/>
            <a:ext cx="1832326" cy="1657345"/>
            <a:chOff x="4343400" y="1428744"/>
            <a:chExt cx="1950720" cy="1847852"/>
          </a:xfrm>
        </p:grpSpPr>
        <p:grpSp>
          <p:nvGrpSpPr>
            <p:cNvPr id="48" name="Group 26"/>
            <p:cNvGrpSpPr/>
            <p:nvPr/>
          </p:nvGrpSpPr>
          <p:grpSpPr>
            <a:xfrm>
              <a:off x="4343400" y="1428744"/>
              <a:ext cx="1905000" cy="1847852"/>
              <a:chOff x="2286000" y="1012371"/>
              <a:chExt cx="2381250" cy="2111831"/>
            </a:xfrm>
          </p:grpSpPr>
          <p:grpSp>
            <p:nvGrpSpPr>
              <p:cNvPr id="49" name="Group 22"/>
              <p:cNvGrpSpPr/>
              <p:nvPr/>
            </p:nvGrpSpPr>
            <p:grpSpPr>
              <a:xfrm>
                <a:off x="2590800" y="1219200"/>
                <a:ext cx="1885950" cy="1676400"/>
                <a:chOff x="1981200" y="1219200"/>
                <a:chExt cx="1885950" cy="1676400"/>
              </a:xfrm>
            </p:grpSpPr>
            <p:grpSp>
              <p:nvGrpSpPr>
                <p:cNvPr id="51" name="Group 60"/>
                <p:cNvGrpSpPr/>
                <p:nvPr/>
              </p:nvGrpSpPr>
              <p:grpSpPr>
                <a:xfrm>
                  <a:off x="2590800" y="1752600"/>
                  <a:ext cx="685800" cy="609600"/>
                  <a:chOff x="2209800" y="1752600"/>
                  <a:chExt cx="685800" cy="609600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2209800" y="1752600"/>
                    <a:ext cx="609600" cy="609600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2286000" y="1828800"/>
                    <a:ext cx="609600" cy="4220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P</a:t>
                    </a:r>
                  </a:p>
                </p:txBody>
              </p:sp>
            </p:grpSp>
            <p:sp>
              <p:nvSpPr>
                <p:cNvPr id="87" name="Oval 86"/>
                <p:cNvSpPr/>
                <p:nvPr/>
              </p:nvSpPr>
              <p:spPr>
                <a:xfrm>
                  <a:off x="2362200" y="1524000"/>
                  <a:ext cx="1066800" cy="10668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>
                  <a:off x="2057400" y="1295400"/>
                  <a:ext cx="1714500" cy="15240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2819400" y="14478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2819400" y="25146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2819400" y="1219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2971800" y="1219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3714750" y="19050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3714750" y="20574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2895600" y="2743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2743200" y="2743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1981200" y="21336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1981200" y="1981200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Oval 83"/>
              <p:cNvSpPr/>
              <p:nvPr/>
            </p:nvSpPr>
            <p:spPr>
              <a:xfrm>
                <a:off x="2286000" y="1012371"/>
                <a:ext cx="2381250" cy="211183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571750" y="1230088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6172200" y="2057400"/>
              <a:ext cx="121920" cy="13335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127"/>
          <p:cNvGrpSpPr/>
          <p:nvPr/>
        </p:nvGrpSpPr>
        <p:grpSpPr>
          <a:xfrm>
            <a:off x="4760642" y="2470085"/>
            <a:ext cx="1860956" cy="1657345"/>
            <a:chOff x="6477000" y="2285998"/>
            <a:chExt cx="1981200" cy="1847852"/>
          </a:xfrm>
        </p:grpSpPr>
        <p:sp>
          <p:nvSpPr>
            <p:cNvPr id="50" name="Oval 49"/>
            <p:cNvSpPr/>
            <p:nvPr/>
          </p:nvSpPr>
          <p:spPr>
            <a:xfrm>
              <a:off x="6477000" y="3276600"/>
              <a:ext cx="121920" cy="13335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6507480" y="2285998"/>
              <a:ext cx="1950720" cy="1847852"/>
              <a:chOff x="4343400" y="1428742"/>
              <a:chExt cx="1950720" cy="1847852"/>
            </a:xfrm>
          </p:grpSpPr>
          <p:grpSp>
            <p:nvGrpSpPr>
              <p:cNvPr id="55" name="Group 26"/>
              <p:cNvGrpSpPr/>
              <p:nvPr/>
            </p:nvGrpSpPr>
            <p:grpSpPr>
              <a:xfrm>
                <a:off x="4343400" y="1428742"/>
                <a:ext cx="1905000" cy="1847852"/>
                <a:chOff x="2286000" y="1012371"/>
                <a:chExt cx="2381250" cy="2111831"/>
              </a:xfrm>
            </p:grpSpPr>
            <p:grpSp>
              <p:nvGrpSpPr>
                <p:cNvPr id="57" name="Group 22"/>
                <p:cNvGrpSpPr/>
                <p:nvPr/>
              </p:nvGrpSpPr>
              <p:grpSpPr>
                <a:xfrm>
                  <a:off x="2590800" y="1219200"/>
                  <a:ext cx="1847850" cy="1676400"/>
                  <a:chOff x="1981200" y="1219200"/>
                  <a:chExt cx="1847850" cy="1676400"/>
                </a:xfrm>
              </p:grpSpPr>
              <p:grpSp>
                <p:nvGrpSpPr>
                  <p:cNvPr id="58" name="Group 60"/>
                  <p:cNvGrpSpPr/>
                  <p:nvPr/>
                </p:nvGrpSpPr>
                <p:grpSpPr>
                  <a:xfrm>
                    <a:off x="2590800" y="1752600"/>
                    <a:ext cx="685800" cy="609600"/>
                    <a:chOff x="2209800" y="1752600"/>
                    <a:chExt cx="685800" cy="609600"/>
                  </a:xfrm>
                </p:grpSpPr>
                <p:sp>
                  <p:nvSpPr>
                    <p:cNvPr id="126" name="Oval 125"/>
                    <p:cNvSpPr/>
                    <p:nvPr/>
                  </p:nvSpPr>
                  <p:spPr>
                    <a:xfrm>
                      <a:off x="2209800" y="1752600"/>
                      <a:ext cx="609600" cy="609600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7" name="TextBox 126"/>
                    <p:cNvSpPr txBox="1"/>
                    <p:nvPr/>
                  </p:nvSpPr>
                  <p:spPr>
                    <a:xfrm>
                      <a:off x="2286000" y="1828800"/>
                      <a:ext cx="609600" cy="42209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S</a:t>
                      </a:r>
                    </a:p>
                  </p:txBody>
                </p:sp>
              </p:grpSp>
              <p:sp>
                <p:nvSpPr>
                  <p:cNvPr id="114" name="Oval 113"/>
                  <p:cNvSpPr/>
                  <p:nvPr/>
                </p:nvSpPr>
                <p:spPr>
                  <a:xfrm>
                    <a:off x="2362200" y="1524000"/>
                    <a:ext cx="1066800" cy="106680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2057400" y="1295400"/>
                    <a:ext cx="1714500" cy="152400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2819400" y="14478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>
                    <a:off x="2819400" y="25146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Oval 117"/>
                  <p:cNvSpPr/>
                  <p:nvPr/>
                </p:nvSpPr>
                <p:spPr>
                  <a:xfrm>
                    <a:off x="2819400" y="12192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>
                  <a:xfrm>
                    <a:off x="2971800" y="12192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Oval 119"/>
                  <p:cNvSpPr/>
                  <p:nvPr/>
                </p:nvSpPr>
                <p:spPr>
                  <a:xfrm>
                    <a:off x="3676650" y="19050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3676650" y="20574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2895600" y="27432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2743200" y="27432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1981200" y="21336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1981200" y="1981200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1" name="Oval 110"/>
                <p:cNvSpPr/>
                <p:nvPr/>
              </p:nvSpPr>
              <p:spPr>
                <a:xfrm>
                  <a:off x="2286000" y="1012371"/>
                  <a:ext cx="2381250" cy="2111831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2571750" y="1230088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8" name="Oval 107"/>
              <p:cNvSpPr/>
              <p:nvPr/>
            </p:nvSpPr>
            <p:spPr>
              <a:xfrm>
                <a:off x="6172200" y="2057400"/>
                <a:ext cx="121920" cy="13335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156"/>
          <p:cNvGrpSpPr/>
          <p:nvPr/>
        </p:nvGrpSpPr>
        <p:grpSpPr>
          <a:xfrm>
            <a:off x="7201816" y="2546279"/>
            <a:ext cx="1903901" cy="1657345"/>
            <a:chOff x="6629400" y="152396"/>
            <a:chExt cx="2026920" cy="1847852"/>
          </a:xfrm>
        </p:grpSpPr>
        <p:sp>
          <p:nvSpPr>
            <p:cNvPr id="52" name="Oval 51"/>
            <p:cNvSpPr/>
            <p:nvPr/>
          </p:nvSpPr>
          <p:spPr>
            <a:xfrm>
              <a:off x="8534400" y="914400"/>
              <a:ext cx="121920" cy="13335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128"/>
            <p:cNvGrpSpPr/>
            <p:nvPr/>
          </p:nvGrpSpPr>
          <p:grpSpPr>
            <a:xfrm>
              <a:off x="6629400" y="152396"/>
              <a:ext cx="1981200" cy="1847852"/>
              <a:chOff x="6477000" y="2285996"/>
              <a:chExt cx="1981200" cy="1847852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6477000" y="3276600"/>
                <a:ext cx="121920" cy="13335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53"/>
              <p:cNvGrpSpPr/>
              <p:nvPr/>
            </p:nvGrpSpPr>
            <p:grpSpPr>
              <a:xfrm>
                <a:off x="6507480" y="2285996"/>
                <a:ext cx="1950720" cy="1847852"/>
                <a:chOff x="4343400" y="1428740"/>
                <a:chExt cx="1950720" cy="1847852"/>
              </a:xfrm>
            </p:grpSpPr>
            <p:grpSp>
              <p:nvGrpSpPr>
                <p:cNvPr id="78" name="Group 26"/>
                <p:cNvGrpSpPr/>
                <p:nvPr/>
              </p:nvGrpSpPr>
              <p:grpSpPr>
                <a:xfrm>
                  <a:off x="4343400" y="1428740"/>
                  <a:ext cx="1905000" cy="1847852"/>
                  <a:chOff x="2286000" y="1012371"/>
                  <a:chExt cx="2381250" cy="2111831"/>
                </a:xfrm>
              </p:grpSpPr>
              <p:grpSp>
                <p:nvGrpSpPr>
                  <p:cNvPr id="79" name="Group 22"/>
                  <p:cNvGrpSpPr/>
                  <p:nvPr/>
                </p:nvGrpSpPr>
                <p:grpSpPr>
                  <a:xfrm>
                    <a:off x="2590800" y="1219200"/>
                    <a:ext cx="1847850" cy="1676400"/>
                    <a:chOff x="1981200" y="1219200"/>
                    <a:chExt cx="1847850" cy="1676400"/>
                  </a:xfrm>
                </p:grpSpPr>
                <p:grpSp>
                  <p:nvGrpSpPr>
                    <p:cNvPr id="80" name="Group 60"/>
                    <p:cNvGrpSpPr/>
                    <p:nvPr/>
                  </p:nvGrpSpPr>
                  <p:grpSpPr>
                    <a:xfrm>
                      <a:off x="2590800" y="1752600"/>
                      <a:ext cx="685800" cy="609600"/>
                      <a:chOff x="2209800" y="1752600"/>
                      <a:chExt cx="685800" cy="609600"/>
                    </a:xfrm>
                  </p:grpSpPr>
                  <p:sp>
                    <p:nvSpPr>
                      <p:cNvPr id="155" name="Oval 154"/>
                      <p:cNvSpPr/>
                      <p:nvPr/>
                    </p:nvSpPr>
                    <p:spPr>
                      <a:xfrm>
                        <a:off x="2209800" y="1752600"/>
                        <a:ext cx="609600" cy="609600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6" name="TextBox 155"/>
                      <p:cNvSpPr txBox="1"/>
                      <p:nvPr/>
                    </p:nvSpPr>
                    <p:spPr>
                      <a:xfrm>
                        <a:off x="2286000" y="1828800"/>
                        <a:ext cx="609600" cy="4220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err="1"/>
                          <a:t>Cl</a:t>
                        </a:r>
                        <a:endParaRPr lang="en-US" dirty="0"/>
                      </a:p>
                    </p:txBody>
                  </p:sp>
                </p:grp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62200" y="1524000"/>
                      <a:ext cx="1066800" cy="1066800"/>
                    </a:xfrm>
                    <a:prstGeom prst="ellipse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4" name="Oval 143"/>
                    <p:cNvSpPr/>
                    <p:nvPr/>
                  </p:nvSpPr>
                  <p:spPr>
                    <a:xfrm>
                      <a:off x="2057400" y="1295400"/>
                      <a:ext cx="1714500" cy="1524000"/>
                    </a:xfrm>
                    <a:prstGeom prst="ellipse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819400" y="14478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6" name="Oval 145"/>
                    <p:cNvSpPr/>
                    <p:nvPr/>
                  </p:nvSpPr>
                  <p:spPr>
                    <a:xfrm>
                      <a:off x="2819400" y="25146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>
                    <a:xfrm>
                      <a:off x="2819400" y="12192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8" name="Oval 147"/>
                    <p:cNvSpPr/>
                    <p:nvPr/>
                  </p:nvSpPr>
                  <p:spPr>
                    <a:xfrm>
                      <a:off x="2971800" y="12192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9" name="Oval 148"/>
                    <p:cNvSpPr/>
                    <p:nvPr/>
                  </p:nvSpPr>
                  <p:spPr>
                    <a:xfrm>
                      <a:off x="3676650" y="19050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0" name="Oval 149"/>
                    <p:cNvSpPr/>
                    <p:nvPr/>
                  </p:nvSpPr>
                  <p:spPr>
                    <a:xfrm>
                      <a:off x="3676650" y="20574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Oval 150"/>
                    <p:cNvSpPr/>
                    <p:nvPr/>
                  </p:nvSpPr>
                  <p:spPr>
                    <a:xfrm>
                      <a:off x="2895600" y="27432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>
                    <a:xfrm>
                      <a:off x="2743200" y="27432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Oval 152"/>
                    <p:cNvSpPr/>
                    <p:nvPr/>
                  </p:nvSpPr>
                  <p:spPr>
                    <a:xfrm>
                      <a:off x="1981200" y="21336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4" name="Oval 153"/>
                    <p:cNvSpPr/>
                    <p:nvPr/>
                  </p:nvSpPr>
                  <p:spPr>
                    <a:xfrm>
                      <a:off x="1981200" y="19812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0" name="Oval 139"/>
                  <p:cNvSpPr/>
                  <p:nvPr/>
                </p:nvSpPr>
                <p:spPr>
                  <a:xfrm>
                    <a:off x="2286000" y="1012371"/>
                    <a:ext cx="2381250" cy="2111831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Oval 140"/>
                  <p:cNvSpPr/>
                  <p:nvPr/>
                </p:nvSpPr>
                <p:spPr>
                  <a:xfrm>
                    <a:off x="2571750" y="1230088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7" name="Oval 136"/>
                <p:cNvSpPr/>
                <p:nvPr/>
              </p:nvSpPr>
              <p:spPr>
                <a:xfrm>
                  <a:off x="6172200" y="2057400"/>
                  <a:ext cx="121920" cy="13335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57" name="TextBox 156"/>
          <p:cNvSpPr txBox="1"/>
          <p:nvPr/>
        </p:nvSpPr>
        <p:spPr>
          <a:xfrm>
            <a:off x="1905000" y="5638800"/>
            <a:ext cx="6438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মৌলগুলো পর্যায় সারণির কত নম্বর পর্যায়ে অবস্থিত?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905000" y="46482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মৌলগুলোর ইলেকট্রন বিন্যাস কতটি শক্তিস্তর দখল করেছে?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057400" y="304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পরমাণুর মডেলগুলোর মধ্যে কোন মিল খুঁজে পাও কী?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7970118" y="4141172"/>
            <a:ext cx="114520" cy="1196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7832958" y="4141179"/>
            <a:ext cx="114520" cy="1196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 flipV="1">
            <a:off x="7469048" y="2447693"/>
            <a:ext cx="143150" cy="1366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Oval 166"/>
          <p:cNvSpPr/>
          <p:nvPr/>
        </p:nvSpPr>
        <p:spPr>
          <a:xfrm>
            <a:off x="5394558" y="4064983"/>
            <a:ext cx="114520" cy="1196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5531718" y="4064978"/>
            <a:ext cx="114520" cy="1196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5059278" y="2369533"/>
            <a:ext cx="114520" cy="1196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Oval 169"/>
          <p:cNvSpPr/>
          <p:nvPr/>
        </p:nvSpPr>
        <p:spPr>
          <a:xfrm>
            <a:off x="3215238" y="4141176"/>
            <a:ext cx="114520" cy="1196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078078" y="4141179"/>
            <a:ext cx="114520" cy="1196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742798" y="2445729"/>
            <a:ext cx="114520" cy="1196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Oval 172"/>
          <p:cNvSpPr/>
          <p:nvPr/>
        </p:nvSpPr>
        <p:spPr>
          <a:xfrm>
            <a:off x="4372661" y="2635678"/>
            <a:ext cx="153619" cy="12435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8914425" y="2654726"/>
            <a:ext cx="122895" cy="108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8137185" y="2178478"/>
            <a:ext cx="122895" cy="108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6704625" y="2730929"/>
            <a:ext cx="122895" cy="1088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34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57" grpId="1"/>
      <p:bldP spid="159" grpId="0"/>
      <p:bldP spid="159" grpId="1"/>
      <p:bldP spid="161" grpId="0"/>
      <p:bldP spid="16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533401"/>
            <a:ext cx="36576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 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0480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গ্রুপ-১ এ অবস্থিত হাইড্রোজেন ব্যতিত অন্য মৌগুলোকে ক্ষার ধাতু বলা হয় কেন?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881736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৪। গ্রুপ-১ এ অবস্থিত হাইড্রোজেন ব্যতিত অন্য মৌগুলো পানির সাথে বিক্রিয়া করে </a:t>
            </a: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    কি উৎপন্ন করে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7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273</Words>
  <PresentationFormat>Custom</PresentationFormat>
  <Paragraphs>50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                             পর্যায় সারণি</vt:lpstr>
      <vt:lpstr>শিখনফল</vt:lpstr>
      <vt:lpstr>Slide 5</vt:lpstr>
      <vt:lpstr>Slide 6</vt:lpstr>
      <vt:lpstr>একক কাজ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pc</dc:creator>
  <cp:lastModifiedBy>lab pc</cp:lastModifiedBy>
  <cp:revision>4</cp:revision>
  <dcterms:modified xsi:type="dcterms:W3CDTF">2024-06-22T05:55:18Z</dcterms:modified>
</cp:coreProperties>
</file>