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  <p:sldId id="273" r:id="rId11"/>
    <p:sldId id="270" r:id="rId12"/>
    <p:sldId id="271" r:id="rId13"/>
    <p:sldId id="263" r:id="rId14"/>
    <p:sldId id="274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9888-667C-DA29-BFE1-51B5BF96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C8DA11-562C-F204-3CC2-021A7565EE9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8215" y="1"/>
            <a:ext cx="11417629" cy="6858000"/>
          </a:xfrm>
        </p:spPr>
      </p:pic>
    </p:spTree>
    <p:extLst>
      <p:ext uri="{BB962C8B-B14F-4D97-AF65-F5344CB8AC3E}">
        <p14:creationId xmlns:p14="http://schemas.microsoft.com/office/powerpoint/2010/main" val="284547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F6953-BC03-B3DB-A1BF-CF0B7D77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76260"/>
            <a:ext cx="10364451" cy="1596177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17E81B-95E6-F07B-B998-9766BAE9DB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88523" y="1855519"/>
            <a:ext cx="3951738" cy="48923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17BFDD-196D-F63C-203B-7EBC456EC84B}"/>
              </a:ext>
            </a:extLst>
          </p:cNvPr>
          <p:cNvSpPr/>
          <p:nvPr/>
        </p:nvSpPr>
        <p:spPr>
          <a:xfrm>
            <a:off x="1688523" y="49051"/>
            <a:ext cx="8560130" cy="159617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chemeClr val="accent5">
                    <a:lumMod val="50000"/>
                  </a:schemeClr>
                </a:solidFill>
              </a:rPr>
              <a:t>একক</a:t>
            </a:r>
            <a:r>
              <a:rPr lang="en-GB" sz="8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8000" dirty="0" err="1">
                <a:solidFill>
                  <a:schemeClr val="accent5">
                    <a:lumMod val="50000"/>
                  </a:schemeClr>
                </a:solidFill>
              </a:rPr>
              <a:t>কাজ</a:t>
            </a:r>
            <a:endParaRPr lang="en-US" sz="8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4788F1C-1CDA-A4A1-3526-4F53BD144001}"/>
              </a:ext>
            </a:extLst>
          </p:cNvPr>
          <p:cNvSpPr/>
          <p:nvPr/>
        </p:nvSpPr>
        <p:spPr>
          <a:xfrm>
            <a:off x="6365530" y="1855519"/>
            <a:ext cx="3747052" cy="489238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নিজের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মত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করে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একটি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কবিতা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লিখি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এবং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কবিতাটিতে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অন্তমিল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আছে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কি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না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তা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বুঝতে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চেষ্টা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করি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। 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3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9A0A-B652-C6D0-1A68-BF22EF79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EF2366-D3C3-52DA-8C6E-F1823B3AF4C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067214" y="1316105"/>
            <a:ext cx="3424237" cy="46387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5DEFD7C0-A39C-F747-A72A-2F56471B1F67}"/>
              </a:ext>
            </a:extLst>
          </p:cNvPr>
          <p:cNvSpPr/>
          <p:nvPr/>
        </p:nvSpPr>
        <p:spPr>
          <a:xfrm>
            <a:off x="587581" y="-12133"/>
            <a:ext cx="10564091" cy="1171616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err="1">
                <a:solidFill>
                  <a:schemeClr val="accent3">
                    <a:lumMod val="50000"/>
                  </a:schemeClr>
                </a:solidFill>
              </a:rPr>
              <a:t>সংক্ষেপে</a:t>
            </a:r>
            <a:r>
              <a:rPr lang="en-GB" sz="8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8800" dirty="0" err="1">
                <a:solidFill>
                  <a:schemeClr val="accent3">
                    <a:lumMod val="50000"/>
                  </a:schemeClr>
                </a:solidFill>
              </a:rPr>
              <a:t>জেনে</a:t>
            </a:r>
            <a:r>
              <a:rPr lang="en-GB" sz="8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8800" dirty="0" err="1">
                <a:solidFill>
                  <a:schemeClr val="accent3">
                    <a:lumMod val="50000"/>
                  </a:schemeClr>
                </a:solidFill>
              </a:rPr>
              <a:t>নিই</a:t>
            </a:r>
            <a:endParaRPr lang="en-US" sz="8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43C573-6275-6E0E-5DC3-01A6C55365D3}"/>
              </a:ext>
            </a:extLst>
          </p:cNvPr>
          <p:cNvSpPr/>
          <p:nvPr/>
        </p:nvSpPr>
        <p:spPr>
          <a:xfrm>
            <a:off x="1155520" y="4108741"/>
            <a:ext cx="2687509" cy="274925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জন্মঃ২৩অক্টোবর,১৯২৯খ্রিষ্টাব্দ। 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071155-0F74-47C9-3332-CC4B12499800}"/>
              </a:ext>
            </a:extLst>
          </p:cNvPr>
          <p:cNvSpPr/>
          <p:nvPr/>
        </p:nvSpPr>
        <p:spPr>
          <a:xfrm>
            <a:off x="1063615" y="1456600"/>
            <a:ext cx="2561224" cy="239051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শিক্ষাঃবিএ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অনার্স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),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এমএ</a:t>
            </a:r>
            <a:endParaRPr lang="en-GB" sz="2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ঢাকা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বিশ্ববিদ্যালয়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।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87512F1-4615-5F54-3366-E3CE11568879}"/>
              </a:ext>
            </a:extLst>
          </p:cNvPr>
          <p:cNvSpPr/>
          <p:nvPr/>
        </p:nvSpPr>
        <p:spPr>
          <a:xfrm>
            <a:off x="7933827" y="1316105"/>
            <a:ext cx="2696688" cy="260080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রৌদ্র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করটিতে,প্রথম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গান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দ্বিতীয়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মৃত্যুর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আগে,বন্দি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শিবির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ইত্যাদি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কবিতার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400" dirty="0" err="1">
                <a:solidFill>
                  <a:schemeClr val="accent5">
                    <a:lumMod val="50000"/>
                  </a:schemeClr>
                </a:solidFill>
              </a:rPr>
              <a:t>বই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</a:rPr>
              <a:t>। 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7D4086-B2A7-2A46-5EE8-ED248D172DCE}"/>
              </a:ext>
            </a:extLst>
          </p:cNvPr>
          <p:cNvSpPr/>
          <p:nvPr/>
        </p:nvSpPr>
        <p:spPr>
          <a:xfrm>
            <a:off x="8072222" y="4108741"/>
            <a:ext cx="2919351" cy="252350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</a:rPr>
              <a:t>মৃত্যুঃ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 ১৭ আগস্ট,২০০৬ </a:t>
            </a:r>
            <a:r>
              <a:rPr lang="en-GB" sz="2800" dirty="0" err="1">
                <a:solidFill>
                  <a:schemeClr val="accent5">
                    <a:lumMod val="50000"/>
                  </a:schemeClr>
                </a:solidFill>
              </a:rPr>
              <a:t>খ্রিস্টাব্দ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</a:rPr>
              <a:t>। 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A50924B5-FA2E-3C0C-2807-04EFB3621082}"/>
              </a:ext>
            </a:extLst>
          </p:cNvPr>
          <p:cNvSpPr/>
          <p:nvPr/>
        </p:nvSpPr>
        <p:spPr>
          <a:xfrm rot="10800000" flipV="1">
            <a:off x="3890032" y="6111524"/>
            <a:ext cx="4043795" cy="661803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accent5">
                    <a:lumMod val="50000"/>
                  </a:schemeClr>
                </a:solidFill>
              </a:rPr>
              <a:t>শামসুর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5">
                    <a:lumMod val="50000"/>
                  </a:schemeClr>
                </a:solidFill>
              </a:rPr>
              <a:t>রাহমান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9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6C0CF-D48F-C8CF-D73C-F35C7196D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BCB44-2762-6A15-E937-6FAC13B3E8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9346" y="2297768"/>
            <a:ext cx="10363826" cy="342410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F264728-E4F4-4736-31FE-E9150AE0E4F7}"/>
              </a:ext>
            </a:extLst>
          </p:cNvPr>
          <p:cNvSpPr/>
          <p:nvPr/>
        </p:nvSpPr>
        <p:spPr>
          <a:xfrm>
            <a:off x="2065811" y="674172"/>
            <a:ext cx="8219951" cy="130504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নতুন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শব্দগুলো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জেনে</a:t>
            </a:r>
            <a:r>
              <a:rPr lang="en-GB" sz="4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6">
                    <a:lumMod val="50000"/>
                  </a:schemeClr>
                </a:solidFill>
              </a:rPr>
              <a:t>নিই</a:t>
            </a:r>
            <a:endParaRPr 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AC344911-CCAE-5DCE-E63D-2F9AB6006E31}"/>
              </a:ext>
            </a:extLst>
          </p:cNvPr>
          <p:cNvSpPr/>
          <p:nvPr/>
        </p:nvSpPr>
        <p:spPr>
          <a:xfrm flipH="1">
            <a:off x="1086018" y="2034876"/>
            <a:ext cx="5099045" cy="1305049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accent5">
                    <a:lumMod val="50000"/>
                  </a:schemeClr>
                </a:solidFill>
              </a:rPr>
              <a:t>বৃথা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 –</a:t>
            </a:r>
            <a:r>
              <a:rPr lang="en-GB" sz="4000" dirty="0" err="1">
                <a:solidFill>
                  <a:schemeClr val="accent5">
                    <a:lumMod val="50000"/>
                  </a:schemeClr>
                </a:solidFill>
              </a:rPr>
              <a:t>অকারণ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। 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9D8F50FA-9809-2C62-0A44-4DFC3A431B0E}"/>
              </a:ext>
            </a:extLst>
          </p:cNvPr>
          <p:cNvSpPr/>
          <p:nvPr/>
        </p:nvSpPr>
        <p:spPr>
          <a:xfrm rot="10800000" flipV="1">
            <a:off x="1094812" y="3395580"/>
            <a:ext cx="4995717" cy="1263961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মুখের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600" dirty="0" err="1">
                <a:solidFill>
                  <a:schemeClr val="accent5">
                    <a:lumMod val="50000"/>
                  </a:schemeClr>
                </a:solidFill>
              </a:rPr>
              <a:t>পাড়া-মুখমন্ডল</a:t>
            </a:r>
            <a:endParaRPr lang="en-US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B068E5B9-5604-99BD-23D9-CF5C7577E032}"/>
              </a:ext>
            </a:extLst>
          </p:cNvPr>
          <p:cNvSpPr/>
          <p:nvPr/>
        </p:nvSpPr>
        <p:spPr>
          <a:xfrm rot="10800000" flipV="1">
            <a:off x="1189346" y="4721874"/>
            <a:ext cx="4901183" cy="1167642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accent5">
                    <a:lumMod val="50000"/>
                  </a:schemeClr>
                </a:solidFill>
              </a:rPr>
              <a:t>যম-মৃত্যুর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5">
                    <a:lumMod val="50000"/>
                  </a:schemeClr>
                </a:solidFill>
              </a:rPr>
              <a:t>দূত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E12BE756-A92A-F637-B9FA-30BC319E855C}"/>
              </a:ext>
            </a:extLst>
          </p:cNvPr>
          <p:cNvSpPr/>
          <p:nvPr/>
        </p:nvSpPr>
        <p:spPr>
          <a:xfrm>
            <a:off x="6629302" y="2034876"/>
            <a:ext cx="4594868" cy="1240812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accent5">
                    <a:lumMod val="50000"/>
                  </a:schemeClr>
                </a:solidFill>
              </a:rPr>
              <a:t>মাথা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5">
                    <a:lumMod val="50000"/>
                  </a:schemeClr>
                </a:solidFill>
              </a:rPr>
              <a:t>খোঁড়া-মাথা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5">
                    <a:lumMod val="50000"/>
                  </a:schemeClr>
                </a:solidFill>
              </a:rPr>
              <a:t>ঠোকা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9C4CF11D-91FB-BE5F-6886-C92D2E119F45}"/>
              </a:ext>
            </a:extLst>
          </p:cNvPr>
          <p:cNvSpPr/>
          <p:nvPr/>
        </p:nvSpPr>
        <p:spPr>
          <a:xfrm rot="10800000" flipV="1">
            <a:off x="6577851" y="3375022"/>
            <a:ext cx="4703136" cy="1253245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accent5">
                    <a:lumMod val="50000"/>
                  </a:schemeClr>
                </a:solidFill>
              </a:rPr>
              <a:t>দিনদুপুরে-প্রকাশ্যে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EF6E7A1C-0DB6-D46A-55A5-D20AED228753}"/>
              </a:ext>
            </a:extLst>
          </p:cNvPr>
          <p:cNvSpPr/>
          <p:nvPr/>
        </p:nvSpPr>
        <p:spPr>
          <a:xfrm>
            <a:off x="6577850" y="4689642"/>
            <a:ext cx="4700376" cy="1167643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accent5">
                    <a:lumMod val="50000"/>
                  </a:schemeClr>
                </a:solidFill>
              </a:rPr>
              <a:t>পন্ডশ্রম-ব্যর্থ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5">
                    <a:lumMod val="50000"/>
                  </a:schemeClr>
                </a:solidFill>
              </a:rPr>
              <a:t>পরিশ্রম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8A599DBC-5399-89E4-B60E-DD2151543119}"/>
              </a:ext>
            </a:extLst>
          </p:cNvPr>
          <p:cNvSpPr/>
          <p:nvPr/>
        </p:nvSpPr>
        <p:spPr>
          <a:xfrm>
            <a:off x="1509155" y="309254"/>
            <a:ext cx="9079675" cy="14101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chemeClr val="accent4">
                    <a:lumMod val="50000"/>
                  </a:schemeClr>
                </a:solidFill>
              </a:rPr>
              <a:t>জোড়ায়</a:t>
            </a:r>
            <a:r>
              <a:rPr lang="en-GB" sz="8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8000" dirty="0" err="1">
                <a:solidFill>
                  <a:schemeClr val="accent4">
                    <a:lumMod val="50000"/>
                  </a:schemeClr>
                </a:solidFill>
              </a:rPr>
              <a:t>কাজ</a:t>
            </a:r>
            <a:endParaRPr lang="en-US" sz="8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Rectangle: Diagonal Corners Rounded 9">
            <a:extLst>
              <a:ext uri="{FF2B5EF4-FFF2-40B4-BE49-F238E27FC236}">
                <a16:creationId xmlns:a16="http://schemas.microsoft.com/office/drawing/2014/main" id="{7BBFA2CB-A4C9-7024-71B8-A5343FA9C733}"/>
              </a:ext>
            </a:extLst>
          </p:cNvPr>
          <p:cNvSpPr/>
          <p:nvPr/>
        </p:nvSpPr>
        <p:spPr>
          <a:xfrm>
            <a:off x="5863442" y="1824593"/>
            <a:ext cx="4725388" cy="4890747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সহপাঠির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সাথে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জোড়ায়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বসে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নিজের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লেখা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কবিতাটিতে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কবিতার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সাধারণ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বৈশিষ্ট্যের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সাথে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মিল-অমিল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নির্ধারণ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কর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এবং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কবিতার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ধারণা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নিয়ে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আলোচনা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4">
                    <a:lumMod val="50000"/>
                  </a:schemeClr>
                </a:solidFill>
              </a:rPr>
              <a:t>করো</a:t>
            </a:r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en-US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CA17F4-E8E8-6FA3-A08E-FD7271107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55" y="1824592"/>
            <a:ext cx="4212029" cy="48907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0814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7A25E9B-CDCC-22C0-A3E5-9FDD3F13BEE0}"/>
              </a:ext>
            </a:extLst>
          </p:cNvPr>
          <p:cNvSpPr/>
          <p:nvPr/>
        </p:nvSpPr>
        <p:spPr>
          <a:xfrm>
            <a:off x="1107127" y="221425"/>
            <a:ext cx="9698181" cy="12877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solidFill>
                  <a:schemeClr val="accent1">
                    <a:lumMod val="50000"/>
                  </a:schemeClr>
                </a:solidFill>
              </a:rPr>
              <a:t>এসো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400" dirty="0" err="1">
                <a:solidFill>
                  <a:schemeClr val="accent1">
                    <a:lumMod val="50000"/>
                  </a:schemeClr>
                </a:solidFill>
              </a:rPr>
              <a:t>আমরা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400" dirty="0" err="1">
                <a:solidFill>
                  <a:schemeClr val="accent1">
                    <a:lumMod val="50000"/>
                  </a:schemeClr>
                </a:solidFill>
              </a:rPr>
              <a:t>আরো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400" dirty="0" err="1">
                <a:solidFill>
                  <a:schemeClr val="accent1">
                    <a:lumMod val="50000"/>
                  </a:schemeClr>
                </a:solidFill>
              </a:rPr>
              <a:t>জেনে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400" dirty="0" err="1">
                <a:solidFill>
                  <a:schemeClr val="accent1">
                    <a:lumMod val="50000"/>
                  </a:schemeClr>
                </a:solidFill>
              </a:rPr>
              <a:t>নিই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3D6317-8049-DE10-0FF5-F3409ED9A8CF}"/>
              </a:ext>
            </a:extLst>
          </p:cNvPr>
          <p:cNvSpPr/>
          <p:nvPr/>
        </p:nvSpPr>
        <p:spPr>
          <a:xfrm>
            <a:off x="358734" y="1509156"/>
            <a:ext cx="11405259" cy="52201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eriod"/>
            </a:pP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কবিতায়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স্তবক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থাকে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।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কবিতার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অনুচ্ছেদকে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স্তবক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বলে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কবিতা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আবৃত্তির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সময়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কখনও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জোরে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কখনও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ধীর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গতিতে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আবৃত্তি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করা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হয়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।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এই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গতির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নাম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লয়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কবিতায়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উপমা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থাকে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।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উপমা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হলো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এক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ধরনের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50000"/>
                  </a:schemeClr>
                </a:solidFill>
              </a:rPr>
              <a:t>তুলনা</a:t>
            </a:r>
            <a:r>
              <a:rPr lang="en-GB" sz="4000" dirty="0">
                <a:solidFill>
                  <a:schemeClr val="accent1">
                    <a:lumMod val="50000"/>
                  </a:schemeClr>
                </a:solidFill>
              </a:rPr>
              <a:t>। 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8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E144-EE64-5145-FB8D-F4E0FD15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D1E25C-514D-4F98-88AF-B5353C294A8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4512" y="2214695"/>
            <a:ext cx="5182226" cy="44218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03D5E0CA-EA1B-935D-BA06-69488660EB54}"/>
              </a:ext>
            </a:extLst>
          </p:cNvPr>
          <p:cNvSpPr/>
          <p:nvPr/>
        </p:nvSpPr>
        <p:spPr>
          <a:xfrm rot="10800000" flipV="1">
            <a:off x="2399805" y="618517"/>
            <a:ext cx="7743701" cy="1195938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err="1">
                <a:solidFill>
                  <a:schemeClr val="accent6">
                    <a:lumMod val="50000"/>
                  </a:schemeClr>
                </a:solidFill>
              </a:rPr>
              <a:t>দলীয়</a:t>
            </a:r>
            <a:r>
              <a:rPr lang="en-GB" sz="8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8800" dirty="0" err="1">
                <a:solidFill>
                  <a:schemeClr val="accent6">
                    <a:lumMod val="50000"/>
                  </a:schemeClr>
                </a:solidFill>
              </a:rPr>
              <a:t>কাজ</a:t>
            </a:r>
            <a:endParaRPr lang="en-US" sz="8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07FE3C-B289-5699-57D8-88A2479CA866}"/>
              </a:ext>
            </a:extLst>
          </p:cNvPr>
          <p:cNvSpPr/>
          <p:nvPr/>
        </p:nvSpPr>
        <p:spPr>
          <a:xfrm>
            <a:off x="5826332" y="2214694"/>
            <a:ext cx="5826330" cy="45393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নিজের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লেখা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কবিতার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নাম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দাও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এবং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নিজেদের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লেখাগুলো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দিয়ে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দলীয়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পোষ্টার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তৈরি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করো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।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কাজ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শেষে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দলের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পক্ষ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থেকে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উপস্থাপন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করো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। 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274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2F3CA3E-F057-E88E-5FBB-8F188EAA369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46314" y="1521525"/>
            <a:ext cx="4529693" cy="50779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E0990D5-6975-E2EA-1662-81694C171774}"/>
              </a:ext>
            </a:extLst>
          </p:cNvPr>
          <p:cNvSpPr/>
          <p:nvPr/>
        </p:nvSpPr>
        <p:spPr>
          <a:xfrm>
            <a:off x="946314" y="61849"/>
            <a:ext cx="10081656" cy="137308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err="1">
                <a:solidFill>
                  <a:schemeClr val="accent2">
                    <a:lumMod val="50000"/>
                  </a:schemeClr>
                </a:solidFill>
              </a:rPr>
              <a:t>সক্রিয়</a:t>
            </a:r>
            <a:r>
              <a:rPr lang="en-GB" sz="8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8800" dirty="0" err="1">
                <a:solidFill>
                  <a:schemeClr val="accent2">
                    <a:lumMod val="50000"/>
                  </a:schemeClr>
                </a:solidFill>
              </a:rPr>
              <a:t>পরীক্ষন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2CE8E6-0A70-2483-2BA5-2DD6C9838428}"/>
              </a:ext>
            </a:extLst>
          </p:cNvPr>
          <p:cNvSpPr/>
          <p:nvPr/>
        </p:nvSpPr>
        <p:spPr>
          <a:xfrm>
            <a:off x="5813960" y="1521525"/>
            <a:ext cx="5214010" cy="503464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Font typeface="+mj-lt"/>
              <a:buAutoNum type="arabicPeriod"/>
            </a:pP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কবিতার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সাধারণ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বৈশিষ্ট্য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বলো</a:t>
            </a:r>
            <a:endParaRPr lang="en-GB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কবিতার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উপমা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কাকে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বলে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? 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উদাহরণ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দাও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।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পন্ডশ্রম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কবিতায়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কোনো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স্তবক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আছে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কি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?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ব্যাখ্যা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2">
                    <a:lumMod val="50000"/>
                  </a:schemeClr>
                </a:solidFill>
              </a:rPr>
              <a:t>করো</a:t>
            </a:r>
            <a:r>
              <a:rPr lang="en-GB" dirty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8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7F26-4F21-F9AA-5B05-C78475C7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D9DBB4-5B6A-EF5A-D9F5-A80A5B22AA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01376" y="2331770"/>
            <a:ext cx="4169337" cy="437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0C46D4F4-3F08-142D-A03C-3E65CC1326E7}"/>
              </a:ext>
            </a:extLst>
          </p:cNvPr>
          <p:cNvSpPr/>
          <p:nvPr/>
        </p:nvSpPr>
        <p:spPr>
          <a:xfrm rot="10800000" flipV="1">
            <a:off x="1954478" y="223115"/>
            <a:ext cx="7991103" cy="1991579"/>
          </a:xfrm>
          <a:prstGeom prst="flowChartTerminator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বাড়ির</a:t>
            </a:r>
            <a:r>
              <a:rPr lang="en-GB" sz="8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GB" sz="8800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কাজ</a:t>
            </a:r>
            <a:endParaRPr lang="en-US" sz="8800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6DB3B67-B110-88EF-92E7-E51F15EB119D}"/>
              </a:ext>
            </a:extLst>
          </p:cNvPr>
          <p:cNvSpPr/>
          <p:nvPr/>
        </p:nvSpPr>
        <p:spPr>
          <a:xfrm>
            <a:off x="6234545" y="2214694"/>
            <a:ext cx="5043680" cy="4491332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solidFill>
                  <a:schemeClr val="tx2">
                    <a:lumMod val="50000"/>
                  </a:schemeClr>
                </a:solidFill>
              </a:rPr>
              <a:t>৬.১.৩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</a:rPr>
              <a:t>জীবনের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</a:rPr>
              <a:t>সাথে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</a:rPr>
              <a:t>সম্পর্ক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</a:rPr>
              <a:t>খুঁজি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</a:rPr>
              <a:t>অংশে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</a:rPr>
              <a:t>পাঠ্যবইয়ের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</a:rPr>
              <a:t> ১১৪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</a:rPr>
              <a:t>পৃষ্ঠার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</a:rPr>
              <a:t>ছক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</a:rPr>
              <a:t>তিনটি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</a:rPr>
              <a:t>পূরণ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</a:rPr>
              <a:t>করে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tx2">
                    <a:lumMod val="50000"/>
                  </a:schemeClr>
                </a:solidFill>
              </a:rPr>
              <a:t>আনবে</a:t>
            </a:r>
            <a:r>
              <a:rPr lang="en-GB" sz="4800" dirty="0">
                <a:solidFill>
                  <a:schemeClr val="tx2">
                    <a:lumMod val="50000"/>
                  </a:schemeClr>
                </a:solidFill>
              </a:rPr>
              <a:t> । </a:t>
            </a:r>
            <a:endParaRPr lang="en-US" sz="4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5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19BAC-4E4E-200E-57A8-031AF16A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40EBFD-BA67-624F-02E5-DA2D5B2C8AF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1719449"/>
            <a:ext cx="10364451" cy="513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16E0BE1B-6713-DCE0-734F-65E0C0E4F692}"/>
              </a:ext>
            </a:extLst>
          </p:cNvPr>
          <p:cNvSpPr/>
          <p:nvPr/>
        </p:nvSpPr>
        <p:spPr>
          <a:xfrm>
            <a:off x="3325010" y="32280"/>
            <a:ext cx="5541980" cy="1505699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err="1">
                <a:solidFill>
                  <a:schemeClr val="accent3">
                    <a:lumMod val="50000"/>
                  </a:schemeClr>
                </a:solidFill>
              </a:rPr>
              <a:t>ধন্যবাদ</a:t>
            </a:r>
            <a:endParaRPr lang="en-US" sz="8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636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E4880-C862-C94A-098B-62A8A018F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98A5EB0-1BCC-211A-6188-4D968BBFE3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1179" y="173917"/>
            <a:ext cx="10997046" cy="6510165"/>
          </a:xfr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5624054D-39FF-C12A-338E-8F24BCAAF17A}"/>
              </a:ext>
            </a:extLst>
          </p:cNvPr>
          <p:cNvSpPr/>
          <p:nvPr/>
        </p:nvSpPr>
        <p:spPr>
          <a:xfrm>
            <a:off x="3668930" y="347835"/>
            <a:ext cx="5127419" cy="1113751"/>
          </a:xfrm>
          <a:prstGeom prst="flowChartTerminator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আজকের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পাঠে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6">
                    <a:lumMod val="50000"/>
                  </a:schemeClr>
                </a:solidFill>
              </a:rPr>
              <a:t>সকলকে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Star: 7 Points 7">
            <a:extLst>
              <a:ext uri="{FF2B5EF4-FFF2-40B4-BE49-F238E27FC236}">
                <a16:creationId xmlns:a16="http://schemas.microsoft.com/office/drawing/2014/main" id="{B339BF48-261F-ABE6-4E60-73E13E22BA4C}"/>
              </a:ext>
            </a:extLst>
          </p:cNvPr>
          <p:cNvSpPr/>
          <p:nvPr/>
        </p:nvSpPr>
        <p:spPr>
          <a:xfrm>
            <a:off x="2175039" y="1918811"/>
            <a:ext cx="1828800" cy="1828800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0" dirty="0" err="1">
                <a:solidFill>
                  <a:srgbClr val="C00000"/>
                </a:solidFill>
              </a:rPr>
              <a:t>স্বা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8230621C-6670-7ECE-D316-EE2FDF955446}"/>
              </a:ext>
            </a:extLst>
          </p:cNvPr>
          <p:cNvSpPr/>
          <p:nvPr/>
        </p:nvSpPr>
        <p:spPr>
          <a:xfrm>
            <a:off x="4816000" y="1927944"/>
            <a:ext cx="1828800" cy="1828800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0" dirty="0">
                <a:solidFill>
                  <a:srgbClr val="C00000"/>
                </a:solidFill>
              </a:rPr>
              <a:t>গ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10" name="Star: 7 Points 9">
            <a:extLst>
              <a:ext uri="{FF2B5EF4-FFF2-40B4-BE49-F238E27FC236}">
                <a16:creationId xmlns:a16="http://schemas.microsoft.com/office/drawing/2014/main" id="{A736C0A2-EE9F-CE4E-5A84-12D42035128C}"/>
              </a:ext>
            </a:extLst>
          </p:cNvPr>
          <p:cNvSpPr/>
          <p:nvPr/>
        </p:nvSpPr>
        <p:spPr>
          <a:xfrm>
            <a:off x="7599341" y="1927944"/>
            <a:ext cx="1828800" cy="1828800"/>
          </a:xfrm>
          <a:prstGeom prst="star7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8000" dirty="0">
                <a:solidFill>
                  <a:srgbClr val="C00000"/>
                </a:solidFill>
              </a:rPr>
              <a:t>ত</a:t>
            </a:r>
            <a:endParaRPr lang="en-US" sz="8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638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FFA29-ABC8-68B9-DD94-DEEA005DC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75F03A-E1F3-043F-7B8A-D2437371A8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07175" y="2214694"/>
            <a:ext cx="5374822" cy="45888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CCB6DE01-6C23-1430-6F0A-D4074F01108C}"/>
              </a:ext>
            </a:extLst>
          </p:cNvPr>
          <p:cNvSpPr/>
          <p:nvPr/>
        </p:nvSpPr>
        <p:spPr>
          <a:xfrm>
            <a:off x="1215982" y="0"/>
            <a:ext cx="9760033" cy="2065810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err="1">
                <a:solidFill>
                  <a:schemeClr val="accent2">
                    <a:lumMod val="50000"/>
                  </a:schemeClr>
                </a:solidFill>
              </a:rPr>
              <a:t>শিক্ষক</a:t>
            </a:r>
            <a:r>
              <a:rPr lang="en-GB" sz="8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GB" sz="8800" dirty="0" err="1">
                <a:solidFill>
                  <a:schemeClr val="accent2">
                    <a:lumMod val="50000"/>
                  </a:schemeClr>
                </a:solidFill>
              </a:rPr>
              <a:t>পরিচিতি</a:t>
            </a:r>
            <a:endParaRPr lang="en-US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531397-9B33-0455-1174-93365933F0C1}"/>
              </a:ext>
            </a:extLst>
          </p:cNvPr>
          <p:cNvSpPr/>
          <p:nvPr/>
        </p:nvSpPr>
        <p:spPr>
          <a:xfrm>
            <a:off x="6016830" y="2307425"/>
            <a:ext cx="5667995" cy="420505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C00000"/>
                </a:solidFill>
              </a:rPr>
              <a:t>নামঃ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মীরা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রানী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বিশ্বাস</a:t>
            </a:r>
            <a:r>
              <a:rPr lang="en-GB" sz="2800" dirty="0">
                <a:solidFill>
                  <a:srgbClr val="C00000"/>
                </a:solidFill>
              </a:rPr>
              <a:t>।</a:t>
            </a:r>
          </a:p>
          <a:p>
            <a:pPr algn="ctr"/>
            <a:r>
              <a:rPr lang="en-GB" sz="2800" dirty="0" err="1">
                <a:solidFill>
                  <a:srgbClr val="C00000"/>
                </a:solidFill>
              </a:rPr>
              <a:t>পদবিঃ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সহকারি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শিক্ষক</a:t>
            </a:r>
            <a:r>
              <a:rPr lang="en-GB" sz="2800" dirty="0">
                <a:solidFill>
                  <a:srgbClr val="C00000"/>
                </a:solidFill>
              </a:rPr>
              <a:t> (</a:t>
            </a:r>
            <a:r>
              <a:rPr lang="en-GB" sz="2800" dirty="0" err="1">
                <a:solidFill>
                  <a:srgbClr val="C00000"/>
                </a:solidFill>
              </a:rPr>
              <a:t>বাংলা</a:t>
            </a:r>
            <a:r>
              <a:rPr lang="en-GB" sz="2800" dirty="0">
                <a:solidFill>
                  <a:srgbClr val="C00000"/>
                </a:solidFill>
              </a:rPr>
              <a:t>)।</a:t>
            </a:r>
          </a:p>
          <a:p>
            <a:pPr algn="ctr"/>
            <a:r>
              <a:rPr lang="en-GB" sz="2800" dirty="0" err="1">
                <a:solidFill>
                  <a:srgbClr val="C00000"/>
                </a:solidFill>
              </a:rPr>
              <a:t>প্রতিষ্ঠানঃ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কোন্দারদিয়া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ইসলামিয়া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দাখিল</a:t>
            </a:r>
            <a:r>
              <a:rPr lang="en-GB" sz="2800" dirty="0">
                <a:solidFill>
                  <a:srgbClr val="C00000"/>
                </a:solidFill>
              </a:rPr>
              <a:t> </a:t>
            </a:r>
            <a:r>
              <a:rPr lang="en-GB" sz="2800" dirty="0" err="1">
                <a:solidFill>
                  <a:srgbClr val="C00000"/>
                </a:solidFill>
              </a:rPr>
              <a:t>মাদ্রাসা</a:t>
            </a:r>
            <a:r>
              <a:rPr lang="en-GB" sz="2800" dirty="0">
                <a:solidFill>
                  <a:srgbClr val="C00000"/>
                </a:solidFill>
              </a:rPr>
              <a:t> ।</a:t>
            </a:r>
          </a:p>
          <a:p>
            <a:pPr algn="ctr"/>
            <a:r>
              <a:rPr lang="en-GB" sz="2800" dirty="0" err="1">
                <a:solidFill>
                  <a:srgbClr val="C00000"/>
                </a:solidFill>
              </a:rPr>
              <a:t>বোয়ালমারি</a:t>
            </a:r>
            <a:r>
              <a:rPr lang="en-GB" sz="2800" dirty="0">
                <a:solidFill>
                  <a:srgbClr val="C00000"/>
                </a:solidFill>
              </a:rPr>
              <a:t>, </a:t>
            </a:r>
            <a:r>
              <a:rPr lang="en-GB" sz="2800" dirty="0" err="1">
                <a:solidFill>
                  <a:srgbClr val="C00000"/>
                </a:solidFill>
              </a:rPr>
              <a:t>ফরিদপুর</a:t>
            </a:r>
            <a:r>
              <a:rPr lang="en-GB" sz="2800" dirty="0">
                <a:solidFill>
                  <a:srgbClr val="C00000"/>
                </a:solidFill>
              </a:rPr>
              <a:t>।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1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CAA0-39BE-7B21-B952-3542C66B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78D0BC-056C-9E4E-A816-AFFFBD26A16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291347"/>
            <a:ext cx="4781116" cy="47039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0BA36CED-E8DE-E2D1-09BA-DF555F4C2430}"/>
              </a:ext>
            </a:extLst>
          </p:cNvPr>
          <p:cNvSpPr/>
          <p:nvPr/>
        </p:nvSpPr>
        <p:spPr>
          <a:xfrm>
            <a:off x="2572987" y="664287"/>
            <a:ext cx="6376802" cy="2764713"/>
          </a:xfrm>
          <a:prstGeom prst="downArrowCallout">
            <a:avLst>
              <a:gd name="adj1" fmla="val 19533"/>
              <a:gd name="adj2" fmla="val 24190"/>
              <a:gd name="adj3" fmla="val 34665"/>
              <a:gd name="adj4" fmla="val 4931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800" dirty="0" err="1">
                <a:solidFill>
                  <a:schemeClr val="accent5">
                    <a:lumMod val="50000"/>
                  </a:schemeClr>
                </a:solidFill>
              </a:rPr>
              <a:t>পাঠ</a:t>
            </a:r>
            <a:r>
              <a:rPr lang="en-GB" sz="88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8800" dirty="0" err="1">
                <a:solidFill>
                  <a:schemeClr val="accent5">
                    <a:lumMod val="50000"/>
                  </a:schemeClr>
                </a:solidFill>
              </a:rPr>
              <a:t>পরিচিতি</a:t>
            </a:r>
            <a:endParaRPr lang="en-US" sz="8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78F1AB-F214-29A3-69D5-AF0890E03DC2}"/>
              </a:ext>
            </a:extLst>
          </p:cNvPr>
          <p:cNvSpPr/>
          <p:nvPr/>
        </p:nvSpPr>
        <p:spPr>
          <a:xfrm>
            <a:off x="6179257" y="2214694"/>
            <a:ext cx="5098968" cy="44476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বিষয়ঃ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বাংলা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।</a:t>
            </a:r>
          </a:p>
          <a:p>
            <a:pPr algn="ctr"/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শ্রেণিঃ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অষ্টম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।</a:t>
            </a:r>
          </a:p>
          <a:p>
            <a:pPr algn="ctr"/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শিখন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অভিজ্ঞতাঃ১৫.</a:t>
            </a:r>
          </a:p>
          <a:p>
            <a:pPr algn="ctr"/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পরিচ্ছেদঃ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প্রথম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।</a:t>
            </a:r>
          </a:p>
          <a:p>
            <a:pPr algn="ctr"/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যোগ্যতাঃ</a:t>
            </a:r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  ৬. </a:t>
            </a:r>
          </a:p>
          <a:p>
            <a:pPr algn="ctr"/>
            <a:r>
              <a:rPr lang="en-GB" sz="3200" dirty="0" err="1">
                <a:solidFill>
                  <a:schemeClr val="accent5">
                    <a:lumMod val="50000"/>
                  </a:schemeClr>
                </a:solidFill>
              </a:rPr>
              <a:t>সেশনঃ</a:t>
            </a:r>
            <a:r>
              <a:rPr lang="en-GB" sz="3200">
                <a:solidFill>
                  <a:schemeClr val="accent5">
                    <a:lumMod val="50000"/>
                  </a:schemeClr>
                </a:solidFill>
              </a:rPr>
              <a:t> ১. </a:t>
            </a:r>
            <a:endParaRPr lang="en-GB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93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31B6-4339-C7B7-D5B8-E988B98A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5AB9F04-8AD7-0170-2B0F-2D936ED7413C}"/>
              </a:ext>
            </a:extLst>
          </p:cNvPr>
          <p:cNvSpPr/>
          <p:nvPr/>
        </p:nvSpPr>
        <p:spPr>
          <a:xfrm>
            <a:off x="1158834" y="117090"/>
            <a:ext cx="10217727" cy="144154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chemeClr val="accent6">
                    <a:lumMod val="50000"/>
                  </a:schemeClr>
                </a:solidFill>
              </a:rPr>
              <a:t>এসো</a:t>
            </a:r>
            <a:r>
              <a:rPr lang="en-GB" sz="8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8000" dirty="0" err="1">
                <a:solidFill>
                  <a:schemeClr val="accent6">
                    <a:lumMod val="50000"/>
                  </a:schemeClr>
                </a:solidFill>
              </a:rPr>
              <a:t>ছবি</a:t>
            </a:r>
            <a:r>
              <a:rPr lang="en-GB" sz="8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8000" dirty="0" err="1">
                <a:solidFill>
                  <a:schemeClr val="accent6">
                    <a:lumMod val="50000"/>
                  </a:schemeClr>
                </a:solidFill>
              </a:rPr>
              <a:t>দেখি</a:t>
            </a:r>
            <a:r>
              <a:rPr lang="en-GB" sz="8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sz="8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62ACF8-C65B-99F8-05D4-4F0A8F288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3019" y="1322243"/>
            <a:ext cx="3668981" cy="5418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5B40A85-528C-21BC-CC40-D06281A4119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71773" y="1439334"/>
            <a:ext cx="3888723" cy="5418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A7161E-96E2-27D0-87DA-A23B33E3C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820" y="1558636"/>
            <a:ext cx="3571875" cy="51822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790369C-4FF5-369F-77FB-9EBE98C8B1DE}"/>
              </a:ext>
            </a:extLst>
          </p:cNvPr>
          <p:cNvSpPr/>
          <p:nvPr/>
        </p:nvSpPr>
        <p:spPr>
          <a:xfrm>
            <a:off x="343395" y="1416605"/>
            <a:ext cx="3917101" cy="53015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chemeClr val="accent3">
                    <a:lumMod val="50000"/>
                  </a:schemeClr>
                </a:solidFill>
              </a:rPr>
              <a:t>সাহিত্যের</a:t>
            </a:r>
            <a:endParaRPr lang="en-GB" sz="48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GB" sz="4800" dirty="0" err="1">
                <a:solidFill>
                  <a:schemeClr val="accent3">
                    <a:lumMod val="50000"/>
                  </a:schemeClr>
                </a:solidFill>
              </a:rPr>
              <a:t>একটি</a:t>
            </a:r>
            <a:r>
              <a:rPr lang="en-GB" sz="4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accent3">
                    <a:lumMod val="50000"/>
                  </a:schemeClr>
                </a:solidFill>
              </a:rPr>
              <a:t>শাখা</a:t>
            </a:r>
            <a:endParaRPr lang="en-GB" sz="48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GB" sz="6000" dirty="0" err="1">
                <a:solidFill>
                  <a:srgbClr val="FF0000"/>
                </a:solidFill>
              </a:rPr>
              <a:t>কবিতা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DE38B5-FF7A-93E2-ED5C-7108E75E8481}"/>
              </a:ext>
            </a:extLst>
          </p:cNvPr>
          <p:cNvSpPr/>
          <p:nvPr/>
        </p:nvSpPr>
        <p:spPr>
          <a:xfrm>
            <a:off x="4391846" y="1497879"/>
            <a:ext cx="3917101" cy="53015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chemeClr val="accent3">
                    <a:lumMod val="50000"/>
                  </a:schemeClr>
                </a:solidFill>
              </a:rPr>
              <a:t>সাহিত্যের</a:t>
            </a:r>
            <a:endParaRPr lang="en-GB" sz="48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GB" sz="4800" dirty="0" err="1">
                <a:solidFill>
                  <a:schemeClr val="accent3">
                    <a:lumMod val="50000"/>
                  </a:schemeClr>
                </a:solidFill>
              </a:rPr>
              <a:t>একটি</a:t>
            </a:r>
            <a:r>
              <a:rPr lang="en-GB" sz="4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accent3">
                    <a:lumMod val="50000"/>
                  </a:schemeClr>
                </a:solidFill>
              </a:rPr>
              <a:t>শাখা</a:t>
            </a:r>
            <a:endParaRPr lang="en-GB" sz="48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GB" sz="6000" dirty="0" err="1">
                <a:solidFill>
                  <a:srgbClr val="FF0000"/>
                </a:solidFill>
              </a:rPr>
              <a:t>প্রবন্ধ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8A47179-CA1F-84AE-A836-95B5964A81FF}"/>
              </a:ext>
            </a:extLst>
          </p:cNvPr>
          <p:cNvSpPr/>
          <p:nvPr/>
        </p:nvSpPr>
        <p:spPr>
          <a:xfrm>
            <a:off x="8481118" y="1380788"/>
            <a:ext cx="3917101" cy="53015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chemeClr val="accent3">
                    <a:lumMod val="50000"/>
                  </a:schemeClr>
                </a:solidFill>
              </a:rPr>
              <a:t>সাহিত্যের</a:t>
            </a:r>
            <a:endParaRPr lang="en-GB" sz="48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GB" sz="4800" dirty="0" err="1">
                <a:solidFill>
                  <a:schemeClr val="accent3">
                    <a:lumMod val="50000"/>
                  </a:schemeClr>
                </a:solidFill>
              </a:rPr>
              <a:t>একটি</a:t>
            </a:r>
            <a:r>
              <a:rPr lang="en-GB" sz="4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accent3">
                    <a:lumMod val="50000"/>
                  </a:schemeClr>
                </a:solidFill>
              </a:rPr>
              <a:t>শাখা</a:t>
            </a:r>
            <a:endParaRPr lang="en-GB" sz="4800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en-GB" sz="6000" dirty="0" err="1">
                <a:solidFill>
                  <a:srgbClr val="FF0000"/>
                </a:solidFill>
              </a:rPr>
              <a:t>গল্প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36415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BCD74-4148-89B2-238D-5864BD69B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28AE4-5CEF-E72C-B5D2-2AAAB8F0386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399" y="2647206"/>
            <a:ext cx="10363827" cy="3983183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8000" dirty="0" err="1"/>
              <a:t>সাহিত্য</a:t>
            </a:r>
            <a:r>
              <a:rPr lang="en-GB" sz="8000" dirty="0"/>
              <a:t> </a:t>
            </a:r>
            <a:r>
              <a:rPr lang="en-GB" sz="8000" dirty="0" err="1"/>
              <a:t>পড়ি</a:t>
            </a:r>
            <a:r>
              <a:rPr lang="en-GB" sz="8000" dirty="0"/>
              <a:t> </a:t>
            </a:r>
            <a:r>
              <a:rPr lang="en-GB" sz="8000" dirty="0" err="1"/>
              <a:t>সাহিত্য</a:t>
            </a:r>
            <a:r>
              <a:rPr lang="en-GB" sz="8000" dirty="0"/>
              <a:t> </a:t>
            </a:r>
            <a:r>
              <a:rPr lang="en-GB" sz="8000" dirty="0" err="1"/>
              <a:t>লিখি</a:t>
            </a:r>
            <a:endParaRPr lang="en-GB" sz="8000" dirty="0"/>
          </a:p>
          <a:p>
            <a:pPr marL="0" indent="0">
              <a:buNone/>
            </a:pPr>
            <a:r>
              <a:rPr lang="en-GB" sz="8000" dirty="0"/>
              <a:t>             </a:t>
            </a:r>
            <a:r>
              <a:rPr lang="en-GB" sz="8000" dirty="0" err="1">
                <a:solidFill>
                  <a:srgbClr val="C00000"/>
                </a:solidFill>
              </a:rPr>
              <a:t>কবিতা</a:t>
            </a:r>
            <a:endParaRPr lang="en-GB" sz="8000" dirty="0">
              <a:solidFill>
                <a:srgbClr val="C00000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6602B359-AC75-2D91-4708-87183D7E1944}"/>
              </a:ext>
            </a:extLst>
          </p:cNvPr>
          <p:cNvSpPr/>
          <p:nvPr/>
        </p:nvSpPr>
        <p:spPr>
          <a:xfrm>
            <a:off x="2603913" y="0"/>
            <a:ext cx="7415894" cy="2647207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chemeClr val="accent3">
                    <a:lumMod val="50000"/>
                  </a:schemeClr>
                </a:solidFill>
              </a:rPr>
              <a:t>আজকের</a:t>
            </a:r>
            <a:r>
              <a:rPr lang="en-GB" sz="8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8000" dirty="0" err="1">
                <a:solidFill>
                  <a:schemeClr val="accent3">
                    <a:lumMod val="50000"/>
                  </a:schemeClr>
                </a:solidFill>
              </a:rPr>
              <a:t>পাঠ</a:t>
            </a:r>
            <a:endParaRPr lang="en-US" sz="8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2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DA211-A36A-888C-395B-E66BC751F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2A544-6491-7E4A-C685-03B5D94D56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5700" dirty="0"/>
              <a:t>           </a:t>
            </a:r>
            <a:r>
              <a:rPr lang="en-GB" sz="9600" dirty="0"/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এই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পাঠ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শেষে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শিক্ষার্থীরা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,,,,,,,,,,,,,,</a:t>
            </a:r>
          </a:p>
          <a:p>
            <a:pPr marL="0" indent="0">
              <a:buNone/>
            </a:pP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কবিতার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বৈশিষ্ট্য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বলতে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পারবে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।</a:t>
            </a:r>
          </a:p>
          <a:p>
            <a:pPr marL="0" indent="0">
              <a:buNone/>
            </a:pP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তাল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ও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লয়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বুঝে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কবিতা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আবৃত্তি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করতে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পারবে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। </a:t>
            </a:r>
          </a:p>
          <a:p>
            <a:pPr marL="0" indent="0">
              <a:buNone/>
            </a:pP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জীবনের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সাথে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মিল-অমিল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ব্যাখ্যা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করতে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পারবে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।</a:t>
            </a:r>
          </a:p>
          <a:p>
            <a:pPr marL="0" indent="0">
              <a:buNone/>
            </a:pP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      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নিজের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ভাষায়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কবিতা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লিখতে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9800" dirty="0" err="1">
                <a:solidFill>
                  <a:schemeClr val="tx2">
                    <a:lumMod val="50000"/>
                  </a:schemeClr>
                </a:solidFill>
              </a:rPr>
              <a:t>পারবে</a:t>
            </a:r>
            <a:r>
              <a:rPr lang="en-GB" sz="9800" dirty="0">
                <a:solidFill>
                  <a:schemeClr val="tx2">
                    <a:lumMod val="50000"/>
                  </a:schemeClr>
                </a:solidFill>
              </a:rPr>
              <a:t> । </a:t>
            </a:r>
            <a:endParaRPr lang="en-US" sz="9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A5570C5C-EEC6-E418-DB58-CF41ABEBEE2F}"/>
              </a:ext>
            </a:extLst>
          </p:cNvPr>
          <p:cNvSpPr/>
          <p:nvPr/>
        </p:nvSpPr>
        <p:spPr>
          <a:xfrm>
            <a:off x="2065813" y="383046"/>
            <a:ext cx="8485908" cy="1596176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000" dirty="0" err="1">
                <a:solidFill>
                  <a:schemeClr val="accent1">
                    <a:lumMod val="50000"/>
                  </a:schemeClr>
                </a:solidFill>
              </a:rPr>
              <a:t>শিখনফল</a:t>
            </a:r>
            <a:endParaRPr lang="en-US" sz="8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AC34-3592-3110-3790-3D57B8D7F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04" y="154638"/>
            <a:ext cx="10364451" cy="1596177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r>
              <a:rPr lang="en-GB" sz="8000" dirty="0" err="1">
                <a:solidFill>
                  <a:schemeClr val="accent5">
                    <a:lumMod val="50000"/>
                  </a:schemeClr>
                </a:solidFill>
              </a:rPr>
              <a:t>বিমূর্ত</a:t>
            </a:r>
            <a:r>
              <a:rPr lang="en-GB" sz="8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8000">
                <a:solidFill>
                  <a:schemeClr val="accent5">
                    <a:lumMod val="50000"/>
                  </a:schemeClr>
                </a:solidFill>
              </a:rPr>
              <a:t>ধারণায়ন</a:t>
            </a:r>
            <a:r>
              <a:rPr lang="en-GB"/>
              <a:t>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D13F0B3-A7A8-F2D7-CE1B-6320D4AEA9E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42615" y="1917370"/>
            <a:ext cx="3772532" cy="466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6D6E75-D771-9F88-9573-7DBD9C23C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651" y="1917369"/>
            <a:ext cx="3772531" cy="466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D59773-654D-BF1C-1A18-BCC7E5F20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686" y="1917368"/>
            <a:ext cx="4111830" cy="4669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211F81A-2083-DFB7-052C-C91D87FB4391}"/>
              </a:ext>
            </a:extLst>
          </p:cNvPr>
          <p:cNvSpPr/>
          <p:nvPr/>
        </p:nvSpPr>
        <p:spPr>
          <a:xfrm>
            <a:off x="181484" y="1917368"/>
            <a:ext cx="3677204" cy="46251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chemeClr val="accent5">
                    <a:lumMod val="50000"/>
                  </a:schemeClr>
                </a:solidFill>
              </a:rPr>
              <a:t>বেলাভূমিতে</a:t>
            </a:r>
            <a:endParaRPr lang="en-GB" sz="4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5">
                    <a:lumMod val="50000"/>
                  </a:schemeClr>
                </a:solidFill>
              </a:rPr>
              <a:t>বালুর</a:t>
            </a:r>
            <a:endParaRPr lang="en-GB" sz="40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4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5">
                    <a:lumMod val="50000"/>
                  </a:schemeClr>
                </a:solidFill>
              </a:rPr>
              <a:t>ঘর</a:t>
            </a:r>
            <a:endParaRPr lang="en-US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86E65B4-129E-F439-0B10-9544B6A3ED33}"/>
              </a:ext>
            </a:extLst>
          </p:cNvPr>
          <p:cNvSpPr/>
          <p:nvPr/>
        </p:nvSpPr>
        <p:spPr>
          <a:xfrm>
            <a:off x="4082572" y="1917368"/>
            <a:ext cx="3708564" cy="462518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 err="1">
                <a:solidFill>
                  <a:schemeClr val="accent5">
                    <a:lumMod val="50000"/>
                  </a:schemeClr>
                </a:solidFill>
              </a:rPr>
              <a:t>তাসের</a:t>
            </a:r>
            <a:endParaRPr lang="en-GB" sz="66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6600" dirty="0" err="1">
                <a:solidFill>
                  <a:schemeClr val="accent5">
                    <a:lumMod val="50000"/>
                  </a:schemeClr>
                </a:solidFill>
              </a:rPr>
              <a:t>ঘর</a:t>
            </a:r>
            <a:endParaRPr lang="en-US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9D1EC0-049F-5C26-ACF2-2E797C4C6680}"/>
              </a:ext>
            </a:extLst>
          </p:cNvPr>
          <p:cNvSpPr/>
          <p:nvPr/>
        </p:nvSpPr>
        <p:spPr>
          <a:xfrm>
            <a:off x="7955145" y="1930551"/>
            <a:ext cx="3976201" cy="459881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</a:rPr>
              <a:t>চিলে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</a:rPr>
              <a:t>কান</a:t>
            </a:r>
            <a:endParaRPr lang="en-GB" sz="4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</a:rPr>
              <a:t>নিয়েছে</a:t>
            </a:r>
            <a:r>
              <a:rPr lang="en-GB" sz="4400" dirty="0">
                <a:solidFill>
                  <a:schemeClr val="accent5">
                    <a:lumMod val="50000"/>
                  </a:schemeClr>
                </a:solidFill>
              </a:rPr>
              <a:t>,</a:t>
            </a:r>
          </a:p>
          <a:p>
            <a:pPr algn="ctr"/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</a:rPr>
              <a:t>চিলের</a:t>
            </a:r>
            <a:endParaRPr lang="en-GB" sz="4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</a:rPr>
              <a:t>পিছে</a:t>
            </a:r>
            <a:endParaRPr lang="en-GB" sz="4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GB" sz="4400" dirty="0" err="1">
                <a:solidFill>
                  <a:schemeClr val="accent5">
                    <a:lumMod val="50000"/>
                  </a:schemeClr>
                </a:solidFill>
              </a:rPr>
              <a:t>ছুটছে</a:t>
            </a:r>
            <a:endParaRPr lang="en-GB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295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5421D-1964-6CAF-44FF-2E0351D47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20595"/>
            <a:ext cx="10364451" cy="159617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GB" sz="6000" dirty="0" err="1">
                <a:solidFill>
                  <a:schemeClr val="accent6">
                    <a:lumMod val="50000"/>
                  </a:schemeClr>
                </a:solidFill>
              </a:rPr>
              <a:t>আজ</a:t>
            </a:r>
            <a:r>
              <a:rPr lang="en-GB" sz="6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6000" dirty="0" err="1">
                <a:solidFill>
                  <a:schemeClr val="accent6">
                    <a:lumMod val="50000"/>
                  </a:schemeClr>
                </a:solidFill>
              </a:rPr>
              <a:t>আমরা</a:t>
            </a:r>
            <a:r>
              <a:rPr lang="en-GB" sz="6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6000" dirty="0" err="1">
                <a:solidFill>
                  <a:schemeClr val="accent6">
                    <a:lumMod val="50000"/>
                  </a:schemeClr>
                </a:solidFill>
              </a:rPr>
              <a:t>যা</a:t>
            </a:r>
            <a:r>
              <a:rPr lang="en-GB" sz="6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6000" dirty="0" err="1">
                <a:solidFill>
                  <a:schemeClr val="accent6">
                    <a:lumMod val="50000"/>
                  </a:schemeClr>
                </a:solidFill>
              </a:rPr>
              <a:t>পড়বো</a:t>
            </a:r>
            <a:endParaRPr lang="en-US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3EF4D6-5CE2-4D74-7371-88A665CB9DD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07541" y="2195698"/>
            <a:ext cx="4201275" cy="4507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E4345C-4E34-8EF2-503C-263069E5DA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95"/>
          <a:stretch/>
        </p:blipFill>
        <p:spPr>
          <a:xfrm>
            <a:off x="6483185" y="2195698"/>
            <a:ext cx="4501491" cy="43930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40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বিমূর্ত ধারণায়ন </vt:lpstr>
      <vt:lpstr>আজ আমরা যা পড়বো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User</dc:creator>
  <cp:lastModifiedBy>Guest User</cp:lastModifiedBy>
  <cp:revision>22</cp:revision>
  <dcterms:created xsi:type="dcterms:W3CDTF">2024-05-04T11:44:39Z</dcterms:created>
  <dcterms:modified xsi:type="dcterms:W3CDTF">2024-06-13T09:33:29Z</dcterms:modified>
</cp:coreProperties>
</file>