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88" r:id="rId3"/>
    <p:sldId id="297" r:id="rId4"/>
    <p:sldId id="282" r:id="rId5"/>
    <p:sldId id="289" r:id="rId6"/>
    <p:sldId id="290" r:id="rId7"/>
    <p:sldId id="291" r:id="rId8"/>
    <p:sldId id="292" r:id="rId9"/>
    <p:sldId id="293" r:id="rId10"/>
    <p:sldId id="286" r:id="rId11"/>
    <p:sldId id="295" r:id="rId12"/>
    <p:sldId id="27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1253" y="-41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13238-B0D6-4552-8212-7609252A76B4}" type="datetimeFigureOut">
              <a:rPr lang="en-US" smtClean="0"/>
              <a:t>6/26/2024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5C4C2-C48A-4F67-A950-7B4877F7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71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পাঠের</a:t>
            </a:r>
            <a:r>
              <a:rPr lang="bn-BD" baseline="0" dirty="0" smtClean="0"/>
              <a:t> প্রতি মনোযোগ আকর্ষণ এবং পাঠ শিরোনাম শিক্ষার্থীদের কাছ থেকে বের করার জন্য স্লাইডে উল্লেখিত দৃশ্য দেখিয়ে সংশ্লিষ্ট প্রশ্নোত্তরের মাধ্যমে অথবা সংশ্লিষ্ট অন্য কোন ঘটনা প্রদর্শন করে সংশ্লিষ্ট প্রশ্নোত্তরের মাধ্যমেও এ কাজটি করা যেতে পারে। কোন প্রশ্নের উত্তর সরাসরি না বলে দেয়াই ভালো । তবে বিশেষ ক্ষেত্রে শিক্ষার্থীদের কাছ থেকে উত্তর বের করতে সাহায্য করা যেতে পারে।   </a:t>
            </a:r>
            <a:r>
              <a:rPr lang="bn-BD" sz="1200" dirty="0" smtClean="0">
                <a:latin typeface="NikoshBAN" pitchFamily="2" charset="0"/>
                <a:cs typeface="NikoshBAN" pitchFamily="2" charset="0"/>
              </a:rPr>
              <a:t>বিষয়শিক্ষক</a:t>
            </a:r>
            <a:r>
              <a:rPr lang="bn-BD" sz="1200" baseline="0" dirty="0" smtClean="0">
                <a:latin typeface="NikoshBAN" pitchFamily="2" charset="0"/>
                <a:cs typeface="NikoshBAN" pitchFamily="2" charset="0"/>
              </a:rPr>
              <a:t> ইচ্ছে করলে স্লাইডে উল্লেখিত প্রশ্নগুলো মুছে দিয়ে নিজের মত প্রশ্ন করতে পারেন</a:t>
            </a:r>
            <a:r>
              <a:rPr lang="bn-BD" baseline="0" dirty="0" smtClean="0"/>
              <a:t>।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403E6-B275-4B6E-9566-52ED20AB175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34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 পরিচিতি</a:t>
            </a:r>
            <a:r>
              <a:rPr lang="bn-BD" baseline="0" dirty="0" smtClean="0"/>
              <a:t> স্লাইডটি শুধু শিক্ষকের জন্য। </a:t>
            </a:r>
            <a:r>
              <a:rPr lang="bn-BD" dirty="0" smtClean="0"/>
              <a:t>কন্টেন্টটির মান</a:t>
            </a:r>
            <a:r>
              <a:rPr lang="bn-BD" baseline="0" dirty="0" smtClean="0"/>
              <a:t>সম্মত করার জন্য মতামত দিলে কৃতজ্ঞ থাকবো।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FBA06-131C-4859-9C39-A0BB73E6E75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327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শিক্ষক শ্রেণিকক্ষে পাঠ সংশ্লিষ্ট উপকরণগুলো বাস্তবে প্রদর্শন করতে পারেন।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0200-C656-48AC-A232-E55BBE06616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বিষয়</a:t>
            </a:r>
            <a:r>
              <a:rPr lang="bn-BD" baseline="0" dirty="0" smtClean="0"/>
              <a:t> শিক্ষক বাস্তব উপকরণ  ব্যবহার করে শ্রেণি কক্ষে ঘটনাটি দেখাতে পারেন অথবা অন্য কোন পদ্ধতি প্রয়োগ করতে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0200-C656-48AC-A232-E55BBE06616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বিষয়</a:t>
            </a:r>
            <a:r>
              <a:rPr lang="bn-BD" baseline="0" dirty="0" smtClean="0"/>
              <a:t> শিক্ষক বাস্তব উপকরণ  ব্যবহার করে শ্রেণি কক্ষে ঘটনাটি দেখাতে পারেন অথবা অন্য কোন পদ্ধতি প্রয়োগ করতে পারেন।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 ভিডিওটি দেখানোর সময় গুরুত্বপূর্ণ অংশটুকুতে থেমে বর্ণনা করতে পারেন।</a:t>
            </a:r>
            <a:r>
              <a:rPr lang="bn-BD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0200-C656-48AC-A232-E55BBE0661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বিষয়</a:t>
            </a:r>
            <a:r>
              <a:rPr lang="bn-BD" baseline="0" dirty="0" smtClean="0"/>
              <a:t> শিক্ষক ইচ্ছে করলে অন্য কোন প্রশ্নের সাহায্যেও একক কাজ দিতে পারেন।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0200-C656-48AC-A232-E55BBE06616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n-BD" dirty="0" smtClean="0"/>
              <a:t>বিষয়</a:t>
            </a:r>
            <a:r>
              <a:rPr lang="bn-BD" baseline="0" dirty="0" smtClean="0"/>
              <a:t> শিক্ষক এ ক্ষেত্রে বোর্ড ব্যবহার করে বিক্রিয়াসমূহকে বিশ্লেষণ করতে পারেন।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D0200-C656-48AC-A232-E55BBE06616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D52609-231B-497F-A9CB-87C87B60F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4595370-60A6-470C-B81C-89887DBB8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4581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F7C0F7-DF4B-4C93-8980-A0A6FD285C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610" y="6356349"/>
            <a:ext cx="1089074" cy="365125"/>
          </a:xfrm>
          <a:prstGeom prst="rect">
            <a:avLst/>
          </a:prstGeom>
        </p:spPr>
        <p:txBody>
          <a:bodyPr/>
          <a:lstStyle/>
          <a:p>
            <a:fld id="{64102CE1-7EC0-4C6F-BCDF-E069D6E6C320}" type="datetime5">
              <a:rPr lang="en-US" smtClean="0"/>
              <a:t>26-Jun-24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47E26B-E381-4FE1-8695-69337D5E9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7135840" cy="365125"/>
          </a:xfrm>
          <a:prstGeom prst="rect">
            <a:avLst/>
          </a:prstGeom>
        </p:spPr>
        <p:txBody>
          <a:bodyPr/>
          <a:lstStyle/>
          <a:p>
            <a:r>
              <a:rPr lang="as-IN" dirty="0"/>
              <a:t>মোঃ নজরুল ইসলাম, </a:t>
            </a:r>
            <a:r>
              <a:rPr lang="as-IN" dirty="0">
                <a:solidFill>
                  <a:schemeClr val="accent2"/>
                </a:solidFill>
              </a:rPr>
              <a:t>ইন্সট্রাক্টর</a:t>
            </a:r>
            <a:r>
              <a:rPr lang="as-IN" dirty="0"/>
              <a:t>-লুৎফুর রহমান হাইস্কুল এণ্ড ক</a:t>
            </a:r>
            <a:r>
              <a:rPr lang="bn-IN" dirty="0"/>
              <a:t>লেজ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3BE7B65-07B9-41BA-9865-495AC25E7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74439" y="6352367"/>
            <a:ext cx="812410" cy="365125"/>
          </a:xfrm>
          <a:prstGeom prst="rect">
            <a:avLst/>
          </a:prstGeom>
        </p:spPr>
        <p:txBody>
          <a:bodyPr/>
          <a:lstStyle/>
          <a:p>
            <a:fld id="{C0F4FF4D-7E9D-4078-8C15-5124B27C8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A9FFAE-BB0D-45B6-9C36-52BBDB150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1EB4FFB-392C-4BAD-80BE-285206137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C19A5B-8809-453F-97FF-03FA1D0FA6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A017870-2CC9-4461-8BE2-0F004D9FACC5}" type="datetime5">
              <a:rPr lang="en-US" smtClean="0"/>
              <a:t>26-Jun-24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BF5B1B-E3C1-4D88-96A4-2FA411774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as-IN"/>
              <a:t>মোঃ নজরুল ইসলাম, ইন্সট্রাক্টর-লুৎফুর রহমান হাইস্কুল এণ্ড কলেজ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2A590ED-8355-4F41-9DC8-A594DE027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F4FF4D-7E9D-4078-8C15-5124B27C8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5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45A251B-1BEE-49E5-A27E-C4DFCA802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3D17ECB-45FD-4F0F-A011-9C80179AF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B4853B6-DED8-424F-8700-A8B0238F3D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EF5CE5-29BE-4DFA-8D22-93706BC0D3CD}" type="datetime5">
              <a:rPr lang="en-US" smtClean="0"/>
              <a:t>26-Jun-24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D288DB1-7BF6-4512-AD3A-C3E177B16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as-IN"/>
              <a:t>মোঃ নজরুল ইসলাম, ইন্সট্রাক্টর-লুৎফুর রহমান হাইস্কুল এণ্ড কলেজ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B763038-1D6C-4A02-8246-1AA72BEA1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F4FF4D-7E9D-4078-8C15-5124B27C8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7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1929E84E-D5B3-474F-A8A0-21929EF1C3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8881" y="6342281"/>
            <a:ext cx="1089074" cy="365125"/>
          </a:xfrm>
          <a:prstGeom prst="rect">
            <a:avLst/>
          </a:prstGeom>
        </p:spPr>
        <p:txBody>
          <a:bodyPr/>
          <a:lstStyle/>
          <a:p>
            <a:fld id="{7DCF5A71-A794-4AFA-9177-4A7B5CD9E83C}" type="datetime5">
              <a:rPr lang="en-US" smtClean="0"/>
              <a:t>26-Jun-24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1007C98F-E5FB-4FF9-B488-4A924BA32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4870" y="6342283"/>
            <a:ext cx="7135840" cy="361142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</a:lstStyle>
          <a:p>
            <a:r>
              <a:rPr lang="as-IN" dirty="0" smtClean="0"/>
              <a:t>মোঃ নজরুল ইসলাম</a:t>
            </a:r>
            <a:r>
              <a:rPr lang="as-IN" dirty="0" smtClean="0">
                <a:solidFill>
                  <a:srgbClr val="FF0000"/>
                </a:solidFill>
              </a:rPr>
              <a:t>, ইন্সট্রাক্টর</a:t>
            </a:r>
            <a:r>
              <a:rPr lang="as-IN" dirty="0" smtClean="0"/>
              <a:t>-লুৎফুর রহমান হাইস্কুল এণ্ড ক</a:t>
            </a:r>
            <a:r>
              <a:rPr lang="bn-IN" dirty="0" smtClean="0"/>
              <a:t>লে</a:t>
            </a:r>
            <a:r>
              <a:rPr lang="as-IN" dirty="0" smtClean="0"/>
              <a:t>জ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67DBCD29-7D8D-4691-907B-0123D4A6F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0710" y="6338299"/>
            <a:ext cx="812410" cy="365125"/>
          </a:xfrm>
          <a:prstGeom prst="rect">
            <a:avLst/>
          </a:prstGeom>
        </p:spPr>
        <p:txBody>
          <a:bodyPr/>
          <a:lstStyle/>
          <a:p>
            <a:fld id="{C0F4FF4D-7E9D-4078-8C15-5124B27C8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99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3B7954-8878-4243-A45C-283F0FD7A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0D3E01-B651-4E07-8166-43675B45A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0B5415-13E8-46A4-8D9A-1B78E1D13E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964715-BECC-4F7C-A46B-87EE783B07E0}" type="datetime5">
              <a:rPr lang="en-US" smtClean="0"/>
              <a:t>26-Jun-24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12FDA1-D8C8-4FC6-8A04-A1168A180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as-IN"/>
              <a:t>মোঃ নজরুল ইসলাম, ইন্সট্রাক্টর-লুৎফুর রহমান হাইস্কুল এণ্ড কলেজ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8D6A943-C133-428F-9D2D-5F11A9BAF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F4FF4D-7E9D-4078-8C15-5124B27C8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0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32DCD2-9D7A-440F-8D23-1155600EE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9B4738-CDC6-421C-BBAA-5704BA09E3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EBB34CD-6A02-4E8E-89BC-0D18F9185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A7E3AD3-217D-48F8-B56F-EB256AE3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5665A4A-BD4C-46C0-8EBD-18CDF4763E7D}" type="datetime5">
              <a:rPr lang="en-US" smtClean="0"/>
              <a:t>26-Jun-24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A7453F0-C3A0-4A9B-9118-EAF59FFD5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as-IN"/>
              <a:t>মোঃ নজরুল ইসলাম, ইন্সট্রাক্টর-লুৎফুর রহমান হাইস্কুল এণ্ড কলেজ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BF2A513-BA51-42B7-B2A3-ECBE6758E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F4FF4D-7E9D-4078-8C15-5124B27C8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4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988C24-3637-4937-8BF3-70BA5D45C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DC29DAA-1344-426B-AB7C-962D5893D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680226F-DE5D-48DE-9A6F-5F93A92EE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BC164AA-36D3-44CD-8F40-B9AFB02865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EA2231C-BE4B-4880-8DCF-8A15DA7045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30ABD96-4AD4-49BB-B21C-71BAE4C9A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43E6B8F-8018-4B46-A4F2-2F584173E50F}" type="datetime5">
              <a:rPr lang="en-US" smtClean="0"/>
              <a:t>26-Jun-24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E590FB25-6B9C-420C-AAD3-F57DC849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as-IN"/>
              <a:t>মোঃ নজরুল ইসলাম, ইন্সট্রাক্টর-লুৎফুর রহমান হাইস্কুল এণ্ড কলেজ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11D8348-4EB5-4A66-9D25-39D1094B8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F4FF4D-7E9D-4078-8C15-5124B27C8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5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11D257-FEDF-4C71-98FD-8AD1B6C96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CAB2902-C7BA-4FA8-A97F-63F25DC5CE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77FB93-65D5-4086-BDC9-62A2FF5DA766}" type="datetime5">
              <a:rPr lang="en-US" smtClean="0"/>
              <a:t>26-Jun-24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A5C9E5B-BD22-4393-8400-FFD66B91B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as-IN"/>
              <a:t>মোঃ নজরুল ইসলাম, ইন্সট্রাক্টর-লুৎফুর রহমান হাইস্কুল এণ্ড কলেজ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91FDEAA-3F1B-428A-8B27-3FC6B5A59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F4FF4D-7E9D-4078-8C15-5124B27C8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3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6BCB5E3-656D-4BD1-B133-F6FB974F17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7C77117-785F-42CD-B351-934EFFCC5EEE}" type="datetime5">
              <a:rPr lang="en-US" smtClean="0"/>
              <a:t>26-Jun-24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2378EB5-25AF-4814-8C0D-0DAD9B4DA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as-IN"/>
              <a:t>মোঃ নজরুল ইসলাম, ইন্সট্রাক্টর-লুৎফুর রহমান হাইস্কুল এণ্ড কলেজ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087A974-D4B7-4694-825C-BA7A58FBE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F4FF4D-7E9D-4078-8C15-5124B27C8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16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4EAF84-4BEB-46F5-B98C-B6BA51511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E8B33A-4964-4905-AA1D-CD1B813DB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D55E2DD-1B77-4A18-B08B-6D5B81F42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AB3D806-6273-4D0D-971D-E7BA2C617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44604F-B1B1-4A00-B6A2-B24CBB6F8161}" type="datetime5">
              <a:rPr lang="en-US" smtClean="0"/>
              <a:t>26-Jun-24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FC69A6B-422F-4483-9621-0DBBF4E8F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as-IN"/>
              <a:t>মোঃ নজরুল ইসলাম, ইন্সট্রাক্টর-লুৎফুর রহমান হাইস্কুল এণ্ড কলেজ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9DA0E6C-157B-456C-A753-969F25BA0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F4FF4D-7E9D-4078-8C15-5124B27C8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1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FAA79A-96E8-45FA-9134-9188FAAAF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6ADC06A-B8C9-4450-810F-37010F5971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A8A3933-6EA9-463E-8E1E-BCA86A983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A1F0A2B-AD42-48C3-8032-5EA6551BA8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713E24A-BD34-4344-B627-24AE89D92279}" type="datetime5">
              <a:rPr lang="en-US" smtClean="0"/>
              <a:t>26-Jun-24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8304133-D0CC-4089-A2CD-FD97A96D7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as-IN"/>
              <a:t>মোঃ নজরুল ইসলাম, ইন্সট্রাক্টর-লুৎফুর রহমান হাইস্কুল এণ্ড কলেজ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81D858D-3F67-425D-AAB3-F6BBA2889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F4FF4D-7E9D-4078-8C15-5124B27C8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3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>
                <a:lumMod val="9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>
            <a:extLst>
              <a:ext uri="{FF2B5EF4-FFF2-40B4-BE49-F238E27FC236}">
                <a16:creationId xmlns="" xmlns:a16="http://schemas.microsoft.com/office/drawing/2014/main" id="{1CD64BD9-7265-4FFD-B348-4251461783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7021" y="6356350"/>
            <a:ext cx="1060938" cy="3600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fld id="{8A49F784-871E-4372-935A-B59025ABEF2E}" type="datetime5">
              <a:rPr lang="en-US" smtClean="0"/>
              <a:t>26-Jun-24</a:t>
            </a:fld>
            <a:endParaRPr lang="en-US" dirty="0"/>
          </a:p>
        </p:txBody>
      </p:sp>
      <p:sp>
        <p:nvSpPr>
          <p:cNvPr id="21" name="Footer Placeholder 4">
            <a:extLst>
              <a:ext uri="{FF2B5EF4-FFF2-40B4-BE49-F238E27FC236}">
                <a16:creationId xmlns="" xmlns:a16="http://schemas.microsoft.com/office/drawing/2014/main" id="{FE6737AF-C5E6-46BD-AF85-C7C0BE6FE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28342" y="6356349"/>
            <a:ext cx="7160456" cy="360001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bn-IN" dirty="0" smtClean="0"/>
              <a:t>মোঃ নজরুল ইসলাম, </a:t>
            </a:r>
            <a:r>
              <a:rPr lang="bn-IN" dirty="0" smtClean="0">
                <a:solidFill>
                  <a:schemeClr val="accent2"/>
                </a:solidFill>
              </a:rPr>
              <a:t>ইন্সট্রাক্টর</a:t>
            </a:r>
            <a:r>
              <a:rPr lang="bn-IN" dirty="0" smtClean="0"/>
              <a:t>-লুৎফুর রহমান হাইস্কুল এণ্ড কলেজ</a:t>
            </a:r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="" xmlns:a16="http://schemas.microsoft.com/office/drawing/2014/main" id="{31178561-E472-4FA5-99D9-79B8D1243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2293" y="6356349"/>
            <a:ext cx="535745" cy="3600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bn-IN" dirty="0"/>
              <a:t>1</a:t>
            </a: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9B20A74D-D020-4F6F-8D77-78C820825B3B}"/>
              </a:ext>
            </a:extLst>
          </p:cNvPr>
          <p:cNvCxnSpPr/>
          <p:nvPr userDrawn="1"/>
        </p:nvCxnSpPr>
        <p:spPr>
          <a:xfrm>
            <a:off x="-14068" y="0"/>
            <a:ext cx="247361" cy="63563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33E22344-C779-4C16-B125-C67682897955}"/>
              </a:ext>
            </a:extLst>
          </p:cNvPr>
          <p:cNvCxnSpPr/>
          <p:nvPr userDrawn="1"/>
        </p:nvCxnSpPr>
        <p:spPr>
          <a:xfrm>
            <a:off x="-28136" y="-26126"/>
            <a:ext cx="373962" cy="635634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="" xmlns:a16="http://schemas.microsoft.com/office/drawing/2014/main" id="{0B6C1CD4-908D-484C-827D-47B581CB2575}"/>
              </a:ext>
            </a:extLst>
          </p:cNvPr>
          <p:cNvCxnSpPr/>
          <p:nvPr userDrawn="1"/>
        </p:nvCxnSpPr>
        <p:spPr>
          <a:xfrm>
            <a:off x="-42414" y="0"/>
            <a:ext cx="534996" cy="63563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="" xmlns:a16="http://schemas.microsoft.com/office/drawing/2014/main" id="{61B3AD90-4B10-4C70-8489-2797870A18E8}"/>
              </a:ext>
            </a:extLst>
          </p:cNvPr>
          <p:cNvCxnSpPr/>
          <p:nvPr userDrawn="1"/>
        </p:nvCxnSpPr>
        <p:spPr>
          <a:xfrm flipH="1">
            <a:off x="11818038" y="0"/>
            <a:ext cx="360104" cy="63563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31822392-A89E-4580-9FC9-5B0B4B16FE07}"/>
              </a:ext>
            </a:extLst>
          </p:cNvPr>
          <p:cNvCxnSpPr/>
          <p:nvPr userDrawn="1"/>
        </p:nvCxnSpPr>
        <p:spPr>
          <a:xfrm flipH="1">
            <a:off x="11717383" y="-13063"/>
            <a:ext cx="487680" cy="635634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0C3DB7B6-D3A5-4EC0-8993-018FC96466EF}"/>
              </a:ext>
            </a:extLst>
          </p:cNvPr>
          <p:cNvCxnSpPr>
            <a:cxnSpLocks/>
          </p:cNvCxnSpPr>
          <p:nvPr userDrawn="1"/>
        </p:nvCxnSpPr>
        <p:spPr>
          <a:xfrm flipH="1">
            <a:off x="11618496" y="0"/>
            <a:ext cx="641834" cy="63563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ction Button: Go Back or Previous 32">
            <a:hlinkClick r:id="" action="ppaction://hlinkshowjump?jump=previousslide" highlightClick="1"/>
            <a:extLst>
              <a:ext uri="{FF2B5EF4-FFF2-40B4-BE49-F238E27FC236}">
                <a16:creationId xmlns="" xmlns:a16="http://schemas.microsoft.com/office/drawing/2014/main" id="{4E5C6F51-0CF3-452D-B177-2D38A62A4D8E}"/>
              </a:ext>
            </a:extLst>
          </p:cNvPr>
          <p:cNvSpPr/>
          <p:nvPr userDrawn="1"/>
        </p:nvSpPr>
        <p:spPr>
          <a:xfrm>
            <a:off x="1308299" y="6356349"/>
            <a:ext cx="448748" cy="360000"/>
          </a:xfrm>
          <a:prstGeom prst="actionButtonBackPrevious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Action Button: Go Forward or Next 33">
            <a:hlinkClick r:id="" action="ppaction://hlinkshowjump?jump=nextslide" highlightClick="1"/>
            <a:extLst>
              <a:ext uri="{FF2B5EF4-FFF2-40B4-BE49-F238E27FC236}">
                <a16:creationId xmlns="" xmlns:a16="http://schemas.microsoft.com/office/drawing/2014/main" id="{4A9D8B8F-8F04-40C7-94E9-88261BA84FEA}"/>
              </a:ext>
            </a:extLst>
          </p:cNvPr>
          <p:cNvSpPr/>
          <p:nvPr userDrawn="1"/>
        </p:nvSpPr>
        <p:spPr>
          <a:xfrm>
            <a:off x="1829564" y="6344291"/>
            <a:ext cx="448748" cy="360000"/>
          </a:xfrm>
          <a:prstGeom prst="actionButtonForwardNext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ction Button: Go to Beginning 34">
            <a:hlinkClick r:id="" action="ppaction://hlinkshowjump?jump=firstslide" highlightClick="1"/>
            <a:extLst>
              <a:ext uri="{FF2B5EF4-FFF2-40B4-BE49-F238E27FC236}">
                <a16:creationId xmlns="" xmlns:a16="http://schemas.microsoft.com/office/drawing/2014/main" id="{5F615B06-3DA9-41FB-9E28-541089E7F118}"/>
              </a:ext>
            </a:extLst>
          </p:cNvPr>
          <p:cNvSpPr/>
          <p:nvPr userDrawn="1"/>
        </p:nvSpPr>
        <p:spPr>
          <a:xfrm>
            <a:off x="2363372" y="6344291"/>
            <a:ext cx="450000" cy="360000"/>
          </a:xfrm>
          <a:prstGeom prst="actionButtonBeginning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ction Button: Go to End 35">
            <a:hlinkClick r:id="" action="ppaction://hlinkshowjump?jump=lastslide" highlightClick="1"/>
            <a:extLst>
              <a:ext uri="{FF2B5EF4-FFF2-40B4-BE49-F238E27FC236}">
                <a16:creationId xmlns="" xmlns:a16="http://schemas.microsoft.com/office/drawing/2014/main" id="{7E54C3ED-8F03-4D1E-B283-78C7E59C8162}"/>
              </a:ext>
            </a:extLst>
          </p:cNvPr>
          <p:cNvSpPr/>
          <p:nvPr userDrawn="1"/>
        </p:nvSpPr>
        <p:spPr>
          <a:xfrm>
            <a:off x="2869807" y="6344291"/>
            <a:ext cx="450000" cy="360000"/>
          </a:xfrm>
          <a:prstGeom prst="actionButtonEnd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Action Button: Go Home 36">
            <a:hlinkClick r:id="" action="ppaction://hlinkshowjump?jump=firstslide" highlightClick="1"/>
            <a:extLst>
              <a:ext uri="{FF2B5EF4-FFF2-40B4-BE49-F238E27FC236}">
                <a16:creationId xmlns="" xmlns:a16="http://schemas.microsoft.com/office/drawing/2014/main" id="{D418676F-8835-4D58-AAC1-E59441A6D274}"/>
              </a:ext>
            </a:extLst>
          </p:cNvPr>
          <p:cNvSpPr/>
          <p:nvPr userDrawn="1"/>
        </p:nvSpPr>
        <p:spPr>
          <a:xfrm>
            <a:off x="3418449" y="6343286"/>
            <a:ext cx="549854" cy="360000"/>
          </a:xfrm>
          <a:prstGeom prst="actionButtonHom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CCFC73A-133F-F4A0-AB8A-CE3362467359}"/>
              </a:ext>
            </a:extLst>
          </p:cNvPr>
          <p:cNvSpPr txBox="1"/>
          <p:nvPr userDrawn="1"/>
        </p:nvSpPr>
        <p:spPr>
          <a:xfrm>
            <a:off x="12124930" y="5975332"/>
            <a:ext cx="4277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solidFill>
                  <a:srgbClr val="FF0000"/>
                </a:solidFill>
              </a:rPr>
              <a:t>সকলকে</a:t>
            </a:r>
            <a:r>
              <a:rPr lang="bn-IN" sz="2800" baseline="0" dirty="0">
                <a:solidFill>
                  <a:srgbClr val="FF0000"/>
                </a:solidFill>
              </a:rPr>
              <a:t> সু-স্বাগতম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42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256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7.40741E-7 L -1.32057 -7.40741E-7 " pathEditMode="relative" rAng="0" ptsTypes="AA">
                                      <p:cBhvr>
                                        <p:cTn id="9" dur="9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" grpId="0"/>
    </p:bld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0">
              <a:schemeClr val="bg1">
                <a:lumMod val="9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DB7343B-15E6-4AFF-BC31-80741557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53B5-0FF3-4667-A74A-DAAF9DFE0CF4}" type="datetime5">
              <a:rPr lang="en-US" smtClean="0"/>
              <a:t>26-Jun-24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6C34DBD-F6D3-44C6-A800-662EABDF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উৎপল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বালা</a:t>
            </a:r>
            <a:r>
              <a:rPr lang="as-IN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হাফিজ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মজুমদার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বিদ্যানিকেতন</a:t>
            </a:r>
            <a:endParaRPr lang="en-US" sz="28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33253BB-D335-4320-BC2C-A8C3BEB98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F4D-7E9D-4078-8C15-5124B27C8461}" type="slidenum">
              <a:rPr lang="en-US" smtClean="0"/>
              <a:t>1</a:t>
            </a:fld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2145632" y="1458410"/>
            <a:ext cx="2971800" cy="4505243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Magnetic Disk 8"/>
          <p:cNvSpPr/>
          <p:nvPr/>
        </p:nvSpPr>
        <p:spPr>
          <a:xfrm>
            <a:off x="2181725" y="3813228"/>
            <a:ext cx="2971800" cy="2054172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DD9D879-D80D-4725-ADE2-4B8A61A1DD4A}"/>
              </a:ext>
            </a:extLst>
          </p:cNvPr>
          <p:cNvSpPr txBox="1"/>
          <p:nvPr/>
        </p:nvSpPr>
        <p:spPr>
          <a:xfrm>
            <a:off x="1179444" y="0"/>
            <a:ext cx="11012556" cy="221599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13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</a:t>
            </a:r>
            <a:r>
              <a:rPr lang="bn-IN" sz="13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তম</a:t>
            </a:r>
            <a:endParaRPr lang="en-US" sz="13800" i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51788" y="1632031"/>
            <a:ext cx="6469619" cy="398684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3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DB7343B-15E6-4AFF-BC31-80741557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53B5-0FF3-4667-A74A-DAAF9DFE0CF4}" type="datetime5">
              <a:rPr lang="en-US" smtClean="0"/>
              <a:t>26-Jun-24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6C34DBD-F6D3-44C6-A800-662EABDF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উৎপল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বালা</a:t>
            </a:r>
            <a:r>
              <a:rPr lang="as-IN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হাফিজ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মজুমদার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বিদ্যানিকেতন</a:t>
            </a:r>
            <a:endParaRPr lang="en-US" sz="28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33253BB-D335-4320-BC2C-A8C3BEB98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F4D-7E9D-4078-8C15-5124B27C8461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94904" y="167833"/>
            <a:ext cx="4291002" cy="104644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tIns="182880" bIns="182880">
            <a:spAutoFit/>
          </a:bodyPr>
          <a:lstStyle/>
          <a:p>
            <a:pPr algn="ctr">
              <a:defRPr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কাজ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2667000"/>
            <a:ext cx="756288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/>
                <a:cs typeface="NikoshBAN" pitchFamily="2" charset="0"/>
              </a:rPr>
              <a:t>r রাসায়নিক 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কোষে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লবন সেতুর ভূমিকা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লিখ </a:t>
            </a:r>
            <a:r>
              <a:rPr lang="bn-BD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30832" y="167833"/>
            <a:ext cx="2308185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 মি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08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DB7343B-15E6-4AFF-BC31-80741557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53B5-0FF3-4667-A74A-DAAF9DFE0CF4}" type="datetime5">
              <a:rPr lang="en-US" smtClean="0"/>
              <a:t>26-Jun-24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6C34DBD-F6D3-44C6-A800-662EABDF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উৎপল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বালা</a:t>
            </a:r>
            <a:r>
              <a:rPr lang="as-IN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হাফিজ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মজুমদার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বিদ্যানিকেতন</a:t>
            </a:r>
            <a:endParaRPr lang="en-US" sz="28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33253BB-D335-4320-BC2C-A8C3BEB98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F4D-7E9D-4078-8C15-5124B27C8461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159889" y="153364"/>
            <a:ext cx="5613721" cy="646113"/>
          </a:xfrm>
          <a:prstGeom prst="rect">
            <a:avLst/>
          </a:prstGeom>
          <a:solidFill>
            <a:srgbClr val="7030A0"/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324091" y="1601164"/>
            <a:ext cx="11736729" cy="190821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lIns="365760" tIns="457200" rIns="457200" bIns="457200">
            <a:spAutoFit/>
          </a:bodyPr>
          <a:lstStyle/>
          <a:p>
            <a:pPr algn="just">
              <a:defRPr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১.তড়ি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দ্বার হিসেবে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Fe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Ni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ব্যবহার করে গঠিত ডেনিয়েল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অংকন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বিভি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ন্ন অংশ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হ্নি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 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বিশ্লেষন কর।</a:t>
            </a:r>
          </a:p>
        </p:txBody>
      </p:sp>
    </p:spTree>
    <p:extLst>
      <p:ext uri="{BB962C8B-B14F-4D97-AF65-F5344CB8AC3E}">
        <p14:creationId xmlns:p14="http://schemas.microsoft.com/office/powerpoint/2010/main" val="228954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C199DFA-B8CE-4B90-BD09-FB40A3FDB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1A79-E0FD-4A30-B7BC-C1FBB284F6E0}" type="datetime5">
              <a:rPr lang="en-US" smtClean="0"/>
              <a:t>26-Jun-24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B2812D2-4AE6-48DD-AE9B-5724DC7D6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উৎপল</a:t>
            </a:r>
            <a:r>
              <a:rPr lang="en-US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বালা</a:t>
            </a:r>
            <a:r>
              <a:rPr lang="as-IN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হাফিজ</a:t>
            </a:r>
            <a:r>
              <a:rPr lang="en-US" sz="24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মজুমদার</a:t>
            </a:r>
            <a:r>
              <a:rPr lang="en-US" sz="24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বিদ্যানিকেতন</a:t>
            </a:r>
            <a:endParaRPr lang="en-US" sz="24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4F2B232-73DA-4F0F-9842-D9AB9610C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F4D-7E9D-4078-8C15-5124B27C8461}" type="slidenum">
              <a:rPr lang="en-US" smtClean="0"/>
              <a:t>12</a:t>
            </a:fld>
            <a:endParaRPr lang="en-US"/>
          </a:p>
        </p:txBody>
      </p:sp>
      <p:sp>
        <p:nvSpPr>
          <p:cNvPr id="6" name="Donut 2">
            <a:extLst>
              <a:ext uri="{FF2B5EF4-FFF2-40B4-BE49-F238E27FC236}">
                <a16:creationId xmlns="" xmlns:a16="http://schemas.microsoft.com/office/drawing/2014/main" id="{5E09DFEC-C18F-473B-B3B0-3340234286DF}"/>
              </a:ext>
            </a:extLst>
          </p:cNvPr>
          <p:cNvSpPr/>
          <p:nvPr/>
        </p:nvSpPr>
        <p:spPr>
          <a:xfrm>
            <a:off x="5863881" y="3917430"/>
            <a:ext cx="990600" cy="9144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3">
            <a:extLst>
              <a:ext uri="{FF2B5EF4-FFF2-40B4-BE49-F238E27FC236}">
                <a16:creationId xmlns="" xmlns:a16="http://schemas.microsoft.com/office/drawing/2014/main" id="{A7AC86C5-AAA6-438E-853A-86BD2D50A270}"/>
              </a:ext>
            </a:extLst>
          </p:cNvPr>
          <p:cNvSpPr/>
          <p:nvPr/>
        </p:nvSpPr>
        <p:spPr>
          <a:xfrm>
            <a:off x="1977681" y="3917430"/>
            <a:ext cx="990600" cy="9144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441E724-42D2-4377-A507-266362EBAF48}"/>
              </a:ext>
            </a:extLst>
          </p:cNvPr>
          <p:cNvSpPr txBox="1"/>
          <p:nvPr/>
        </p:nvSpPr>
        <p:spPr>
          <a:xfrm>
            <a:off x="758481" y="1479030"/>
            <a:ext cx="7924800" cy="2580323"/>
          </a:xfrm>
          <a:prstGeom prst="snipRoundRect">
            <a:avLst>
              <a:gd name="adj1" fmla="val 50000"/>
              <a:gd name="adj2" fmla="val 49845"/>
            </a:avLst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3800" dirty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7666335C-F486-4944-BCC4-6FAE40987208}"/>
              </a:ext>
            </a:extLst>
          </p:cNvPr>
          <p:cNvSpPr/>
          <p:nvPr/>
        </p:nvSpPr>
        <p:spPr>
          <a:xfrm>
            <a:off x="1444281" y="2850630"/>
            <a:ext cx="609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58124AB-B6B9-44A8-99EF-9F55A9A7EF56}"/>
              </a:ext>
            </a:extLst>
          </p:cNvPr>
          <p:cNvSpPr/>
          <p:nvPr/>
        </p:nvSpPr>
        <p:spPr>
          <a:xfrm>
            <a:off x="2739681" y="330783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54C1C14C-B51E-408A-87D7-14CE5EFD9BD6}"/>
              </a:ext>
            </a:extLst>
          </p:cNvPr>
          <p:cNvSpPr/>
          <p:nvPr/>
        </p:nvSpPr>
        <p:spPr>
          <a:xfrm>
            <a:off x="3806481" y="330783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900CD698-D00B-4716-B833-ACF33A91D1CE}"/>
              </a:ext>
            </a:extLst>
          </p:cNvPr>
          <p:cNvSpPr/>
          <p:nvPr/>
        </p:nvSpPr>
        <p:spPr>
          <a:xfrm>
            <a:off x="4949481" y="330783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75A2E0E2-B83D-414B-858D-43D37E3BEC18}"/>
              </a:ext>
            </a:extLst>
          </p:cNvPr>
          <p:cNvSpPr/>
          <p:nvPr/>
        </p:nvSpPr>
        <p:spPr>
          <a:xfrm>
            <a:off x="6016281" y="330783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="" xmlns:a16="http://schemas.microsoft.com/office/drawing/2014/main" id="{2BE6408C-568F-485D-A88E-2CBE423BB434}"/>
              </a:ext>
            </a:extLst>
          </p:cNvPr>
          <p:cNvSpPr/>
          <p:nvPr/>
        </p:nvSpPr>
        <p:spPr>
          <a:xfrm>
            <a:off x="7006881" y="3307830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>
            <a:extLst>
              <a:ext uri="{FF2B5EF4-FFF2-40B4-BE49-F238E27FC236}">
                <a16:creationId xmlns="" xmlns:a16="http://schemas.microsoft.com/office/drawing/2014/main" id="{9C71ADC5-6AA1-49D5-A708-25657F157E50}"/>
              </a:ext>
            </a:extLst>
          </p:cNvPr>
          <p:cNvSpPr/>
          <p:nvPr/>
        </p:nvSpPr>
        <p:spPr>
          <a:xfrm>
            <a:off x="148881" y="4840038"/>
            <a:ext cx="9144000" cy="76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ction Button: Sound 15">
            <a:hlinkClick r:id="" action="ppaction://noaction" highlightClick="1">
              <a:snd r:embed="rId2" name="bomb.wav"/>
            </a:hlinkClick>
          </p:cNvPr>
          <p:cNvSpPr/>
          <p:nvPr/>
        </p:nvSpPr>
        <p:spPr>
          <a:xfrm>
            <a:off x="4094870" y="6338299"/>
            <a:ext cx="321211" cy="365125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25 -2.9629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-2.96296E-6 L 0.25 -2.96296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7037E-6 L 0.25 -3.7037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7037E-7 L 0.25 3.7037E-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7037E-6 L 0.25 3.7037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7037E-6 L 0.25 3.7037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7037E-6 L 0.25 3.7037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7037E-6 L 0.25 3.7037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7037E-6 L 0.25 3.7037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Arrow Connector 19"/>
          <p:cNvCxnSpPr/>
          <p:nvPr/>
        </p:nvCxnSpPr>
        <p:spPr>
          <a:xfrm>
            <a:off x="2951232" y="3493057"/>
            <a:ext cx="360459" cy="795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1828800" y="1371600"/>
            <a:ext cx="8128000" cy="3505200"/>
            <a:chOff x="1371600" y="914400"/>
            <a:chExt cx="4620729" cy="3048000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1600" y="914400"/>
              <a:ext cx="4620729" cy="3048000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1447800" y="914400"/>
              <a:ext cx="4495800" cy="685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336800" y="381001"/>
            <a:ext cx="660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ব্যাটারীতে কোন শক্তি থাকে?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20800" y="381001"/>
            <a:ext cx="965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এখানে রাসায়নিক শক্তি কোন শক্তিতে রুপান্তরিত হচ্ছে?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000" y="1219200"/>
            <a:ext cx="7798801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320800" y="5486400"/>
            <a:ext cx="843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এ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কী বিদ্যুৎ চলাচল করতে পারবে?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743201" y="5410201"/>
            <a:ext cx="4834393" cy="648073"/>
            <a:chOff x="2057400" y="5410200"/>
            <a:chExt cx="3625795" cy="648073"/>
          </a:xfrm>
        </p:grpSpPr>
        <p:sp>
          <p:nvSpPr>
            <p:cNvPr id="16" name="Rectangle 15"/>
            <p:cNvSpPr/>
            <p:nvPr/>
          </p:nvSpPr>
          <p:spPr>
            <a:xfrm>
              <a:off x="2057400" y="5410200"/>
              <a:ext cx="3625795" cy="6480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রাসায়নিক শক্তি       </a:t>
              </a:r>
              <a:r>
                <a:rPr lang="en-US" sz="2400" dirty="0" smtClean="0">
                  <a:solidFill>
                    <a:schemeClr val="tx1"/>
                  </a:solidFill>
                </a:rPr>
                <a:t> </a:t>
              </a:r>
              <a:r>
                <a:rPr lang="en-US" sz="24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তড়ি</a:t>
              </a:r>
              <a:r>
                <a:rPr lang="en-US" sz="2400" dirty="0" smtClean="0">
                  <a:solidFill>
                    <a:schemeClr val="tx1"/>
                  </a:solidFill>
                  <a:latin typeface="SutonnyMJ"/>
                  <a:cs typeface="NikoshBAN" panose="02000000000000000000" pitchFamily="2" charset="0"/>
                </a:rPr>
                <a:t>r শক্তি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3886200" y="5715000"/>
              <a:ext cx="457200" cy="1588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200" y="1371600"/>
            <a:ext cx="7798801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Footer Placeholder 2">
            <a:extLst>
              <a:ext uri="{FF2B5EF4-FFF2-40B4-BE49-F238E27FC236}">
                <a16:creationId xmlns="" xmlns:a16="http://schemas.microsoft.com/office/drawing/2014/main" id="{86C34DBD-F6D3-44C6-A800-662EABDF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4870" y="6342283"/>
            <a:ext cx="7135840" cy="361142"/>
          </a:xfrm>
        </p:spPr>
        <p:txBody>
          <a:bodyPr/>
          <a:lstStyle/>
          <a:p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উৎপল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বালা</a:t>
            </a:r>
            <a:r>
              <a:rPr lang="as-IN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হাফিজ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মজুমদার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বিদ্যানিকেতন</a:t>
            </a:r>
            <a:endParaRPr lang="en-US" sz="28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3607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21" grpId="0"/>
      <p:bldP spid="21" grpId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520218" y="494547"/>
            <a:ext cx="11529670" cy="4392623"/>
            <a:chOff x="380999" y="954881"/>
            <a:chExt cx="7848601" cy="5369719"/>
          </a:xfrm>
        </p:grpSpPr>
        <p:sp>
          <p:nvSpPr>
            <p:cNvPr id="16" name="Rounded Rectangle 15"/>
            <p:cNvSpPr/>
            <p:nvPr/>
          </p:nvSpPr>
          <p:spPr>
            <a:xfrm>
              <a:off x="380999" y="1875099"/>
              <a:ext cx="4038601" cy="4449501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400" dirty="0" err="1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উৎপল</a:t>
              </a:r>
              <a:r>
                <a:rPr lang="en-US" sz="4400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rPr>
                <a:t>বালা</a:t>
              </a:r>
              <a:endParaRPr lang="en-US" sz="4400" dirty="0">
                <a:solidFill>
                  <a:srgbClr val="FF0000"/>
                </a:solidFill>
              </a:endParaRPr>
            </a:p>
            <a:p>
              <a:pPr algn="ctr"/>
              <a:r>
                <a:rPr lang="en-US" sz="4400" dirty="0" err="1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কম্পিউটার</a:t>
              </a:r>
              <a:r>
                <a:rPr lang="en-US" sz="4400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শিক্ষক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4400" dirty="0" err="1">
                  <a:solidFill>
                    <a:schemeClr val="accent4"/>
                  </a:solidFill>
                  <a:latin typeface="NikoshBAN" pitchFamily="2" charset="0"/>
                  <a:cs typeface="NikoshBAN" pitchFamily="2" charset="0"/>
                </a:rPr>
                <a:t>হাফিজ</a:t>
              </a:r>
              <a:r>
                <a:rPr lang="en-US" sz="4400" dirty="0">
                  <a:solidFill>
                    <a:schemeClr val="accent4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>
                  <a:solidFill>
                    <a:schemeClr val="accent4"/>
                  </a:solidFill>
                  <a:latin typeface="NikoshBAN" pitchFamily="2" charset="0"/>
                  <a:cs typeface="NikoshBAN" pitchFamily="2" charset="0"/>
                </a:rPr>
                <a:t>মজুমদার</a:t>
              </a:r>
              <a:r>
                <a:rPr lang="en-US" sz="4400" dirty="0">
                  <a:solidFill>
                    <a:schemeClr val="accent4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>
                  <a:solidFill>
                    <a:schemeClr val="accent4"/>
                  </a:solidFill>
                  <a:latin typeface="NikoshBAN" pitchFamily="2" charset="0"/>
                  <a:cs typeface="NikoshBAN" pitchFamily="2" charset="0"/>
                </a:rPr>
                <a:t>বিদ্যানিকেতন</a:t>
              </a:r>
              <a:endParaRPr lang="en-US" sz="44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4400" dirty="0" err="1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জকিগঞ্জ</a:t>
              </a:r>
              <a:r>
                <a:rPr lang="en-US" sz="4400" dirty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4400" dirty="0" err="1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সিলেট</a:t>
              </a:r>
              <a:r>
                <a:rPr lang="en-US" sz="4400" dirty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algn="ctr"/>
              <a:endPara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648201" y="1770927"/>
              <a:ext cx="3581399" cy="4553673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BD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sz="48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en-US" sz="4800" dirty="0" err="1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দশম</a:t>
              </a:r>
              <a:endPara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48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 </a:t>
              </a:r>
              <a:r>
                <a:rPr lang="bn-BD" sz="48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বিষয়</a:t>
              </a:r>
              <a:r>
                <a:rPr lang="en-US" sz="48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: </a:t>
              </a:r>
              <a:r>
                <a:rPr lang="bn-BD" sz="4800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রসায়ন</a:t>
              </a:r>
            </a:p>
            <a:p>
              <a:pPr algn="ctr"/>
              <a:r>
                <a:rPr lang="bn-BD" sz="480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অধ্যায়</a:t>
              </a:r>
              <a:r>
                <a:rPr lang="en-US" sz="480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BD" sz="4800" dirty="0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800" dirty="0" err="1" smtClean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rPr>
                <a:t>অষ্টম</a:t>
              </a:r>
              <a:endPara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014133" y="954881"/>
              <a:ext cx="2844800" cy="69056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পরিচিতি</a:t>
              </a:r>
              <a:endPara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4495799" y="2245489"/>
              <a:ext cx="8467" cy="3926711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5" t="5644"/>
          <a:stretch/>
        </p:blipFill>
        <p:spPr>
          <a:xfrm>
            <a:off x="10462228" y="128700"/>
            <a:ext cx="1575442" cy="1447295"/>
          </a:xfrm>
          <a:prstGeom prst="rect">
            <a:avLst/>
          </a:prstGeom>
        </p:spPr>
      </p:pic>
      <p:sp>
        <p:nvSpPr>
          <p:cNvPr id="10" name="Footer Placeholder 2">
            <a:extLst>
              <a:ext uri="{FF2B5EF4-FFF2-40B4-BE49-F238E27FC236}">
                <a16:creationId xmlns="" xmlns:a16="http://schemas.microsoft.com/office/drawing/2014/main" id="{86C34DBD-F6D3-44C6-A800-662EABDF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4870" y="6342283"/>
            <a:ext cx="7135840" cy="361142"/>
          </a:xfrm>
        </p:spPr>
        <p:txBody>
          <a:bodyPr/>
          <a:lstStyle/>
          <a:p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উৎপল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বালা</a:t>
            </a:r>
            <a:r>
              <a:rPr lang="as-IN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হাফিজ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মজুমদার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বিদ্যানিকেতন</a:t>
            </a:r>
            <a:endParaRPr lang="en-US" sz="28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2906" y="2875002"/>
            <a:ext cx="56021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4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159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DB7343B-15E6-4AFF-BC31-80741557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153B5-0FF3-4667-A74A-DAAF9DFE0CF4}" type="datetime5">
              <a:rPr lang="en-US" smtClean="0"/>
              <a:t>26-Jun-24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6C34DBD-F6D3-44C6-A800-662EABDF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উৎপল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বালা</a:t>
            </a:r>
            <a:r>
              <a:rPr lang="as-IN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হাফিজ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মজুমদার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বিদ্যানিকেতন</a:t>
            </a:r>
            <a:endParaRPr lang="en-US" sz="28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33253BB-D335-4320-BC2C-A8C3BEB98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F4D-7E9D-4078-8C15-5124B27C846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971798" y="167624"/>
            <a:ext cx="6304547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" y="1752600"/>
            <a:ext cx="8153400" cy="33528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32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 </a:t>
            </a:r>
            <a:endParaRPr lang="bn-BD" sz="32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তড়িৎ রাসায়নিক কোষের ধারণা বর্ণনা করতে পারবে</a:t>
            </a:r>
            <a:endParaRPr lang="bn-BD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2.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অ্যানোড ও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ক্যাথোড চি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হ্নিত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করতে পারবে 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3.</a:t>
            </a:r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ডেনিয়েল কোষ ব্যাখ্যা করতে পারবে</a:t>
            </a: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08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4368800" y="2743200"/>
            <a:ext cx="3962400" cy="3124200"/>
          </a:xfrm>
          <a:prstGeom prst="ca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304800" y="4800601"/>
            <a:ext cx="2844800" cy="502919"/>
            <a:chOff x="609600" y="5257800"/>
            <a:chExt cx="5638800" cy="502919"/>
          </a:xfrm>
        </p:grpSpPr>
        <p:sp>
          <p:nvSpPr>
            <p:cNvPr id="5" name="Minus 4"/>
            <p:cNvSpPr/>
            <p:nvPr/>
          </p:nvSpPr>
          <p:spPr>
            <a:xfrm>
              <a:off x="609600" y="5257800"/>
              <a:ext cx="5638800" cy="502919"/>
            </a:xfrm>
            <a:prstGeom prst="mathMinus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Minus 5"/>
            <p:cNvSpPr/>
            <p:nvPr/>
          </p:nvSpPr>
          <p:spPr>
            <a:xfrm>
              <a:off x="5334000" y="5410200"/>
              <a:ext cx="914400" cy="228600"/>
            </a:xfrm>
            <a:prstGeom prst="mathMinus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Minus 6"/>
            <p:cNvSpPr/>
            <p:nvPr/>
          </p:nvSpPr>
          <p:spPr>
            <a:xfrm flipV="1">
              <a:off x="609600" y="5334000"/>
              <a:ext cx="914400" cy="381000"/>
            </a:xfrm>
            <a:prstGeom prst="mathMinus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" name="Picture 29" descr="Vee Gee 20231 Erlenmeyer Flask.jpg"/>
          <p:cNvPicPr>
            <a:picLocks noChangeAspect="1"/>
          </p:cNvPicPr>
          <p:nvPr/>
        </p:nvPicPr>
        <p:blipFill>
          <a:blip r:embed="rId3"/>
          <a:srcRect l="23685" t="2632" r="23685"/>
          <a:stretch>
            <a:fillRect/>
          </a:stretch>
        </p:blipFill>
        <p:spPr>
          <a:xfrm>
            <a:off x="9652000" y="3276600"/>
            <a:ext cx="2032000" cy="281940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5486400" y="6019801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বীকার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6400" y="4038601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কপার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33600" y="4038601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জিংক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1200" y="5486401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855200" y="5943601"/>
            <a:ext cx="162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3" name="Rounded Rectangle 2"/>
          <p:cNvSpPr/>
          <p:nvPr/>
        </p:nvSpPr>
        <p:spPr>
          <a:xfrm>
            <a:off x="2641600" y="304800"/>
            <a:ext cx="508000" cy="35814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>
          <a:xfrm>
            <a:off x="508000" y="304800"/>
            <a:ext cx="508000" cy="35052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lowchart: Magnetic Disk 43"/>
          <p:cNvSpPr/>
          <p:nvPr/>
        </p:nvSpPr>
        <p:spPr>
          <a:xfrm>
            <a:off x="4368800" y="4724400"/>
            <a:ext cx="3962400" cy="1143000"/>
          </a:xfrm>
          <a:prstGeom prst="flowChartMagneticDisk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45"/>
          <p:cNvGrpSpPr/>
          <p:nvPr/>
        </p:nvGrpSpPr>
        <p:grpSpPr>
          <a:xfrm>
            <a:off x="9652000" y="228600"/>
            <a:ext cx="1524000" cy="1295402"/>
            <a:chOff x="7239000" y="228600"/>
            <a:chExt cx="1143000" cy="1295402"/>
          </a:xfrm>
        </p:grpSpPr>
        <p:pic>
          <p:nvPicPr>
            <p:cNvPr id="34" name="Picture 33" descr="37_nogapincircuit.jpg"/>
            <p:cNvPicPr>
              <a:picLocks noChangeAspect="1"/>
            </p:cNvPicPr>
            <p:nvPr/>
          </p:nvPicPr>
          <p:blipFill>
            <a:blip r:embed="rId4"/>
            <a:srcRect l="60800" r="15200" b="48679"/>
            <a:stretch>
              <a:fillRect/>
            </a:stretch>
          </p:blipFill>
          <p:spPr>
            <a:xfrm>
              <a:off x="7239000" y="228600"/>
              <a:ext cx="1143000" cy="1295402"/>
            </a:xfrm>
            <a:prstGeom prst="rect">
              <a:avLst/>
            </a:prstGeom>
          </p:spPr>
        </p:pic>
        <p:pic>
          <p:nvPicPr>
            <p:cNvPr id="33" name="Picture 32" descr="1197103478642310320webmichl_light_bulb.svg.hi.png"/>
            <p:cNvPicPr>
              <a:picLocks noChangeAspect="1"/>
            </p:cNvPicPr>
            <p:nvPr/>
          </p:nvPicPr>
          <p:blipFill>
            <a:blip r:embed="rId5" cstate="print"/>
            <a:srcRect b="13370"/>
            <a:stretch>
              <a:fillRect/>
            </a:stretch>
          </p:blipFill>
          <p:spPr>
            <a:xfrm>
              <a:off x="7467600" y="228600"/>
              <a:ext cx="567813" cy="838200"/>
            </a:xfrm>
            <a:prstGeom prst="rect">
              <a:avLst/>
            </a:prstGeom>
          </p:spPr>
        </p:pic>
      </p:grpSp>
      <p:sp>
        <p:nvSpPr>
          <p:cNvPr id="47" name="Oval 46"/>
          <p:cNvSpPr/>
          <p:nvPr/>
        </p:nvSpPr>
        <p:spPr>
          <a:xfrm>
            <a:off x="5994400" y="1371600"/>
            <a:ext cx="609600" cy="4572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432800" y="548640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16800" y="541020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</a:t>
            </a:r>
            <a:endParaRPr lang="en-US" dirty="0">
              <a:solidFill>
                <a:srgbClr val="00B050"/>
              </a:solidFill>
            </a:endParaRPr>
          </a:p>
        </p:txBody>
      </p:sp>
      <p:cxnSp>
        <p:nvCxnSpPr>
          <p:cNvPr id="51" name="Straight Connector 50"/>
          <p:cNvCxnSpPr>
            <a:stCxn id="47" idx="7"/>
          </p:cNvCxnSpPr>
          <p:nvPr/>
        </p:nvCxnSpPr>
        <p:spPr>
          <a:xfrm rot="5400000" flipH="1" flipV="1">
            <a:off x="6729087" y="852443"/>
            <a:ext cx="371755" cy="800473"/>
          </a:xfrm>
          <a:prstGeom prst="line">
            <a:avLst/>
          </a:prstGeom>
          <a:ln w="3810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6604000" y="1143000"/>
            <a:ext cx="812800" cy="371756"/>
          </a:xfrm>
          <a:prstGeom prst="line">
            <a:avLst/>
          </a:prstGeom>
          <a:ln w="3810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5588000" y="990600"/>
            <a:ext cx="711200" cy="524156"/>
          </a:xfrm>
          <a:prstGeom prst="line">
            <a:avLst/>
          </a:prstGeom>
          <a:ln w="3810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6200000" flipV="1">
            <a:off x="6100622" y="960578"/>
            <a:ext cx="600356" cy="203200"/>
          </a:xfrm>
          <a:prstGeom prst="line">
            <a:avLst/>
          </a:prstGeom>
          <a:ln w="3810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V="1">
            <a:off x="5935522" y="1074878"/>
            <a:ext cx="524156" cy="203200"/>
          </a:xfrm>
          <a:prstGeom prst="line">
            <a:avLst/>
          </a:prstGeom>
          <a:ln w="3810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 flipH="1" flipV="1">
            <a:off x="6214922" y="998678"/>
            <a:ext cx="676556" cy="508000"/>
          </a:xfrm>
          <a:prstGeom prst="line">
            <a:avLst/>
          </a:prstGeom>
          <a:ln w="3810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0800000">
            <a:off x="5791200" y="1143000"/>
            <a:ext cx="711200" cy="524156"/>
          </a:xfrm>
          <a:prstGeom prst="line">
            <a:avLst/>
          </a:prstGeom>
          <a:ln w="3810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>
            <a:off x="5588000" y="914400"/>
            <a:ext cx="711200" cy="524156"/>
          </a:xfrm>
          <a:prstGeom prst="line">
            <a:avLst/>
          </a:prstGeom>
          <a:ln w="3810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10800000">
            <a:off x="5588000" y="990600"/>
            <a:ext cx="711200" cy="524156"/>
          </a:xfrm>
          <a:prstGeom prst="line">
            <a:avLst/>
          </a:prstGeom>
          <a:ln w="38100">
            <a:solidFill>
              <a:srgbClr val="FFFF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ooter Placeholder 2">
            <a:extLst>
              <a:ext uri="{FF2B5EF4-FFF2-40B4-BE49-F238E27FC236}">
                <a16:creationId xmlns="" xmlns:a16="http://schemas.microsoft.com/office/drawing/2014/main" id="{86C34DBD-F6D3-44C6-A800-662EABDF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2880" y="6496858"/>
            <a:ext cx="8089120" cy="361142"/>
          </a:xfrm>
        </p:spPr>
        <p:txBody>
          <a:bodyPr/>
          <a:lstStyle/>
          <a:p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উৎপল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বালা</a:t>
            </a:r>
            <a:r>
              <a:rPr lang="as-IN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হাফিজ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মজুমদার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বিদ্যানিকেতন</a:t>
            </a:r>
            <a:endParaRPr lang="en-US" sz="28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131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2.47919E-6 L 0.3625 0.2775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0" y="13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7986 0.27452 " pathEditMode="relative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24884E-6 L 0.38924 -0.39547 " pathEditMode="relative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26 0.00555 C -0.07952 0.01133 -0.0816 0.01388 -0.08733 0.01734 C -0.09289 0.02451 -0.09601 0.03099 -0.10556 0.03353 C -0.1125 0.04302 -0.12518 0.05967 -0.13698 0.06337 C -0.14462 0.06984 -0.14045 0.06684 -0.15191 0.07354 C -0.15365 0.0747 -0.15677 0.07655 -0.15677 0.07655 C -0.16233 0.08372 -0.16407 0.08071 -0.1717 0.08557 C -0.1875 0.09528 -0.16545 0.08464 -0.18334 0.09274 C -0.18802 0.09875 -0.19028 0.10129 -0.19827 0.10314 C -0.20695 0.10846 -0.21754 0.11101 -0.22639 0.11656 C -0.23247 0.12442 -0.22622 0.11841 -0.23646 0.12234 C -0.24132 0.12419 -0.24618 0.12835 -0.25122 0.12974 C -0.25729 0.13136 -0.26337 0.13159 -0.26962 0.13275 C -0.275 0.13783 -0.27952 0.13853 -0.28611 0.14154 C -0.28785 0.14246 -0.28924 0.14408 -0.29115 0.14454 C -0.3007 0.14778 -0.29688 0.14454 -0.30434 0.14755 C -0.31025 0.15009 -0.31493 0.1531 -0.32101 0.15495 C -0.32726 0.15888 -0.32431 0.1568 -0.32917 0.16096 " pathEditMode="relative" rAng="0" ptsTypes="fffffffffffffffffA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09288 4.04624E-6 C -0.09427 -0.01573 -0.09375 -0.02682 -0.0901 -0.04185 C -0.08837 -0.04902 -0.0901 -0.05711 -0.0901 -0.06474 L -0.09427 -0.25318 L -0.09427 -0.48555 L -0.29583 -0.47792 L -0.2901 -0.00578 " pathEditMode="relative" rAng="0" ptsTypes="ffAAAAA">
                                      <p:cBhvr>
                                        <p:cTn id="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900" y="-2430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8.05556E-6 4.07407E-6 L -0.01007 -0.26667 L -0.01285 -0.49514 L -0.21285 -0.4838 L -0.20869 -0.03056 L -0.20869 -0.0132 " pathEditMode="relative" ptsTypes="AAAAAA">
                                      <p:cBhvr>
                                        <p:cTn id="48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6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 tmFilter="0, 0; .2, .5; .8, .5; 1, 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250" autoRev="1" fill="hold"/>
                                        <p:tgtEl>
                                          <p:spTgt spid="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2" grpId="0" animBg="1"/>
      <p:bldP spid="44" grpId="0" animBg="1"/>
      <p:bldP spid="47" grpId="0" animBg="1"/>
      <p:bldP spid="26" grpId="0"/>
      <p:bldP spid="26" grpId="1"/>
      <p:bldP spid="27" grpId="0"/>
      <p:bldP spid="2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n 8"/>
          <p:cNvSpPr/>
          <p:nvPr/>
        </p:nvSpPr>
        <p:spPr>
          <a:xfrm>
            <a:off x="2438400" y="2266449"/>
            <a:ext cx="2235200" cy="2895600"/>
          </a:xfrm>
          <a:prstGeom prst="can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7112000" y="2266449"/>
            <a:ext cx="2235200" cy="2895600"/>
          </a:xfrm>
          <a:prstGeom prst="can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n 14"/>
          <p:cNvSpPr/>
          <p:nvPr/>
        </p:nvSpPr>
        <p:spPr>
          <a:xfrm>
            <a:off x="2438400" y="3612649"/>
            <a:ext cx="2235200" cy="1625600"/>
          </a:xfrm>
          <a:prstGeom prst="ca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723661" y="1707649"/>
            <a:ext cx="629139" cy="2921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n 17"/>
          <p:cNvSpPr/>
          <p:nvPr/>
        </p:nvSpPr>
        <p:spPr>
          <a:xfrm>
            <a:off x="7112000" y="3587249"/>
            <a:ext cx="2235200" cy="1625600"/>
          </a:xfrm>
          <a:prstGeom prst="ca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8413261" y="1783849"/>
            <a:ext cx="629139" cy="29210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rot="10800000">
            <a:off x="1828800" y="3231649"/>
            <a:ext cx="8128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352800" y="1098050"/>
            <a:ext cx="111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-</a:t>
            </a:r>
            <a:endParaRPr lang="en-US" sz="7200" dirty="0"/>
          </a:p>
        </p:txBody>
      </p:sp>
      <p:sp>
        <p:nvSpPr>
          <p:cNvPr id="24" name="TextBox 23"/>
          <p:cNvSpPr txBox="1"/>
          <p:nvPr/>
        </p:nvSpPr>
        <p:spPr>
          <a:xfrm>
            <a:off x="7823200" y="1326649"/>
            <a:ext cx="111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4775200" y="4343400"/>
            <a:ext cx="132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ZnSO</a:t>
            </a:r>
            <a:r>
              <a:rPr lang="en-US" baseline="-22000" dirty="0" smtClean="0"/>
              <a:t>4</a:t>
            </a:r>
            <a:endParaRPr lang="en-US" baseline="-22000" dirty="0"/>
          </a:p>
        </p:txBody>
      </p:sp>
      <p:sp>
        <p:nvSpPr>
          <p:cNvPr id="26" name="TextBox 25"/>
          <p:cNvSpPr txBox="1"/>
          <p:nvPr/>
        </p:nvSpPr>
        <p:spPr>
          <a:xfrm>
            <a:off x="9550400" y="434340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CuSO</a:t>
            </a:r>
            <a:r>
              <a:rPr lang="en-US" baseline="-22000" dirty="0" smtClean="0"/>
              <a:t>4</a:t>
            </a:r>
            <a:endParaRPr lang="en-US" baseline="-220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042400" y="3003049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844800" y="4603250"/>
            <a:ext cx="71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-</a:t>
            </a:r>
            <a:endParaRPr lang="en-US" sz="3600" dirty="0"/>
          </a:p>
        </p:txBody>
      </p:sp>
      <p:sp>
        <p:nvSpPr>
          <p:cNvPr id="38" name="TextBox 37"/>
          <p:cNvSpPr txBox="1"/>
          <p:nvPr/>
        </p:nvSpPr>
        <p:spPr>
          <a:xfrm>
            <a:off x="3759200" y="4679450"/>
            <a:ext cx="71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-</a:t>
            </a:r>
            <a:endParaRPr lang="en-US" sz="3600" dirty="0"/>
          </a:p>
        </p:txBody>
      </p:sp>
      <p:sp>
        <p:nvSpPr>
          <p:cNvPr id="39" name="TextBox 38"/>
          <p:cNvSpPr txBox="1"/>
          <p:nvPr/>
        </p:nvSpPr>
        <p:spPr>
          <a:xfrm>
            <a:off x="3352800" y="4069850"/>
            <a:ext cx="71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-</a:t>
            </a:r>
            <a:endParaRPr lang="en-US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4064000" y="4146050"/>
            <a:ext cx="71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-</a:t>
            </a:r>
            <a:endParaRPr lang="en-US" sz="3600" dirty="0"/>
          </a:p>
        </p:txBody>
      </p:sp>
      <p:sp>
        <p:nvSpPr>
          <p:cNvPr id="41" name="TextBox 40"/>
          <p:cNvSpPr txBox="1"/>
          <p:nvPr/>
        </p:nvSpPr>
        <p:spPr>
          <a:xfrm>
            <a:off x="2540000" y="4755650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352800" y="4903585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48000" y="4603250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62400" y="4603250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15200" y="4755650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+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534400" y="4755650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+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924800" y="4069850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+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839200" y="4298450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+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12000" y="4374650"/>
            <a:ext cx="71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FF00"/>
                </a:solidFill>
              </a:rPr>
              <a:t>-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026400" y="4298450"/>
            <a:ext cx="71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FF00"/>
                </a:solidFill>
              </a:rPr>
              <a:t>-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940800" y="4450850"/>
            <a:ext cx="71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FF00"/>
                </a:solidFill>
              </a:rPr>
              <a:t>-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21600" y="4718919"/>
            <a:ext cx="71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FF00"/>
                </a:solidFill>
              </a:rPr>
              <a:t>-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20000" y="4716020"/>
            <a:ext cx="1320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Cu</a:t>
            </a:r>
            <a:r>
              <a:rPr lang="en-US" sz="3200" baseline="2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++</a:t>
            </a:r>
            <a:endParaRPr lang="en-US" baseline="2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743200" y="4038602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Zn</a:t>
            </a:r>
            <a:r>
              <a:rPr lang="en-US" sz="1400" baseline="24000" dirty="0" smtClean="0"/>
              <a:t>++</a:t>
            </a:r>
            <a:endParaRPr lang="en-US" sz="1400" baseline="24000" dirty="0"/>
          </a:p>
        </p:txBody>
      </p:sp>
      <p:sp>
        <p:nvSpPr>
          <p:cNvPr id="57" name="TextBox 56"/>
          <p:cNvSpPr txBox="1"/>
          <p:nvPr/>
        </p:nvSpPr>
        <p:spPr>
          <a:xfrm>
            <a:off x="2641600" y="2590802"/>
            <a:ext cx="10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Zn</a:t>
            </a:r>
            <a:r>
              <a:rPr lang="en-US" sz="1400" baseline="24000" dirty="0" smtClean="0"/>
              <a:t>++</a:t>
            </a:r>
            <a:endParaRPr lang="en-US" sz="1400" baseline="24000" dirty="0"/>
          </a:p>
        </p:txBody>
      </p:sp>
      <p:sp>
        <p:nvSpPr>
          <p:cNvPr id="58" name="TextBox 57"/>
          <p:cNvSpPr txBox="1"/>
          <p:nvPr/>
        </p:nvSpPr>
        <p:spPr>
          <a:xfrm>
            <a:off x="2641600" y="3505201"/>
            <a:ext cx="10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Zn</a:t>
            </a:r>
            <a:r>
              <a:rPr lang="en-US" sz="1400" baseline="24000" dirty="0" smtClean="0"/>
              <a:t>++</a:t>
            </a:r>
            <a:endParaRPr lang="en-US" sz="1400" baseline="24000" dirty="0"/>
          </a:p>
        </p:txBody>
      </p:sp>
      <p:sp>
        <p:nvSpPr>
          <p:cNvPr id="59" name="TextBox 58"/>
          <p:cNvSpPr txBox="1"/>
          <p:nvPr/>
        </p:nvSpPr>
        <p:spPr>
          <a:xfrm>
            <a:off x="2743200" y="2393449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743200" y="2012449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grpSp>
        <p:nvGrpSpPr>
          <p:cNvPr id="4" name="Group 100"/>
          <p:cNvGrpSpPr/>
          <p:nvPr/>
        </p:nvGrpSpPr>
        <p:grpSpPr>
          <a:xfrm>
            <a:off x="2992841" y="1066801"/>
            <a:ext cx="5819952" cy="755795"/>
            <a:chOff x="2244631" y="1568951"/>
            <a:chExt cx="4364964" cy="755795"/>
          </a:xfrm>
        </p:grpSpPr>
        <p:sp>
          <p:nvSpPr>
            <p:cNvPr id="93" name="Freeform 92"/>
            <p:cNvSpPr/>
            <p:nvPr/>
          </p:nvSpPr>
          <p:spPr>
            <a:xfrm>
              <a:off x="4572000" y="1568951"/>
              <a:ext cx="2037595" cy="755795"/>
            </a:xfrm>
            <a:custGeom>
              <a:avLst/>
              <a:gdLst>
                <a:gd name="connsiteX0" fmla="*/ 1797803 w 1851615"/>
                <a:gd name="connsiteY0" fmla="*/ 755795 h 755795"/>
                <a:gd name="connsiteX1" fmla="*/ 1813301 w 1851615"/>
                <a:gd name="connsiteY1" fmla="*/ 709300 h 755795"/>
                <a:gd name="connsiteX2" fmla="*/ 1813301 w 1851615"/>
                <a:gd name="connsiteY2" fmla="*/ 306344 h 755795"/>
                <a:gd name="connsiteX3" fmla="*/ 1782305 w 1851615"/>
                <a:gd name="connsiteY3" fmla="*/ 58371 h 755795"/>
                <a:gd name="connsiteX4" fmla="*/ 1735810 w 1851615"/>
                <a:gd name="connsiteY4" fmla="*/ 27374 h 755795"/>
                <a:gd name="connsiteX5" fmla="*/ 1410345 w 1851615"/>
                <a:gd name="connsiteY5" fmla="*/ 11876 h 755795"/>
                <a:gd name="connsiteX6" fmla="*/ 867905 w 1851615"/>
                <a:gd name="connsiteY6" fmla="*/ 27374 h 755795"/>
                <a:gd name="connsiteX7" fmla="*/ 774915 w 1851615"/>
                <a:gd name="connsiteY7" fmla="*/ 11876 h 755795"/>
                <a:gd name="connsiteX8" fmla="*/ 418454 w 1851615"/>
                <a:gd name="connsiteY8" fmla="*/ 27374 h 755795"/>
                <a:gd name="connsiteX9" fmla="*/ 309966 w 1851615"/>
                <a:gd name="connsiteY9" fmla="*/ 58371 h 755795"/>
                <a:gd name="connsiteX10" fmla="*/ 216976 w 1851615"/>
                <a:gd name="connsiteY10" fmla="*/ 89368 h 755795"/>
                <a:gd name="connsiteX11" fmla="*/ 170481 w 1851615"/>
                <a:gd name="connsiteY11" fmla="*/ 104866 h 755795"/>
                <a:gd name="connsiteX12" fmla="*/ 77491 w 1851615"/>
                <a:gd name="connsiteY12" fmla="*/ 120364 h 755795"/>
                <a:gd name="connsiteX13" fmla="*/ 0 w 1851615"/>
                <a:gd name="connsiteY13" fmla="*/ 135863 h 75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51615" h="755795">
                  <a:moveTo>
                    <a:pt x="1797803" y="755795"/>
                  </a:moveTo>
                  <a:cubicBezTo>
                    <a:pt x="1802969" y="740297"/>
                    <a:pt x="1811392" y="725525"/>
                    <a:pt x="1813301" y="709300"/>
                  </a:cubicBezTo>
                  <a:cubicBezTo>
                    <a:pt x="1835629" y="519518"/>
                    <a:pt x="1832766" y="488018"/>
                    <a:pt x="1813301" y="306344"/>
                  </a:cubicBezTo>
                  <a:cubicBezTo>
                    <a:pt x="1804427" y="223517"/>
                    <a:pt x="1851615" y="104578"/>
                    <a:pt x="1782305" y="58371"/>
                  </a:cubicBezTo>
                  <a:cubicBezTo>
                    <a:pt x="1766807" y="48039"/>
                    <a:pt x="1754293" y="29684"/>
                    <a:pt x="1735810" y="27374"/>
                  </a:cubicBezTo>
                  <a:cubicBezTo>
                    <a:pt x="1628037" y="13902"/>
                    <a:pt x="1518833" y="17042"/>
                    <a:pt x="1410345" y="11876"/>
                  </a:cubicBezTo>
                  <a:cubicBezTo>
                    <a:pt x="1229532" y="17042"/>
                    <a:pt x="1048792" y="27374"/>
                    <a:pt x="867905" y="27374"/>
                  </a:cubicBezTo>
                  <a:cubicBezTo>
                    <a:pt x="836481" y="27374"/>
                    <a:pt x="806339" y="11876"/>
                    <a:pt x="774915" y="11876"/>
                  </a:cubicBezTo>
                  <a:cubicBezTo>
                    <a:pt x="655982" y="11876"/>
                    <a:pt x="537274" y="22208"/>
                    <a:pt x="418454" y="27374"/>
                  </a:cubicBezTo>
                  <a:cubicBezTo>
                    <a:pt x="262226" y="79452"/>
                    <a:pt x="504534" y="0"/>
                    <a:pt x="309966" y="58371"/>
                  </a:cubicBezTo>
                  <a:cubicBezTo>
                    <a:pt x="278671" y="67760"/>
                    <a:pt x="247973" y="79036"/>
                    <a:pt x="216976" y="89368"/>
                  </a:cubicBezTo>
                  <a:cubicBezTo>
                    <a:pt x="201478" y="94534"/>
                    <a:pt x="186595" y="102180"/>
                    <a:pt x="170481" y="104866"/>
                  </a:cubicBezTo>
                  <a:lnTo>
                    <a:pt x="77491" y="120364"/>
                  </a:lnTo>
                  <a:cubicBezTo>
                    <a:pt x="51574" y="125076"/>
                    <a:pt x="0" y="135863"/>
                    <a:pt x="0" y="135863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244631" y="1580827"/>
              <a:ext cx="2389362" cy="681926"/>
            </a:xfrm>
            <a:custGeom>
              <a:avLst/>
              <a:gdLst>
                <a:gd name="connsiteX0" fmla="*/ 18122 w 2389362"/>
                <a:gd name="connsiteY0" fmla="*/ 681926 h 681926"/>
                <a:gd name="connsiteX1" fmla="*/ 49118 w 2389362"/>
                <a:gd name="connsiteY1" fmla="*/ 216976 h 681926"/>
                <a:gd name="connsiteX2" fmla="*/ 64616 w 2389362"/>
                <a:gd name="connsiteY2" fmla="*/ 170481 h 681926"/>
                <a:gd name="connsiteX3" fmla="*/ 80115 w 2389362"/>
                <a:gd name="connsiteY3" fmla="*/ 92990 h 681926"/>
                <a:gd name="connsiteX4" fmla="*/ 436576 w 2389362"/>
                <a:gd name="connsiteY4" fmla="*/ 77492 h 681926"/>
                <a:gd name="connsiteX5" fmla="*/ 1134000 w 2389362"/>
                <a:gd name="connsiteY5" fmla="*/ 15498 h 681926"/>
                <a:gd name="connsiteX6" fmla="*/ 1319979 w 2389362"/>
                <a:gd name="connsiteY6" fmla="*/ 0 h 681926"/>
                <a:gd name="connsiteX7" fmla="*/ 1645444 w 2389362"/>
                <a:gd name="connsiteY7" fmla="*/ 30997 h 681926"/>
                <a:gd name="connsiteX8" fmla="*/ 1784928 w 2389362"/>
                <a:gd name="connsiteY8" fmla="*/ 61993 h 681926"/>
                <a:gd name="connsiteX9" fmla="*/ 1877918 w 2389362"/>
                <a:gd name="connsiteY9" fmla="*/ 77492 h 681926"/>
                <a:gd name="connsiteX10" fmla="*/ 2156888 w 2389362"/>
                <a:gd name="connsiteY10" fmla="*/ 92990 h 681926"/>
                <a:gd name="connsiteX11" fmla="*/ 2389362 w 2389362"/>
                <a:gd name="connsiteY11" fmla="*/ 92990 h 68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89362" h="681926">
                  <a:moveTo>
                    <a:pt x="18122" y="681926"/>
                  </a:moveTo>
                  <a:cubicBezTo>
                    <a:pt x="28454" y="526943"/>
                    <a:pt x="0" y="364333"/>
                    <a:pt x="49118" y="216976"/>
                  </a:cubicBezTo>
                  <a:cubicBezTo>
                    <a:pt x="54284" y="201478"/>
                    <a:pt x="60654" y="186330"/>
                    <a:pt x="64616" y="170481"/>
                  </a:cubicBezTo>
                  <a:cubicBezTo>
                    <a:pt x="71005" y="144926"/>
                    <a:pt x="54560" y="99379"/>
                    <a:pt x="80115" y="92990"/>
                  </a:cubicBezTo>
                  <a:cubicBezTo>
                    <a:pt x="195497" y="64145"/>
                    <a:pt x="317756" y="82658"/>
                    <a:pt x="436576" y="77492"/>
                  </a:cubicBezTo>
                  <a:cubicBezTo>
                    <a:pt x="705472" y="10265"/>
                    <a:pt x="468670" y="65711"/>
                    <a:pt x="1134000" y="15498"/>
                  </a:cubicBezTo>
                  <a:lnTo>
                    <a:pt x="1319979" y="0"/>
                  </a:lnTo>
                  <a:cubicBezTo>
                    <a:pt x="1483953" y="11712"/>
                    <a:pt x="1510234" y="8462"/>
                    <a:pt x="1645444" y="30997"/>
                  </a:cubicBezTo>
                  <a:cubicBezTo>
                    <a:pt x="1807839" y="58063"/>
                    <a:pt x="1645614" y="34130"/>
                    <a:pt x="1784928" y="61993"/>
                  </a:cubicBezTo>
                  <a:cubicBezTo>
                    <a:pt x="1815742" y="68156"/>
                    <a:pt x="1846921" y="72326"/>
                    <a:pt x="1877918" y="77492"/>
                  </a:cubicBezTo>
                  <a:cubicBezTo>
                    <a:pt x="2010052" y="143558"/>
                    <a:pt x="1900275" y="101839"/>
                    <a:pt x="2156888" y="92990"/>
                  </a:cubicBezTo>
                  <a:cubicBezTo>
                    <a:pt x="2234333" y="90320"/>
                    <a:pt x="2311871" y="92990"/>
                    <a:pt x="2389362" y="9299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2946400" y="2164849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8534400" y="4691117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8026400" y="4679449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2844800" y="329626"/>
            <a:ext cx="660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ঘটনাটি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117600" y="2926849"/>
            <a:ext cx="81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0464800" y="2819401"/>
            <a:ext cx="7112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02" name="TextBox 101"/>
          <p:cNvSpPr txBox="1"/>
          <p:nvPr/>
        </p:nvSpPr>
        <p:spPr>
          <a:xfrm>
            <a:off x="336657" y="5249581"/>
            <a:ext cx="1168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BD" sz="2400" dirty="0">
                <a:latin typeface="NikoshBAN" pitchFamily="2" charset="0"/>
                <a:cs typeface="NikoshBAN" pitchFamily="2" charset="0"/>
              </a:rPr>
              <a:t>তড়িৎ রাসায়নিক কোষে যে ধাতব দন্ড থাকে তাকে তড়িৎদ্বার বলে। এর মধ্যে ঋনাত্নক আধানবাহী তড়িৎদ্বারটিকে অ্যানোড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এবং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ধনাত্নক আধানবাহী তড়িৎদ্বারটিকে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ক্যাথোড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বলে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04800" y="3048000"/>
            <a:ext cx="1524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অ্যানোড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160000" y="2819400"/>
            <a:ext cx="1524000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ক্যাথোড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Footer Placeholder 2">
            <a:extLst>
              <a:ext uri="{FF2B5EF4-FFF2-40B4-BE49-F238E27FC236}">
                <a16:creationId xmlns="" xmlns:a16="http://schemas.microsoft.com/office/drawing/2014/main" id="{86C34DBD-F6D3-44C6-A800-662EABDF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2880" y="6496858"/>
            <a:ext cx="8089120" cy="361142"/>
          </a:xfrm>
        </p:spPr>
        <p:txBody>
          <a:bodyPr/>
          <a:lstStyle/>
          <a:p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উৎপল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বালা</a:t>
            </a:r>
            <a:r>
              <a:rPr lang="as-IN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হাফিজ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মজুমদার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বিদ্যানিকেতন</a:t>
            </a:r>
            <a:endParaRPr lang="en-US" sz="28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6304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8.33333E-7 2.83237E-6 C 0.00052 -0.01503 0.0007 -0.03006 0.00157 -0.04509 C 0.00243 -0.06173 0.00764 -0.07838 0.01007 -0.0948 C 0.01059 -0.10913 0.00556 -0.12578 0.01181 -0.13757 C 0.01597 -0.14566 0.02657 -0.13896 0.03386 -0.13988 C 0.03785 -0.14035 0.04167 -0.14196 0.04566 -0.1422 C 0.08629 -0.14358 0.12709 -0.14381 0.16771 -0.14451 C 0.19861 -0.14266 0.23716 -0.13919 0.26771 -0.12647 C 0.27726 -0.12717 0.28698 -0.12694 0.29653 -0.12855 C 0.30782 -0.1304 0.31927 -0.1385 0.33038 -0.13988 C 0.34045 -0.14127 0.3507 -0.1415 0.36094 -0.1422 C 0.37674 -0.1452 0.39271 -0.14913 0.40834 -0.15353 C 0.42136 -0.15191 0.43438 -0.15121 0.4474 -0.1489 C 0.45764 -0.14705 0.46806 -0.13942 0.47795 -0.13549 C 0.48247 -0.12578 0.48316 -0.12 0.48472 -0.10821 C 0.4842 -0.09179 0.48455 -0.07514 0.48299 -0.05873 C 0.48282 -0.05595 0.48021 -0.05433 0.47952 -0.05179 C 0.47847 -0.04832 0.47847 -0.04439 0.47795 -0.04069 C 0.47743 -0.01433 0.47709 0.01202 0.47622 0.03838 C 0.47587 0.04671 0.47466 0.0548 0.47448 0.06312 C 0.47153 0.17017 0.48021 0.13041 0.47118 0.16925 C 0.47292 0.37017 0.47275 0.2911 0.47275 0.40624 " pathEditMode="relative" ptsTypes="fffffffffffffffffffffA">
                                      <p:cBhvr>
                                        <p:cTn id="6" dur="5864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0.02083 -0.02867 C -0.02031 -0.0437 -0.02014 -0.05873 -0.01927 -0.07376 C -0.0184 -0.0904 -0.01319 -0.10705 -0.01076 -0.12347 C -0.01024 -0.1378 -0.01528 -0.15445 -0.00903 -0.16624 C -0.00486 -0.17434 0.00573 -0.16763 0.01302 -0.16855 C 0.01701 -0.16902 0.02083 -0.17064 0.02483 -0.17087 C 0.06545 -0.17225 0.10625 -0.17249 0.14688 -0.17318 C 0.17778 -0.17133 0.21632 -0.16786 0.24688 -0.15514 C 0.25642 -0.15584 0.26615 -0.15561 0.27569 -0.15723 C 0.28698 -0.15908 0.29844 -0.16717 0.30955 -0.16855 C 0.31962 -0.16994 0.32986 -0.17017 0.3401 -0.17087 C 0.3559 -0.17387 0.37188 -0.1778 0.3875 -0.1822 C 0.40052 -0.18058 0.41354 -0.17988 0.42656 -0.17757 C 0.43681 -0.17572 0.44722 -0.16809 0.45712 -0.16416 C 0.46163 -0.15445 0.46233 -0.14867 0.46389 -0.13688 C 0.46337 -0.12046 0.46372 -0.10381 0.46215 -0.0874 C 0.46198 -0.08462 0.45938 -0.08301 0.45868 -0.08046 C 0.45764 -0.07699 0.45764 -0.07306 0.45712 -0.06936 C 0.4566 -0.04301 0.45625 -0.01665 0.45538 0.00971 C 0.45503 0.01803 0.45382 0.02613 0.45365 0.03445 C 0.45069 0.1415 0.45938 0.10173 0.45035 0.14058 C 0.45208 0.3415 0.45191 0.26243 0.45191 0.37757 " pathEditMode="relative" rAng="0" ptsTypes="fffffffffffffffffffffA">
                                      <p:cBhvr>
                                        <p:cTn id="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00" y="126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9" presetClass="exit" presetSubtype="0" repeatCount="1866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471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7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91908E-6 C 0.00539 0.0007 0.0158 0.00047 0.02205 0.00463 C 0.03577 0.01365 0.01876 0.00509 0.03212 0.01133 C 0.03872 0.02012 0.04289 0.02868 0.04566 0.0407 C 0.05018 0.08694 0.06112 0.14336 0.04063 0.1829 C 0.03664 0.23353 0.04063 0.17203 0.04063 0.25503 C 0.04063 0.26336 0.03889 0.28001 0.03889 0.28001 " pathEditMode="relative" ptsTypes="ffffffA">
                                      <p:cBhvr>
                                        <p:cTn id="1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4624E-6 C 0.00643 -0.00856 0.00729 -0.01827 0.01354 -0.02706 C 0.01667 -0.03908 0.02101 -0.04671 0.02709 -0.05642 C 0.0316 -0.06359 0.03229 -0.06983 0.03733 -0.07677 C 0.03993 -0.08694 0.0408 -0.09272 0.04584 -0.10151 C 0.04636 -0.10821 0.0441 -0.11654 0.0474 -0.12185 C 0.05035 -0.12671 0.06111 -0.12625 0.06111 -0.12625 C 0.06337 -0.12787 0.06788 -0.13087 0.06788 -0.13087 " pathEditMode="relative" ptsTypes="fffffffA">
                                      <p:cBhvr>
                                        <p:cTn id="18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7" grpId="0"/>
      <p:bldP spid="60" grpId="0"/>
      <p:bldP spid="98" grpId="0"/>
      <p:bldP spid="99" grpId="0"/>
      <p:bldP spid="100" grpId="0"/>
      <p:bldP spid="97" grpId="0"/>
      <p:bldP spid="97" grpId="1"/>
      <p:bldP spid="101" grpId="0" animBg="1"/>
      <p:bldP spid="101" grpId="1" animBg="1"/>
      <p:bldP spid="102" grpId="0"/>
      <p:bldP spid="50" grpId="0" animBg="1"/>
      <p:bldP spid="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34290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জিংক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দন্ড</a:t>
            </a:r>
            <a:endParaRPr lang="en-US" sz="2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অ্যানোড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an 8"/>
          <p:cNvSpPr/>
          <p:nvPr/>
        </p:nvSpPr>
        <p:spPr>
          <a:xfrm>
            <a:off x="2438400" y="2768600"/>
            <a:ext cx="2235200" cy="2895600"/>
          </a:xfrm>
          <a:prstGeom prst="can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7112000" y="2768600"/>
            <a:ext cx="2235200" cy="2895600"/>
          </a:xfrm>
          <a:prstGeom prst="can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an 14"/>
          <p:cNvSpPr/>
          <p:nvPr/>
        </p:nvSpPr>
        <p:spPr>
          <a:xfrm>
            <a:off x="2438400" y="4114800"/>
            <a:ext cx="2235200" cy="1625600"/>
          </a:xfrm>
          <a:prstGeom prst="ca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723661" y="2209800"/>
            <a:ext cx="629139" cy="2921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an 17"/>
          <p:cNvSpPr/>
          <p:nvPr/>
        </p:nvSpPr>
        <p:spPr>
          <a:xfrm>
            <a:off x="7112000" y="4089400"/>
            <a:ext cx="2235200" cy="1625600"/>
          </a:xfrm>
          <a:prstGeom prst="can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8413261" y="2286000"/>
            <a:ext cx="629139" cy="2921000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727200" y="3657600"/>
            <a:ext cx="711200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566400" y="3276601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কপার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দন্ড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ক্যাথোড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52800" y="1600201"/>
            <a:ext cx="111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-</a:t>
            </a:r>
            <a:endParaRPr lang="en-US" sz="7200" dirty="0"/>
          </a:p>
        </p:txBody>
      </p:sp>
      <p:sp>
        <p:nvSpPr>
          <p:cNvPr id="24" name="TextBox 23"/>
          <p:cNvSpPr txBox="1"/>
          <p:nvPr/>
        </p:nvSpPr>
        <p:spPr>
          <a:xfrm>
            <a:off x="7823200" y="1828800"/>
            <a:ext cx="111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+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2438400" y="5791200"/>
            <a:ext cx="162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ZnSO</a:t>
            </a:r>
            <a:r>
              <a:rPr lang="en-US" baseline="-22000" dirty="0" smtClean="0"/>
              <a:t>4</a:t>
            </a:r>
            <a:endParaRPr lang="en-US" baseline="-22000" dirty="0"/>
          </a:p>
        </p:txBody>
      </p:sp>
      <p:sp>
        <p:nvSpPr>
          <p:cNvPr id="26" name="TextBox 25"/>
          <p:cNvSpPr txBox="1"/>
          <p:nvPr/>
        </p:nvSpPr>
        <p:spPr>
          <a:xfrm>
            <a:off x="7823200" y="5791200"/>
            <a:ext cx="172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CuSO</a:t>
            </a:r>
            <a:r>
              <a:rPr lang="en-US" baseline="-22000" dirty="0" smtClean="0"/>
              <a:t>4</a:t>
            </a:r>
            <a:endParaRPr lang="en-US" baseline="-220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144000" y="3505200"/>
            <a:ext cx="1219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844800" y="5105401"/>
            <a:ext cx="71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-</a:t>
            </a:r>
            <a:endParaRPr lang="en-US" sz="3600" dirty="0"/>
          </a:p>
        </p:txBody>
      </p:sp>
      <p:sp>
        <p:nvSpPr>
          <p:cNvPr id="38" name="TextBox 37"/>
          <p:cNvSpPr txBox="1"/>
          <p:nvPr/>
        </p:nvSpPr>
        <p:spPr>
          <a:xfrm>
            <a:off x="3759200" y="5181601"/>
            <a:ext cx="71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-</a:t>
            </a:r>
            <a:endParaRPr lang="en-US" sz="3600" dirty="0"/>
          </a:p>
        </p:txBody>
      </p:sp>
      <p:sp>
        <p:nvSpPr>
          <p:cNvPr id="39" name="TextBox 38"/>
          <p:cNvSpPr txBox="1"/>
          <p:nvPr/>
        </p:nvSpPr>
        <p:spPr>
          <a:xfrm>
            <a:off x="3352800" y="4572001"/>
            <a:ext cx="71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-</a:t>
            </a:r>
            <a:endParaRPr lang="en-US" sz="3600" dirty="0"/>
          </a:p>
        </p:txBody>
      </p:sp>
      <p:sp>
        <p:nvSpPr>
          <p:cNvPr id="40" name="TextBox 39"/>
          <p:cNvSpPr txBox="1"/>
          <p:nvPr/>
        </p:nvSpPr>
        <p:spPr>
          <a:xfrm>
            <a:off x="4064000" y="4648201"/>
            <a:ext cx="71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-</a:t>
            </a:r>
            <a:endParaRPr lang="en-US" sz="3600" dirty="0"/>
          </a:p>
        </p:txBody>
      </p:sp>
      <p:sp>
        <p:nvSpPr>
          <p:cNvPr id="41" name="TextBox 40"/>
          <p:cNvSpPr txBox="1"/>
          <p:nvPr/>
        </p:nvSpPr>
        <p:spPr>
          <a:xfrm>
            <a:off x="2540000" y="5257801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352800" y="5405736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048000" y="5105401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962400" y="5105401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15200" y="5257801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+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534400" y="5257801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+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924800" y="4572001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+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839200" y="4800601"/>
            <a:ext cx="81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00"/>
                </a:solidFill>
              </a:rPr>
              <a:t>+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12000" y="4876801"/>
            <a:ext cx="71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FF00"/>
                </a:solidFill>
              </a:rPr>
              <a:t>-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026400" y="4800601"/>
            <a:ext cx="71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FF00"/>
                </a:solidFill>
              </a:rPr>
              <a:t>-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940800" y="4953001"/>
            <a:ext cx="71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FF00"/>
                </a:solidFill>
              </a:rPr>
              <a:t>-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21600" y="5221070"/>
            <a:ext cx="71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FF00"/>
                </a:solidFill>
              </a:rPr>
              <a:t>-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20000" y="5218172"/>
            <a:ext cx="1320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Cu</a:t>
            </a:r>
            <a:r>
              <a:rPr lang="en-US" sz="3200" baseline="2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++</a:t>
            </a:r>
            <a:endParaRPr lang="en-US" baseline="240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743200" y="4495801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Zn</a:t>
            </a:r>
            <a:r>
              <a:rPr lang="en-US" sz="1400" baseline="24000" dirty="0" smtClean="0"/>
              <a:t>++</a:t>
            </a:r>
            <a:endParaRPr lang="en-US" sz="1400" baseline="24000" dirty="0"/>
          </a:p>
        </p:txBody>
      </p:sp>
      <p:sp>
        <p:nvSpPr>
          <p:cNvPr id="57" name="TextBox 56"/>
          <p:cNvSpPr txBox="1"/>
          <p:nvPr/>
        </p:nvSpPr>
        <p:spPr>
          <a:xfrm>
            <a:off x="2641600" y="3200401"/>
            <a:ext cx="10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Zn</a:t>
            </a:r>
            <a:r>
              <a:rPr lang="en-US" sz="1400" baseline="24000" dirty="0" smtClean="0"/>
              <a:t>++</a:t>
            </a:r>
            <a:endParaRPr lang="en-US" sz="1400" baseline="24000" dirty="0"/>
          </a:p>
        </p:txBody>
      </p:sp>
      <p:sp>
        <p:nvSpPr>
          <p:cNvPr id="58" name="TextBox 57"/>
          <p:cNvSpPr txBox="1"/>
          <p:nvPr/>
        </p:nvSpPr>
        <p:spPr>
          <a:xfrm>
            <a:off x="2641600" y="4038601"/>
            <a:ext cx="101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Zn</a:t>
            </a:r>
            <a:r>
              <a:rPr lang="en-US" sz="1400" baseline="24000" dirty="0" smtClean="0"/>
              <a:t>++</a:t>
            </a:r>
            <a:endParaRPr lang="en-US" sz="1400" baseline="24000" dirty="0"/>
          </a:p>
        </p:txBody>
      </p:sp>
      <p:sp>
        <p:nvSpPr>
          <p:cNvPr id="59" name="TextBox 58"/>
          <p:cNvSpPr txBox="1"/>
          <p:nvPr/>
        </p:nvSpPr>
        <p:spPr>
          <a:xfrm>
            <a:off x="2743200" y="289560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743200" y="251460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grpSp>
        <p:nvGrpSpPr>
          <p:cNvPr id="2" name="Group 10"/>
          <p:cNvGrpSpPr/>
          <p:nvPr/>
        </p:nvGrpSpPr>
        <p:grpSpPr>
          <a:xfrm>
            <a:off x="3860800" y="2438400"/>
            <a:ext cx="4165600" cy="2819400"/>
            <a:chOff x="2846910" y="1295400"/>
            <a:chExt cx="2944290" cy="1550670"/>
          </a:xfrm>
          <a:solidFill>
            <a:srgbClr val="0000CC"/>
          </a:solidFill>
        </p:grpSpPr>
        <p:sp>
          <p:nvSpPr>
            <p:cNvPr id="62" name="Rectangle 61"/>
            <p:cNvSpPr/>
            <p:nvPr/>
          </p:nvSpPr>
          <p:spPr>
            <a:xfrm>
              <a:off x="2846910" y="1295400"/>
              <a:ext cx="277291" cy="1524000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 rot="5400000">
              <a:off x="4305300" y="-38100"/>
              <a:ext cx="152400" cy="2819400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575764" y="1447800"/>
              <a:ext cx="215436" cy="1398270"/>
            </a:xfrm>
            <a:prstGeom prst="rect">
              <a:avLst/>
            </a:prstGeom>
            <a:grp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65" name="Oval 64"/>
          <p:cNvSpPr/>
          <p:nvPr/>
        </p:nvSpPr>
        <p:spPr>
          <a:xfrm rot="21169670">
            <a:off x="4700560" y="2344365"/>
            <a:ext cx="352481" cy="34047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66" name="Oval 65"/>
          <p:cNvSpPr/>
          <p:nvPr/>
        </p:nvSpPr>
        <p:spPr>
          <a:xfrm>
            <a:off x="3850106" y="2743201"/>
            <a:ext cx="315495" cy="30480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67" name="Oval 66"/>
          <p:cNvSpPr/>
          <p:nvPr/>
        </p:nvSpPr>
        <p:spPr>
          <a:xfrm>
            <a:off x="5486400" y="2438400"/>
            <a:ext cx="427789" cy="16042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68" name="Oval 67"/>
          <p:cNvSpPr/>
          <p:nvPr/>
        </p:nvSpPr>
        <p:spPr>
          <a:xfrm>
            <a:off x="7620000" y="2743200"/>
            <a:ext cx="406401" cy="3288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69" name="Oval 68"/>
          <p:cNvSpPr/>
          <p:nvPr/>
        </p:nvSpPr>
        <p:spPr>
          <a:xfrm>
            <a:off x="3951707" y="3505200"/>
            <a:ext cx="315493" cy="22860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70" name="Oval 69"/>
          <p:cNvSpPr/>
          <p:nvPr/>
        </p:nvSpPr>
        <p:spPr>
          <a:xfrm>
            <a:off x="6705599" y="2438400"/>
            <a:ext cx="213895" cy="32084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71" name="Oval 70"/>
          <p:cNvSpPr/>
          <p:nvPr/>
        </p:nvSpPr>
        <p:spPr>
          <a:xfrm>
            <a:off x="7721600" y="3581400"/>
            <a:ext cx="304801" cy="38100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72" name="Oval 71"/>
          <p:cNvSpPr/>
          <p:nvPr/>
        </p:nvSpPr>
        <p:spPr>
          <a:xfrm>
            <a:off x="7705557" y="3124200"/>
            <a:ext cx="320843" cy="32084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73" name="Oval 72"/>
          <p:cNvSpPr/>
          <p:nvPr/>
        </p:nvSpPr>
        <p:spPr>
          <a:xfrm>
            <a:off x="7315200" y="2514600"/>
            <a:ext cx="320843" cy="16042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74" name="Oval 73"/>
          <p:cNvSpPr/>
          <p:nvPr/>
        </p:nvSpPr>
        <p:spPr>
          <a:xfrm>
            <a:off x="6095999" y="2438400"/>
            <a:ext cx="213895" cy="32084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75" name="Oval 74"/>
          <p:cNvSpPr/>
          <p:nvPr/>
        </p:nvSpPr>
        <p:spPr>
          <a:xfrm>
            <a:off x="5080000" y="2438400"/>
            <a:ext cx="427789" cy="32084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76" name="Oval 75"/>
          <p:cNvSpPr/>
          <p:nvPr/>
        </p:nvSpPr>
        <p:spPr>
          <a:xfrm>
            <a:off x="3962399" y="2514600"/>
            <a:ext cx="213895" cy="160421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prstClr val="white"/>
                </a:solidFill>
              </a:rPr>
              <a:t>+</a:t>
            </a:r>
          </a:p>
        </p:txBody>
      </p:sp>
      <p:sp>
        <p:nvSpPr>
          <p:cNvPr id="77" name="Oval 76"/>
          <p:cNvSpPr/>
          <p:nvPr/>
        </p:nvSpPr>
        <p:spPr>
          <a:xfrm rot="5043155">
            <a:off x="3986069" y="3095115"/>
            <a:ext cx="208307" cy="285964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prstClr val="white"/>
                </a:solidFill>
              </a:rPr>
              <a:t>+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 rot="5400000">
            <a:off x="5181353" y="3072887"/>
            <a:ext cx="1016497" cy="211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4978401" y="3657600"/>
            <a:ext cx="1868919" cy="6416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</a:t>
            </a:r>
            <a:r>
              <a:rPr lang="bn-BD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সেতু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119"/>
          <p:cNvGrpSpPr/>
          <p:nvPr/>
        </p:nvGrpSpPr>
        <p:grpSpPr>
          <a:xfrm>
            <a:off x="5283200" y="152400"/>
            <a:ext cx="1930400" cy="838994"/>
            <a:chOff x="4114800" y="2209800"/>
            <a:chExt cx="1447800" cy="838994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4114800" y="2743200"/>
              <a:ext cx="685800" cy="2286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457700" y="2476500"/>
              <a:ext cx="685800" cy="1524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4191000" y="2590800"/>
              <a:ext cx="685800" cy="3810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16200000" flipH="1">
              <a:off x="4419600" y="2514600"/>
              <a:ext cx="533400" cy="3810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0800000" flipV="1">
              <a:off x="5029200" y="2667000"/>
              <a:ext cx="533400" cy="2286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610894" y="2628106"/>
              <a:ext cx="685800" cy="1588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4762500" y="2552700"/>
              <a:ext cx="534194" cy="457994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5400000">
              <a:off x="4762500" y="2476500"/>
              <a:ext cx="609600" cy="228600"/>
            </a:xfrm>
            <a:prstGeom prst="line">
              <a:avLst/>
            </a:prstGeom>
            <a:ln>
              <a:solidFill>
                <a:srgbClr val="FFFF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1" name="Picture 90" descr="stock-footage-tree-growing-inside-shiny-bulb-green-energy-concept.jpg"/>
          <p:cNvPicPr>
            <a:picLocks noChangeAspect="1"/>
          </p:cNvPicPr>
          <p:nvPr/>
        </p:nvPicPr>
        <p:blipFill>
          <a:blip r:embed="rId3"/>
          <a:srcRect l="28079" t="10390" r="31808" b="22078"/>
          <a:stretch>
            <a:fillRect/>
          </a:stretch>
        </p:blipFill>
        <p:spPr>
          <a:xfrm>
            <a:off x="5588000" y="746760"/>
            <a:ext cx="1219200" cy="10058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4" name="Group 100"/>
          <p:cNvGrpSpPr/>
          <p:nvPr/>
        </p:nvGrpSpPr>
        <p:grpSpPr>
          <a:xfrm>
            <a:off x="2992841" y="1568952"/>
            <a:ext cx="5819952" cy="755795"/>
            <a:chOff x="2244631" y="1568951"/>
            <a:chExt cx="4364964" cy="755795"/>
          </a:xfrm>
        </p:grpSpPr>
        <p:sp>
          <p:nvSpPr>
            <p:cNvPr id="93" name="Freeform 92"/>
            <p:cNvSpPr/>
            <p:nvPr/>
          </p:nvSpPr>
          <p:spPr>
            <a:xfrm>
              <a:off x="4757980" y="1568951"/>
              <a:ext cx="1851615" cy="755795"/>
            </a:xfrm>
            <a:custGeom>
              <a:avLst/>
              <a:gdLst>
                <a:gd name="connsiteX0" fmla="*/ 1797803 w 1851615"/>
                <a:gd name="connsiteY0" fmla="*/ 755795 h 755795"/>
                <a:gd name="connsiteX1" fmla="*/ 1813301 w 1851615"/>
                <a:gd name="connsiteY1" fmla="*/ 709300 h 755795"/>
                <a:gd name="connsiteX2" fmla="*/ 1813301 w 1851615"/>
                <a:gd name="connsiteY2" fmla="*/ 306344 h 755795"/>
                <a:gd name="connsiteX3" fmla="*/ 1782305 w 1851615"/>
                <a:gd name="connsiteY3" fmla="*/ 58371 h 755795"/>
                <a:gd name="connsiteX4" fmla="*/ 1735810 w 1851615"/>
                <a:gd name="connsiteY4" fmla="*/ 27374 h 755795"/>
                <a:gd name="connsiteX5" fmla="*/ 1410345 w 1851615"/>
                <a:gd name="connsiteY5" fmla="*/ 11876 h 755795"/>
                <a:gd name="connsiteX6" fmla="*/ 867905 w 1851615"/>
                <a:gd name="connsiteY6" fmla="*/ 27374 h 755795"/>
                <a:gd name="connsiteX7" fmla="*/ 774915 w 1851615"/>
                <a:gd name="connsiteY7" fmla="*/ 11876 h 755795"/>
                <a:gd name="connsiteX8" fmla="*/ 418454 w 1851615"/>
                <a:gd name="connsiteY8" fmla="*/ 27374 h 755795"/>
                <a:gd name="connsiteX9" fmla="*/ 309966 w 1851615"/>
                <a:gd name="connsiteY9" fmla="*/ 58371 h 755795"/>
                <a:gd name="connsiteX10" fmla="*/ 216976 w 1851615"/>
                <a:gd name="connsiteY10" fmla="*/ 89368 h 755795"/>
                <a:gd name="connsiteX11" fmla="*/ 170481 w 1851615"/>
                <a:gd name="connsiteY11" fmla="*/ 104866 h 755795"/>
                <a:gd name="connsiteX12" fmla="*/ 77491 w 1851615"/>
                <a:gd name="connsiteY12" fmla="*/ 120364 h 755795"/>
                <a:gd name="connsiteX13" fmla="*/ 0 w 1851615"/>
                <a:gd name="connsiteY13" fmla="*/ 135863 h 755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51615" h="755795">
                  <a:moveTo>
                    <a:pt x="1797803" y="755795"/>
                  </a:moveTo>
                  <a:cubicBezTo>
                    <a:pt x="1802969" y="740297"/>
                    <a:pt x="1811392" y="725525"/>
                    <a:pt x="1813301" y="709300"/>
                  </a:cubicBezTo>
                  <a:cubicBezTo>
                    <a:pt x="1835629" y="519518"/>
                    <a:pt x="1832766" y="488018"/>
                    <a:pt x="1813301" y="306344"/>
                  </a:cubicBezTo>
                  <a:cubicBezTo>
                    <a:pt x="1804427" y="223517"/>
                    <a:pt x="1851615" y="104578"/>
                    <a:pt x="1782305" y="58371"/>
                  </a:cubicBezTo>
                  <a:cubicBezTo>
                    <a:pt x="1766807" y="48039"/>
                    <a:pt x="1754293" y="29684"/>
                    <a:pt x="1735810" y="27374"/>
                  </a:cubicBezTo>
                  <a:cubicBezTo>
                    <a:pt x="1628037" y="13902"/>
                    <a:pt x="1518833" y="17042"/>
                    <a:pt x="1410345" y="11876"/>
                  </a:cubicBezTo>
                  <a:cubicBezTo>
                    <a:pt x="1229532" y="17042"/>
                    <a:pt x="1048792" y="27374"/>
                    <a:pt x="867905" y="27374"/>
                  </a:cubicBezTo>
                  <a:cubicBezTo>
                    <a:pt x="836481" y="27374"/>
                    <a:pt x="806339" y="11876"/>
                    <a:pt x="774915" y="11876"/>
                  </a:cubicBezTo>
                  <a:cubicBezTo>
                    <a:pt x="655982" y="11876"/>
                    <a:pt x="537274" y="22208"/>
                    <a:pt x="418454" y="27374"/>
                  </a:cubicBezTo>
                  <a:cubicBezTo>
                    <a:pt x="262226" y="79452"/>
                    <a:pt x="504534" y="0"/>
                    <a:pt x="309966" y="58371"/>
                  </a:cubicBezTo>
                  <a:cubicBezTo>
                    <a:pt x="278671" y="67760"/>
                    <a:pt x="247973" y="79036"/>
                    <a:pt x="216976" y="89368"/>
                  </a:cubicBezTo>
                  <a:cubicBezTo>
                    <a:pt x="201478" y="94534"/>
                    <a:pt x="186595" y="102180"/>
                    <a:pt x="170481" y="104866"/>
                  </a:cubicBezTo>
                  <a:lnTo>
                    <a:pt x="77491" y="120364"/>
                  </a:lnTo>
                  <a:cubicBezTo>
                    <a:pt x="51574" y="125076"/>
                    <a:pt x="0" y="135863"/>
                    <a:pt x="0" y="135863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244631" y="1580827"/>
              <a:ext cx="2389362" cy="681926"/>
            </a:xfrm>
            <a:custGeom>
              <a:avLst/>
              <a:gdLst>
                <a:gd name="connsiteX0" fmla="*/ 18122 w 2389362"/>
                <a:gd name="connsiteY0" fmla="*/ 681926 h 681926"/>
                <a:gd name="connsiteX1" fmla="*/ 49118 w 2389362"/>
                <a:gd name="connsiteY1" fmla="*/ 216976 h 681926"/>
                <a:gd name="connsiteX2" fmla="*/ 64616 w 2389362"/>
                <a:gd name="connsiteY2" fmla="*/ 170481 h 681926"/>
                <a:gd name="connsiteX3" fmla="*/ 80115 w 2389362"/>
                <a:gd name="connsiteY3" fmla="*/ 92990 h 681926"/>
                <a:gd name="connsiteX4" fmla="*/ 436576 w 2389362"/>
                <a:gd name="connsiteY4" fmla="*/ 77492 h 681926"/>
                <a:gd name="connsiteX5" fmla="*/ 1134000 w 2389362"/>
                <a:gd name="connsiteY5" fmla="*/ 15498 h 681926"/>
                <a:gd name="connsiteX6" fmla="*/ 1319979 w 2389362"/>
                <a:gd name="connsiteY6" fmla="*/ 0 h 681926"/>
                <a:gd name="connsiteX7" fmla="*/ 1645444 w 2389362"/>
                <a:gd name="connsiteY7" fmla="*/ 30997 h 681926"/>
                <a:gd name="connsiteX8" fmla="*/ 1784928 w 2389362"/>
                <a:gd name="connsiteY8" fmla="*/ 61993 h 681926"/>
                <a:gd name="connsiteX9" fmla="*/ 1877918 w 2389362"/>
                <a:gd name="connsiteY9" fmla="*/ 77492 h 681926"/>
                <a:gd name="connsiteX10" fmla="*/ 2156888 w 2389362"/>
                <a:gd name="connsiteY10" fmla="*/ 92990 h 681926"/>
                <a:gd name="connsiteX11" fmla="*/ 2389362 w 2389362"/>
                <a:gd name="connsiteY11" fmla="*/ 92990 h 68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389362" h="681926">
                  <a:moveTo>
                    <a:pt x="18122" y="681926"/>
                  </a:moveTo>
                  <a:cubicBezTo>
                    <a:pt x="28454" y="526943"/>
                    <a:pt x="0" y="364333"/>
                    <a:pt x="49118" y="216976"/>
                  </a:cubicBezTo>
                  <a:cubicBezTo>
                    <a:pt x="54284" y="201478"/>
                    <a:pt x="60654" y="186330"/>
                    <a:pt x="64616" y="170481"/>
                  </a:cubicBezTo>
                  <a:cubicBezTo>
                    <a:pt x="71005" y="144926"/>
                    <a:pt x="54560" y="99379"/>
                    <a:pt x="80115" y="92990"/>
                  </a:cubicBezTo>
                  <a:cubicBezTo>
                    <a:pt x="195497" y="64145"/>
                    <a:pt x="317756" y="82658"/>
                    <a:pt x="436576" y="77492"/>
                  </a:cubicBezTo>
                  <a:cubicBezTo>
                    <a:pt x="705472" y="10265"/>
                    <a:pt x="468670" y="65711"/>
                    <a:pt x="1134000" y="15498"/>
                  </a:cubicBezTo>
                  <a:lnTo>
                    <a:pt x="1319979" y="0"/>
                  </a:lnTo>
                  <a:cubicBezTo>
                    <a:pt x="1483953" y="11712"/>
                    <a:pt x="1510234" y="8462"/>
                    <a:pt x="1645444" y="30997"/>
                  </a:cubicBezTo>
                  <a:cubicBezTo>
                    <a:pt x="1807839" y="58063"/>
                    <a:pt x="1645614" y="34130"/>
                    <a:pt x="1784928" y="61993"/>
                  </a:cubicBezTo>
                  <a:cubicBezTo>
                    <a:pt x="1815742" y="68156"/>
                    <a:pt x="1846921" y="72326"/>
                    <a:pt x="1877918" y="77492"/>
                  </a:cubicBezTo>
                  <a:cubicBezTo>
                    <a:pt x="2010052" y="143558"/>
                    <a:pt x="1900275" y="101839"/>
                    <a:pt x="2156888" y="92990"/>
                  </a:cubicBezTo>
                  <a:cubicBezTo>
                    <a:pt x="2234333" y="90320"/>
                    <a:pt x="2311871" y="92990"/>
                    <a:pt x="2389362" y="9299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TextBox 97"/>
          <p:cNvSpPr txBox="1"/>
          <p:nvPr/>
        </p:nvSpPr>
        <p:spPr>
          <a:xfrm>
            <a:off x="2946400" y="266700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8534400" y="5193268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8026400" y="5181600"/>
            <a:ext cx="5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783220" y="251233"/>
            <a:ext cx="3454400" cy="7167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গ্যালভানিক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কোষ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2" name="Footer Placeholder 2">
            <a:extLst>
              <a:ext uri="{FF2B5EF4-FFF2-40B4-BE49-F238E27FC236}">
                <a16:creationId xmlns="" xmlns:a16="http://schemas.microsoft.com/office/drawing/2014/main" id="{86C34DBD-F6D3-44C6-A800-662EABDF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2880" y="6496858"/>
            <a:ext cx="8089120" cy="361142"/>
          </a:xfrm>
        </p:spPr>
        <p:txBody>
          <a:bodyPr/>
          <a:lstStyle/>
          <a:p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উৎপল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বালা</a:t>
            </a:r>
            <a:r>
              <a:rPr lang="as-IN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হাফিজ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মজুমদার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বিদ্যানিকেতন</a:t>
            </a:r>
            <a:endParaRPr lang="en-US" sz="28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101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28 -1.50289E-6 C -0.00243 0.00301 0.01024 0.0007 0.02326 0.00416 C 0.02309 0.00694 0.02292 0.00994 0.02257 0.01272 C 0.02222 0.01688 0.02118 0.02567 0.02118 0.0259 C 0.02135 0.03584 0.02135 0.04601 0.02187 0.05596 C 0.02239 0.06659 0.02413 0.07792 0.02483 0.08856 C 0.02535 0.11746 0.02517 0.15168 0.0283 0.17965 C 0.02899 0.22659 0.02986 0.2733 0.02986 0.3207 " pathEditMode="relative" rAng="0" ptsTypes="fffffffA">
                                      <p:cBhvr>
                                        <p:cTn id="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" y="16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 -0.00047 C -0.03107 0.0037 -0.03628 0.00624 -0.05937 0.00809 C -0.05833 0.04115 -0.06406 0.07607 -0.05625 0.10751 C -0.04757 0.14196 -0.05677 0.10566 -0.05156 0.12647 C -0.05104 0.12855 -0.05 0.13271 -0.05 0.13294 C -0.05139 0.15237 -0.05139 0.17225 -0.05312 0.1919 C -0.05347 0.1963 -0.05625 0.20462 -0.05625 0.20485 C -0.05816 0.23861 -0.05903 0.27214 -0.06111 0.30612 C -0.06232 0.32485 -0.06389 0.31768 -0.0658 0.32948 C -0.06805 0.34335 -0.06771 0.35768 -0.07048 0.37156 C -0.07187 0.37873 -0.07847 0.39075 -0.07847 0.39098 C -0.08021 0.40416 -0.08003 0.40786 -0.08003 0.40115 " pathEditMode="relative" rAng="0" ptsTypes="fffffffffffA">
                                      <p:cBhvr>
                                        <p:cTn id="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0" y="204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9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0" presetClass="path" presetSubtype="0" repeatCount="indefinite" accel="50000" decel="5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8.33333E-7 2.83237E-6 C 0.00052 -0.01503 0.0007 -0.03006 0.00157 -0.04509 C 0.00243 -0.06173 0.00764 -0.07838 0.01007 -0.0948 C 0.01059 -0.10913 0.00556 -0.12578 0.01181 -0.13757 C 0.01597 -0.14566 0.02657 -0.13896 0.03386 -0.13988 C 0.03785 -0.14035 0.04167 -0.14196 0.04566 -0.1422 C 0.08629 -0.14358 0.12709 -0.14381 0.16771 -0.14451 C 0.19861 -0.14266 0.23716 -0.13919 0.26771 -0.12647 C 0.27726 -0.12717 0.28698 -0.12694 0.29653 -0.12855 C 0.30782 -0.1304 0.31927 -0.1385 0.33038 -0.13988 C 0.34045 -0.14127 0.3507 -0.1415 0.36094 -0.1422 C 0.37674 -0.1452 0.39271 -0.14913 0.40834 -0.15353 C 0.42136 -0.15191 0.43438 -0.15121 0.4474 -0.1489 C 0.45764 -0.14705 0.46806 -0.13942 0.47795 -0.13549 C 0.48247 -0.12578 0.48316 -0.12 0.48472 -0.10821 C 0.4842 -0.09179 0.48455 -0.07514 0.48299 -0.05873 C 0.48282 -0.05595 0.48021 -0.05433 0.47952 -0.05179 C 0.47847 -0.04832 0.47847 -0.04439 0.47795 -0.04069 C 0.47743 -0.01433 0.47709 0.01202 0.47622 0.03838 C 0.47587 0.04671 0.47466 0.0548 0.47448 0.06312 C 0.47153 0.17017 0.48021 0.13041 0.47118 0.16925 C 0.47292 0.37017 0.47275 0.2911 0.47275 0.40624 " pathEditMode="relative" ptsTypes="fffffffffffffffffffffA">
                                      <p:cBhvr>
                                        <p:cTn id="13" dur="5864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repeatCount="indefinite" accel="50000" decel="5000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animMotion origin="layout" path="M -0.02083 -0.02867 C -0.02031 -0.0437 -0.02014 -0.05873 -0.01927 -0.07376 C -0.0184 -0.0904 -0.01319 -0.10705 -0.01076 -0.12347 C -0.01024 -0.1378 -0.01528 -0.15445 -0.00903 -0.16624 C -0.00486 -0.17434 0.00573 -0.16763 0.01302 -0.16855 C 0.01701 -0.16902 0.02083 -0.17064 0.02483 -0.17087 C 0.06545 -0.17225 0.10625 -0.17249 0.14688 -0.17318 C 0.17778 -0.17133 0.21632 -0.16786 0.24688 -0.15514 C 0.25642 -0.15584 0.26615 -0.15561 0.27569 -0.15723 C 0.28698 -0.15908 0.29844 -0.16717 0.30955 -0.16855 C 0.31962 -0.16994 0.32986 -0.17017 0.3401 -0.17087 C 0.3559 -0.17387 0.37188 -0.1778 0.3875 -0.1822 C 0.40052 -0.18058 0.41354 -0.17988 0.42656 -0.17757 C 0.43681 -0.17572 0.44722 -0.16809 0.45712 -0.16416 C 0.46163 -0.15445 0.46233 -0.14867 0.46389 -0.13688 C 0.46337 -0.12046 0.46372 -0.10381 0.46215 -0.0874 C 0.46198 -0.08462 0.45938 -0.08301 0.45868 -0.08046 C 0.45764 -0.07699 0.45764 -0.07306 0.45712 -0.06936 C 0.4566 -0.04301 0.45625 -0.01665 0.45538 0.00971 C 0.45503 0.01803 0.45382 0.02613 0.45365 0.03445 C 0.45069 0.1415 0.45938 0.10173 0.45035 0.14058 C 0.45208 0.3415 0.45191 0.26243 0.45191 0.37757 " pathEditMode="relative" rAng="0" ptsTypes="fffffffffffffffffffffA">
                                      <p:cBhvr>
                                        <p:cTn id="15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" y="12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9" presetClass="exit" presetSubtype="0" repeatCount="1866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471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7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7.91908E-6 C 0.00539 0.0007 0.0158 0.00047 0.02205 0.00463 C 0.03577 0.01365 0.01876 0.00509 0.03212 0.01133 C 0.03872 0.02012 0.04289 0.02868 0.04566 0.0407 C 0.05018 0.08694 0.06112 0.14336 0.04063 0.1829 C 0.03664 0.23353 0.04063 0.17203 0.04063 0.25503 C 0.04063 0.26336 0.03889 0.28001 0.03889 0.28001 " pathEditMode="relative" ptsTypes="ffffffA">
                                      <p:cBhvr>
                                        <p:cTn id="23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4.04624E-6 C 0.00643 -0.00856 0.00729 -0.01827 0.01354 -0.02706 C 0.01667 -0.03908 0.02101 -0.04671 0.02709 -0.05642 C 0.0316 -0.06359 0.03229 -0.06983 0.03733 -0.07677 C 0.03993 -0.08694 0.0408 -0.09272 0.04584 -0.10151 C 0.04636 -0.10821 0.0441 -0.11654 0.0474 -0.12185 C 0.05035 -0.12671 0.06111 -0.12625 0.06111 -0.12625 C 0.06337 -0.12787 0.06788 -0.13087 0.06788 -0.13087 " pathEditMode="relative" ptsTypes="fffffffA">
                                      <p:cBhvr>
                                        <p:cTn id="2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7" grpId="0"/>
      <p:bldP spid="60" grpId="0"/>
      <p:bldP spid="65" grpId="0" animBg="1"/>
      <p:bldP spid="72" grpId="0" animBg="1"/>
      <p:bldP spid="98" grpId="0"/>
      <p:bldP spid="99" grpId="0"/>
      <p:bldP spid="1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54400" y="572870"/>
            <a:ext cx="457200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32800" y="695980"/>
            <a:ext cx="2133600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10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মি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6000" y="1447800"/>
            <a:ext cx="8940800" cy="52322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অ্যানোড ও ক্যাথোডে কীধরণের ক্রিয়া সংগঠিত হয় লিখ।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000" y="2514600"/>
            <a:ext cx="1016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উত্তর মিলিয়ে নাও।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অ্যানোড-এ সংগঠিত ক্রিয়াঃ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Zn(s)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Zn</a:t>
            </a:r>
            <a:r>
              <a:rPr lang="en-US" sz="28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  <a:sym typeface="Wingdings 3"/>
              </a:rPr>
              <a:t>2+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  <a:sym typeface="Wingdings 3"/>
              </a:rPr>
              <a:t>+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  <a:sym typeface="Wingdings 3"/>
              </a:rPr>
              <a:t> 2e</a:t>
            </a:r>
            <a:r>
              <a:rPr lang="en-US" sz="28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  <a:sym typeface="Wingdings 3"/>
              </a:rPr>
              <a:t>-</a:t>
            </a:r>
            <a:endParaRPr lang="bn-BD" sz="2800" baseline="30000" dirty="0" smtClean="0">
              <a:solidFill>
                <a:schemeClr val="tx1">
                  <a:lumMod val="95000"/>
                  <a:lumOff val="5000"/>
                </a:schemeClr>
              </a:solidFill>
              <a:cs typeface="NikoshBAN" pitchFamily="2" charset="0"/>
              <a:sym typeface="Wingdings 3"/>
            </a:endParaRPr>
          </a:p>
          <a:p>
            <a:endParaRPr lang="bn-BD" sz="4000" baseline="30000" dirty="0" smtClean="0">
              <a:solidFill>
                <a:schemeClr val="tx1">
                  <a:lumMod val="95000"/>
                  <a:lumOff val="5000"/>
                </a:schemeClr>
              </a:solidFill>
              <a:cs typeface="NikoshBAN" pitchFamily="2" charset="0"/>
              <a:sym typeface="Wingdings 3"/>
            </a:endParaRPr>
          </a:p>
          <a:p>
            <a:r>
              <a:rPr lang="bn-BD" sz="40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  <a:sym typeface="Wingdings 3"/>
              </a:rPr>
              <a:t> 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  <a:sym typeface="Wingdings 3"/>
              </a:rPr>
              <a:t>ক্যাথোড-এ সংগঠিত ক্রিয়াঃ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  <a:sym typeface="Wingdings 3"/>
              </a:rPr>
              <a:t>2H+2e</a:t>
            </a:r>
            <a:r>
              <a:rPr lang="en-US" sz="4400" baseline="28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  <a:sym typeface="Wingdings 3"/>
              </a:rPr>
              <a:t>-</a:t>
            </a:r>
            <a:r>
              <a:rPr lang="bn-BD" sz="28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  <a:sym typeface="Wingdings 3"/>
              </a:rPr>
              <a:t> 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  <a:sym typeface="Wingdings 3"/>
              </a:rPr>
              <a:t> = H</a:t>
            </a:r>
            <a:r>
              <a:rPr lang="en-US" sz="2800" baseline="-220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NikoshBAN" pitchFamily="2" charset="0"/>
                <a:sym typeface="Wingdings 3"/>
              </a:rPr>
              <a:t>2</a:t>
            </a:r>
            <a:endParaRPr lang="bn-BD" sz="2800" dirty="0" smtClean="0">
              <a:solidFill>
                <a:schemeClr val="tx1">
                  <a:lumMod val="95000"/>
                  <a:lumOff val="5000"/>
                </a:schemeClr>
              </a:solidFill>
              <a:cs typeface="NikoshBAN" pitchFamily="2" charset="0"/>
              <a:sym typeface="Wingdings 3"/>
            </a:endParaRPr>
          </a:p>
        </p:txBody>
      </p:sp>
      <p:sp>
        <p:nvSpPr>
          <p:cNvPr id="8" name="Footer Placeholder 2">
            <a:extLst>
              <a:ext uri="{FF2B5EF4-FFF2-40B4-BE49-F238E27FC236}">
                <a16:creationId xmlns="" xmlns:a16="http://schemas.microsoft.com/office/drawing/2014/main" id="{86C34DBD-F6D3-44C6-A800-662EABDF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2880" y="6030410"/>
            <a:ext cx="8089120" cy="827590"/>
          </a:xfrm>
        </p:spPr>
        <p:txBody>
          <a:bodyPr/>
          <a:lstStyle/>
          <a:p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উৎপল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বালা</a:t>
            </a:r>
            <a:r>
              <a:rPr lang="as-IN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হাফিজ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মজুমদার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বিদ্যানিকেতন</a:t>
            </a:r>
            <a:endParaRPr lang="en-US" sz="28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696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295466" y="647278"/>
            <a:ext cx="10096433" cy="6481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গ্যালভানিক</a:t>
            </a:r>
            <a:r>
              <a:rPr lang="en-US" sz="3200" dirty="0" smtClean="0">
                <a:solidFill>
                  <a:schemeClr val="tx1"/>
                </a:solidFill>
                <a:latin typeface="SutonnyMJ"/>
                <a:cs typeface="NikoshBAN" panose="02000000000000000000" pitchFamily="2" charset="0"/>
              </a:rPr>
              <a:t> কোষে সংঘটিত বিক্রিয়াসমূহ নিম্নরুপ-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04800" y="3048000"/>
            <a:ext cx="11582400" cy="599420"/>
            <a:chOff x="0" y="1752600"/>
            <a:chExt cx="8686800" cy="599420"/>
          </a:xfrm>
        </p:grpSpPr>
        <p:sp>
          <p:nvSpPr>
            <p:cNvPr id="15" name="Rectangle 14"/>
            <p:cNvSpPr/>
            <p:nvPr/>
          </p:nvSpPr>
          <p:spPr>
            <a:xfrm>
              <a:off x="3247628" y="1752600"/>
              <a:ext cx="4143772" cy="52322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8575">
              <a:noFill/>
            </a:ln>
          </p:spPr>
          <p:txBody>
            <a:bodyPr wrap="square">
              <a:spAutoFit/>
            </a:bodyPr>
            <a:lstStyle/>
            <a:p>
              <a:pPr lvl="0"/>
              <a:r>
                <a:rPr lang="en-US" sz="2800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NikoshB"/>
                  <a:cs typeface="NikoshBAN" pitchFamily="2" charset="0"/>
                </a:rPr>
                <a:t>Cu </a:t>
              </a:r>
              <a:r>
                <a:rPr lang="en-US" sz="2800" b="1" baseline="30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NikoshB"/>
                  <a:cs typeface="NikoshBAN" pitchFamily="2" charset="0"/>
                </a:rPr>
                <a:t>++ </a:t>
              </a:r>
              <a:r>
                <a:rPr lang="en-US" sz="2800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NikoshB"/>
                  <a:cs typeface="NikoshBAN" pitchFamily="2" charset="0"/>
                </a:rPr>
                <a:t> +  2e  </a:t>
              </a:r>
              <a:r>
                <a:rPr lang="en-US" sz="2800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NikoshB"/>
                  <a:cs typeface="NikoshBAN" pitchFamily="2" charset="0"/>
                  <a:sym typeface="Symbol"/>
                </a:rPr>
                <a:t>        Cu</a:t>
              </a:r>
              <a:r>
                <a:rPr lang="bn-BD" sz="2800" b="1" baseline="30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NikoshB"/>
                  <a:cs typeface="NikoshBAN" pitchFamily="2" charset="0"/>
                </a:rPr>
                <a:t> </a:t>
              </a:r>
              <a:r>
                <a:rPr lang="en-US" sz="2800" b="1" baseline="30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NikoshB"/>
                  <a:cs typeface="NikoshBAN" pitchFamily="2" charset="0"/>
                </a:rPr>
                <a:t>       </a:t>
              </a:r>
              <a:endParaRPr lang="en-US" sz="2800" b="1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0" y="1752600"/>
              <a:ext cx="3124200" cy="52960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ক্যাথোডে সংঘটিত বিক্রিয়া</a:t>
              </a:r>
              <a:endPara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467600" y="1828800"/>
              <a:ext cx="1219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বিজারণ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08000" y="1752600"/>
            <a:ext cx="11379200" cy="609600"/>
            <a:chOff x="76200" y="2971800"/>
            <a:chExt cx="8534400" cy="609600"/>
          </a:xfrm>
        </p:grpSpPr>
        <p:sp>
          <p:nvSpPr>
            <p:cNvPr id="4" name="Rectangle 3"/>
            <p:cNvSpPr/>
            <p:nvPr/>
          </p:nvSpPr>
          <p:spPr>
            <a:xfrm>
              <a:off x="3505200" y="3019425"/>
              <a:ext cx="3048000" cy="56197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en-US" sz="2400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NikoshB"/>
                  <a:cs typeface="NikoshBAN" pitchFamily="2" charset="0"/>
                </a:rPr>
                <a:t>Zn    </a:t>
              </a:r>
              <a:r>
                <a:rPr lang="en-US" sz="2400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NikoshB"/>
                  <a:cs typeface="NikoshBAN" pitchFamily="2" charset="0"/>
                  <a:sym typeface="Symbol"/>
                </a:rPr>
                <a:t>  </a:t>
              </a:r>
              <a:r>
                <a:rPr lang="en-US" sz="2400" b="1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NikoshB"/>
                  <a:cs typeface="NikoshBAN" pitchFamily="2" charset="0"/>
                  <a:sym typeface="Symbol"/>
                </a:rPr>
                <a:t> </a:t>
              </a:r>
              <a:r>
                <a:rPr lang="en-US" sz="2400" b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NikoshB"/>
                  <a:cs typeface="NikoshBAN" pitchFamily="2" charset="0"/>
                  <a:sym typeface="Symbol"/>
                </a:rPr>
                <a:t>Zn</a:t>
              </a:r>
              <a:r>
                <a:rPr lang="en-US" sz="2400" b="1" baseline="30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NikoshB"/>
                  <a:cs typeface="NikoshBAN" pitchFamily="2" charset="0"/>
                  <a:sym typeface="Symbol"/>
                </a:rPr>
                <a:t>++</a:t>
              </a:r>
              <a:r>
                <a:rPr lang="bn-BD" sz="2400" b="1" baseline="30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NikoshB"/>
                  <a:cs typeface="NikoshBAN" pitchFamily="2" charset="0"/>
                </a:rPr>
                <a:t> </a:t>
              </a:r>
              <a:r>
                <a:rPr lang="en-US" sz="2400" b="1" baseline="300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NikoshB"/>
                  <a:cs typeface="NikoshBAN" pitchFamily="2" charset="0"/>
                </a:rPr>
                <a:t>  </a:t>
              </a:r>
              <a:r>
                <a:rPr lang="en-US" sz="2400" b="1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NikoshB"/>
                  <a:cs typeface="NikoshBAN" pitchFamily="2" charset="0"/>
                </a:rPr>
                <a:t>+ 2e</a:t>
              </a:r>
              <a:endParaRPr lang="en-US" sz="2400" b="1" dirty="0">
                <a:solidFill>
                  <a:prstClr val="black">
                    <a:lumMod val="95000"/>
                    <a:lumOff val="5000"/>
                  </a:prstClr>
                </a:solidFill>
                <a:latin typeface="NikoshB"/>
                <a:cs typeface="NikoshBAN" pitchFamily="2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6200" y="3104778"/>
              <a:ext cx="3200400" cy="468238"/>
            </a:xfrm>
            <a:prstGeom prst="roundRect">
              <a:avLst>
                <a:gd name="adj" fmla="val 26042"/>
              </a:avLst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অ্যানোডে সংঘটিত বিক্রিয়া</a:t>
              </a:r>
              <a:endPara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467600" y="2971800"/>
              <a:ext cx="1143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জারণ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04800" y="4090714"/>
            <a:ext cx="11506200" cy="706438"/>
            <a:chOff x="228600" y="4090714"/>
            <a:chExt cx="8629650" cy="706438"/>
          </a:xfrm>
        </p:grpSpPr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7400" y="4090714"/>
              <a:ext cx="6800850" cy="706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228600" y="4191000"/>
              <a:ext cx="1447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 smtClean="0">
                  <a:latin typeface="NikoshBAN" pitchFamily="2" charset="0"/>
                  <a:cs typeface="NikoshBAN" pitchFamily="2" charset="0"/>
                </a:rPr>
                <a:t>মূল বিক্রিয়া</a:t>
              </a:r>
              <a:endParaRPr lang="en-US" sz="2800" dirty="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2" name="Footer Placeholder 2">
            <a:extLst>
              <a:ext uri="{FF2B5EF4-FFF2-40B4-BE49-F238E27FC236}">
                <a16:creationId xmlns="" xmlns:a16="http://schemas.microsoft.com/office/drawing/2014/main" id="{86C34DBD-F6D3-44C6-A800-662EABDF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2880" y="6030410"/>
            <a:ext cx="8089120" cy="827590"/>
          </a:xfrm>
        </p:spPr>
        <p:txBody>
          <a:bodyPr/>
          <a:lstStyle/>
          <a:p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উৎপল</a:t>
            </a:r>
            <a:r>
              <a:rPr lang="en-US" sz="2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বালা</a:t>
            </a:r>
            <a:r>
              <a:rPr lang="as-IN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হাফিজ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মজুমদার</a:t>
            </a:r>
            <a:r>
              <a:rPr lang="en-US" sz="28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বিদ্যানিকেতন</a:t>
            </a:r>
            <a:endParaRPr lang="en-US" sz="28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323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619</Words>
  <Application>Microsoft Office PowerPoint</Application>
  <PresentationFormat>Custom</PresentationFormat>
  <Paragraphs>166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Nazrul</dc:creator>
  <cp:lastModifiedBy>DOLE</cp:lastModifiedBy>
  <cp:revision>140</cp:revision>
  <dcterms:created xsi:type="dcterms:W3CDTF">2021-03-27T04:10:08Z</dcterms:created>
  <dcterms:modified xsi:type="dcterms:W3CDTF">2024-06-26T16:13:04Z</dcterms:modified>
</cp:coreProperties>
</file>