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8" r:id="rId6"/>
    <p:sldId id="260" r:id="rId7"/>
    <p:sldId id="282" r:id="rId8"/>
    <p:sldId id="281" r:id="rId9"/>
    <p:sldId id="284" r:id="rId10"/>
    <p:sldId id="283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8AA4-0F45-4E16-9969-FEEED1543408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E09A-956D-46D8-B654-9DD789CE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2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DE09A-956D-46D8-B654-9DD789CE77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6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8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3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3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0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27000">
              <a:srgbClr val="FF0000"/>
            </a:gs>
            <a:gs pos="55000">
              <a:srgbClr val="002060"/>
            </a:gs>
            <a:gs pos="87000">
              <a:srgbClr val="C0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5890-E2F8-4BAE-9BF0-AB60A062475F}" type="datetimeFigureOut">
              <a:rPr lang="en-GB" smtClean="0"/>
              <a:t>28/06/24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3DAC9-01F9-4CD8-A496-2518EC29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rgbClr val="C00000"/>
            </a:gs>
            <a:gs pos="40000">
              <a:schemeClr val="accent1">
                <a:lumMod val="75000"/>
              </a:schemeClr>
            </a:gs>
            <a:gs pos="55000">
              <a:srgbClr val="002060"/>
            </a:gs>
            <a:gs pos="87000">
              <a:srgbClr val="C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0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8930C-3D8F-21A9-9F37-931DC534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9" y="419915"/>
            <a:ext cx="8212261" cy="60090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66DB9C-0511-46EC-BE8C-771BE4E3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566"/>
              </p:ext>
            </p:extLst>
          </p:nvPr>
        </p:nvGraphicFramePr>
        <p:xfrm>
          <a:off x="439369" y="429066"/>
          <a:ext cx="835017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695">
                  <a:extLst>
                    <a:ext uri="{9D8B030D-6E8A-4147-A177-3AD203B41FA5}">
                      <a16:colId xmlns:a16="http://schemas.microsoft.com/office/drawing/2014/main" val="3006293335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60562866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4090683957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170060421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267242209"/>
                    </a:ext>
                  </a:extLst>
                </a:gridCol>
                <a:gridCol w="1391695">
                  <a:extLst>
                    <a:ext uri="{9D8B030D-6E8A-4147-A177-3AD203B41FA5}">
                      <a16:colId xmlns:a16="http://schemas.microsoft.com/office/drawing/2014/main" val="1017655341"/>
                    </a:ext>
                  </a:extLst>
                </a:gridCol>
              </a:tblGrid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15293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0453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00165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0124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018592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265110"/>
                  </a:ext>
                </a:extLst>
              </a:tr>
              <a:tr h="80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ঝ</a:t>
                      </a:r>
                      <a:endParaRPr kumimoji="0" lang="en-GB" sz="4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2772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4F9D6-78B2-0E2B-BC92-BF8966D26437}"/>
              </a:ext>
            </a:extLst>
          </p:cNvPr>
          <p:cNvSpPr txBox="1"/>
          <p:nvPr/>
        </p:nvSpPr>
        <p:spPr>
          <a:xfrm>
            <a:off x="3826412" y="0"/>
            <a:ext cx="1223890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 লিখি</a:t>
            </a:r>
            <a:endParaRPr lang="en-GB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AF06A-2BF1-136B-DE6E-03EA53D3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38D34-A402-F32B-8882-015843CB6644}"/>
              </a:ext>
            </a:extLst>
          </p:cNvPr>
          <p:cNvSpPr/>
          <p:nvPr/>
        </p:nvSpPr>
        <p:spPr>
          <a:xfrm>
            <a:off x="1674724" y="1628506"/>
            <a:ext cx="3013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7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83D6-F461-C9F6-3723-709275192464}"/>
              </a:ext>
            </a:extLst>
          </p:cNvPr>
          <p:cNvSpPr txBox="1"/>
          <p:nvPr/>
        </p:nvSpPr>
        <p:spPr>
          <a:xfrm>
            <a:off x="4456103" y="2611121"/>
            <a:ext cx="3013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CB0E8-B9C9-3B53-38E5-792C0AFA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8" y="1206721"/>
            <a:ext cx="7397404" cy="5189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A0F74-4BA7-D401-E347-0F971484551C}"/>
              </a:ext>
            </a:extLst>
          </p:cNvPr>
          <p:cNvSpPr/>
          <p:nvPr/>
        </p:nvSpPr>
        <p:spPr>
          <a:xfrm>
            <a:off x="873298" y="672149"/>
            <a:ext cx="84863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</a:p>
          <a:p>
            <a:r>
              <a:rPr lang="bn-IN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আজকের </a:t>
            </a:r>
          </a:p>
          <a:p>
            <a:r>
              <a:rPr lang="bn-IN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পাঠে </a:t>
            </a:r>
          </a:p>
          <a:p>
            <a:r>
              <a:rPr lang="bn-IN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স্বাগতম 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76DC5-D61E-A140-CA73-97832E906C3A}"/>
              </a:ext>
            </a:extLst>
          </p:cNvPr>
          <p:cNvGrpSpPr/>
          <p:nvPr/>
        </p:nvGrpSpPr>
        <p:grpSpPr>
          <a:xfrm>
            <a:off x="328810" y="5148776"/>
            <a:ext cx="8486379" cy="1353696"/>
            <a:chOff x="121168" y="5820309"/>
            <a:chExt cx="12210332" cy="14179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1D76AA-DC95-72AE-41B8-DD49F8A1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836871"/>
              <a:ext cx="6505575" cy="1401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0F6D6-F607-AEE1-FBD7-189448ADE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6425" y="5820309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7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42C26-167F-A7B3-9DBC-407B9046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32A95-0EE2-CC61-ECFC-42236DC010A5}"/>
              </a:ext>
            </a:extLst>
          </p:cNvPr>
          <p:cNvSpPr/>
          <p:nvPr/>
        </p:nvSpPr>
        <p:spPr>
          <a:xfrm>
            <a:off x="2907894" y="702436"/>
            <a:ext cx="358143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24D2F-B27A-A21A-A619-1DA6869D124C}"/>
              </a:ext>
            </a:extLst>
          </p:cNvPr>
          <p:cNvGrpSpPr/>
          <p:nvPr/>
        </p:nvGrpSpPr>
        <p:grpSpPr>
          <a:xfrm>
            <a:off x="724486" y="1905506"/>
            <a:ext cx="7695028" cy="3046988"/>
            <a:chOff x="724486" y="2128777"/>
            <a:chExt cx="7695028" cy="3046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DF34EB-0E6B-FEA9-AF50-38A2EF7E72C4}"/>
                </a:ext>
              </a:extLst>
            </p:cNvPr>
            <p:cNvSpPr txBox="1"/>
            <p:nvPr/>
          </p:nvSpPr>
          <p:spPr>
            <a:xfrm>
              <a:off x="724486" y="2128777"/>
              <a:ext cx="7695028" cy="30469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মেহেদী হাসান রাজীব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চর নীলক্ষি সরকারি প্রাথমিক বিদ্যালয়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কাপাসিয়া, গাজীপুর। 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মোবাইলঃ ০১৯১৪৬৯৪৭৬৪</a:t>
              </a:r>
            </a:p>
            <a:p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ইমেইলঃ 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mhrazib735@gmail.com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A51646-C0EC-19BE-E12C-3ADA6316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790" y="2245569"/>
              <a:ext cx="1897013" cy="2366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45E4-7A58-F521-3F32-209710AA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7218D-5BD2-9467-9C14-036790A60D39}"/>
              </a:ext>
            </a:extLst>
          </p:cNvPr>
          <p:cNvSpPr/>
          <p:nvPr/>
        </p:nvSpPr>
        <p:spPr>
          <a:xfrm>
            <a:off x="3081848" y="407014"/>
            <a:ext cx="3290817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5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9E546-FD94-7B83-38CE-77CFECF5519E}"/>
              </a:ext>
            </a:extLst>
          </p:cNvPr>
          <p:cNvGrpSpPr/>
          <p:nvPr/>
        </p:nvGrpSpPr>
        <p:grpSpPr>
          <a:xfrm>
            <a:off x="659135" y="1502808"/>
            <a:ext cx="7848339" cy="4526859"/>
            <a:chOff x="659135" y="1502808"/>
            <a:chExt cx="7848339" cy="45268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C5D684-1687-36C5-F405-EADCCFE54E04}"/>
                </a:ext>
              </a:extLst>
            </p:cNvPr>
            <p:cNvSpPr txBox="1"/>
            <p:nvPr/>
          </p:nvSpPr>
          <p:spPr>
            <a:xfrm>
              <a:off x="4060035" y="1843906"/>
              <a:ext cx="4447439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আমার বই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প্রাক-প্রাথমিক শ্রেণি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 ভাষার কাজ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তারিখঃ০০/০০/২০২৪ </a:t>
              </a:r>
            </a:p>
            <a:p>
              <a:pPr algn="ctr"/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বর্ণ – </a:t>
              </a:r>
              <a:r>
                <a:rPr lang="en-US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ঝ  </a:t>
              </a:r>
              <a:r>
                <a:rPr lang="bn-IN" sz="54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  <a:r>
                <a:rPr lang="bn-IN" sz="6600" dirty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bn-IN" sz="4000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endParaRPr lang="en-GB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32E023-BA88-3410-9941-39538148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135" y="1502808"/>
              <a:ext cx="3400900" cy="446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B3BE-A235-C80F-5E35-C1C2F91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243AB-3CAC-3FC5-DF89-839EAEFAC16A}"/>
              </a:ext>
            </a:extLst>
          </p:cNvPr>
          <p:cNvSpPr/>
          <p:nvPr/>
        </p:nvSpPr>
        <p:spPr>
          <a:xfrm>
            <a:off x="3583336" y="602329"/>
            <a:ext cx="1977327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 ফল </a:t>
            </a:r>
            <a:endParaRPr lang="en-US" sz="40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AD79-64B8-C999-86D5-551C4A800A9F}"/>
              </a:ext>
            </a:extLst>
          </p:cNvPr>
          <p:cNvSpPr txBox="1"/>
          <p:nvPr/>
        </p:nvSpPr>
        <p:spPr>
          <a:xfrm>
            <a:off x="1988266" y="1955410"/>
            <a:ext cx="607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৪.১.৪ ধ্বনির লিখিত </a:t>
            </a:r>
            <a:r>
              <a:rPr lang="bn-IN" sz="2400" dirty="0">
                <a:latin typeface="SutonnyOMJ" panose="01010600010101010101" pitchFamily="2" charset="0"/>
                <a:cs typeface="SutonnyOMJ" panose="01010600010101010101" pitchFamily="2" charset="0"/>
              </a:rPr>
              <a:t>রূ</a:t>
            </a:r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প/ প্রতীক ( বর্ণ ) শনাক্ত করতে পারবে।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74443-1C42-CF87-0D14-E712D75F6165}"/>
              </a:ext>
            </a:extLst>
          </p:cNvPr>
          <p:cNvSpPr txBox="1"/>
          <p:nvPr/>
        </p:nvSpPr>
        <p:spPr>
          <a:xfrm>
            <a:off x="1988266" y="3502564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৪.১.৬ শব্দ থেকে বর্ণ শনাক্ত করতে পারবে। 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54CE-C100-651B-4616-AC8D3BA394E1}"/>
              </a:ext>
            </a:extLst>
          </p:cNvPr>
          <p:cNvSpPr txBox="1"/>
          <p:nvPr/>
        </p:nvSpPr>
        <p:spPr>
          <a:xfrm>
            <a:off x="1903076" y="2808906"/>
            <a:ext cx="624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৪.১.৫ দুই বা তিন বর্ণের ছোটো  ছোটো শব্দ শুনে বলতে পারবে।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E872B-E685-6717-05E8-287D0793D2D1}"/>
              </a:ext>
            </a:extLst>
          </p:cNvPr>
          <p:cNvSpPr txBox="1"/>
          <p:nvPr/>
        </p:nvSpPr>
        <p:spPr>
          <a:xfrm>
            <a:off x="1988266" y="4278123"/>
            <a:ext cx="47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৪.১.১১  বর্ণাংশ ও বর্ণ লিখতে পারবে।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/>
      <p:bldP spid="5" grpId="0" build="p" bldLvl="5"/>
      <p:bldP spid="3" grpId="0" build="p" bldLvl="5"/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565511" y="0"/>
            <a:ext cx="17956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  ছবি দেখি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C6394-65D0-65EB-4A45-97CCD85B8012}"/>
              </a:ext>
            </a:extLst>
          </p:cNvPr>
          <p:cNvSpPr/>
          <p:nvPr/>
        </p:nvSpPr>
        <p:spPr>
          <a:xfrm>
            <a:off x="2912072" y="1328055"/>
            <a:ext cx="31025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r>
              <a:rPr lang="bn-IN" sz="199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199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F0FCC-1EF0-47D9-3770-0BF79D2FC96D}"/>
              </a:ext>
            </a:extLst>
          </p:cNvPr>
          <p:cNvSpPr/>
          <p:nvPr/>
        </p:nvSpPr>
        <p:spPr>
          <a:xfrm>
            <a:off x="1909916" y="520266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49331-2492-4976-8192-E958AC9CBC54}"/>
              </a:ext>
            </a:extLst>
          </p:cNvPr>
          <p:cNvSpPr txBox="1"/>
          <p:nvPr/>
        </p:nvSpPr>
        <p:spPr>
          <a:xfrm>
            <a:off x="1277870" y="5059541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29DC1-506B-E966-9D14-0C3EEA1217AD}"/>
              </a:ext>
            </a:extLst>
          </p:cNvPr>
          <p:cNvSpPr/>
          <p:nvPr/>
        </p:nvSpPr>
        <p:spPr>
          <a:xfrm>
            <a:off x="6600684" y="4971617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" panose="02000000000000000000" pitchFamily="2" charset="0"/>
                <a:cs typeface="Nikosh" panose="02000000000000000000" pitchFamily="2" charset="0"/>
              </a:rPr>
              <a:t>রণা</a:t>
            </a:r>
            <a:r>
              <a:rPr lang="en-US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7E4DB-E54F-3D30-DE57-839D9C989877}"/>
              </a:ext>
            </a:extLst>
          </p:cNvPr>
          <p:cNvSpPr txBox="1"/>
          <p:nvPr/>
        </p:nvSpPr>
        <p:spPr>
          <a:xfrm>
            <a:off x="6012461" y="4820653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96166-6FB8-98C6-EE03-A1D8D763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0" t="16376" r="7378" b="19128"/>
          <a:stretch/>
        </p:blipFill>
        <p:spPr>
          <a:xfrm>
            <a:off x="5372042" y="1910143"/>
            <a:ext cx="2786069" cy="3037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78FB0-6EE7-D621-94C2-FE6BA93F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7290" r="53203" b="19992"/>
          <a:stretch/>
        </p:blipFill>
        <p:spPr>
          <a:xfrm>
            <a:off x="576215" y="1603717"/>
            <a:ext cx="3410691" cy="36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0" grpId="0"/>
      <p:bldP spid="11" grpId="0"/>
      <p:bldP spid="11" grpId="1"/>
      <p:bldP spid="13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3739878" y="466273"/>
            <a:ext cx="1664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 পড়ি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287833" y="2554020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endParaRPr lang="en-US" sz="19900" b="1" cap="none" spc="50" dirty="0">
              <a:ln w="0"/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5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2911929" y="0"/>
            <a:ext cx="33201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বইয়ের ৬৯ পৃষ্ঠা খোল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5D5C0-BA0E-9267-DFDB-5458ED28D5B4}"/>
              </a:ext>
            </a:extLst>
          </p:cNvPr>
          <p:cNvSpPr/>
          <p:nvPr/>
        </p:nvSpPr>
        <p:spPr>
          <a:xfrm>
            <a:off x="3986906" y="1028479"/>
            <a:ext cx="1750917" cy="186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spc="50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ঝ    </a:t>
            </a:r>
            <a:endParaRPr lang="en-US" sz="11500" b="1" cap="none" spc="5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AC481C-C56C-9CDF-103B-24C29D3253A9}"/>
              </a:ext>
            </a:extLst>
          </p:cNvPr>
          <p:cNvSpPr/>
          <p:nvPr/>
        </p:nvSpPr>
        <p:spPr>
          <a:xfrm>
            <a:off x="1909916" y="520266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8F6E6-641C-C92E-1D05-154A509247D4}"/>
              </a:ext>
            </a:extLst>
          </p:cNvPr>
          <p:cNvSpPr txBox="1"/>
          <p:nvPr/>
        </p:nvSpPr>
        <p:spPr>
          <a:xfrm>
            <a:off x="1277870" y="5059541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E35FC-C74A-612E-4B54-7488E718D586}"/>
              </a:ext>
            </a:extLst>
          </p:cNvPr>
          <p:cNvSpPr/>
          <p:nvPr/>
        </p:nvSpPr>
        <p:spPr>
          <a:xfrm>
            <a:off x="6600684" y="4971617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" panose="02000000000000000000" pitchFamily="2" charset="0"/>
                <a:cs typeface="Nikosh" panose="02000000000000000000" pitchFamily="2" charset="0"/>
              </a:rPr>
              <a:t>রণা</a:t>
            </a:r>
            <a:r>
              <a:rPr lang="en-US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>
              <a:ln/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18E4A-A2E7-2B52-8E13-59AF210111EA}"/>
              </a:ext>
            </a:extLst>
          </p:cNvPr>
          <p:cNvSpPr txBox="1"/>
          <p:nvPr/>
        </p:nvSpPr>
        <p:spPr>
          <a:xfrm>
            <a:off x="6012461" y="4820653"/>
            <a:ext cx="544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  <a:endParaRPr lang="en-GB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D86CA-C00E-9359-DC48-71D6E4F9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0" t="16376" r="7378" b="19128"/>
          <a:stretch/>
        </p:blipFill>
        <p:spPr>
          <a:xfrm>
            <a:off x="5372042" y="1910143"/>
            <a:ext cx="2786069" cy="3037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C9256-16C5-791F-D5DB-47A74B18A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7290" r="53203" b="19992"/>
          <a:stretch/>
        </p:blipFill>
        <p:spPr>
          <a:xfrm>
            <a:off x="576215" y="1603717"/>
            <a:ext cx="3410691" cy="36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FC71-E5DE-2F25-D029-EF44170A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4C727-C45D-FEED-4F2E-A1CC05F23D8F}"/>
              </a:ext>
            </a:extLst>
          </p:cNvPr>
          <p:cNvSpPr/>
          <p:nvPr/>
        </p:nvSpPr>
        <p:spPr>
          <a:xfrm>
            <a:off x="1808265" y="466273"/>
            <a:ext cx="55274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 বোর্ডে বর্ণটি অনুশীলন করি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AB34-5D6D-7F6B-090C-BD7B10AC54D4}"/>
              </a:ext>
            </a:extLst>
          </p:cNvPr>
          <p:cNvSpPr/>
          <p:nvPr/>
        </p:nvSpPr>
        <p:spPr>
          <a:xfrm>
            <a:off x="3383114" y="2202326"/>
            <a:ext cx="211628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ঝ </a:t>
            </a:r>
            <a:endParaRPr lang="en-US" sz="199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834</TotalTime>
  <Words>160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Nikosh</vt:lpstr>
      <vt:lpstr>NikoshBAN</vt:lpstr>
      <vt:lpstr>SutonnyOMJ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mhrazib736@gmail.com</dc:creator>
  <cp:lastModifiedBy>mhrazib736@gmail.com</cp:lastModifiedBy>
  <cp:revision>30</cp:revision>
  <dcterms:created xsi:type="dcterms:W3CDTF">2024-02-27T06:01:47Z</dcterms:created>
  <dcterms:modified xsi:type="dcterms:W3CDTF">2024-06-28T02:44:16Z</dcterms:modified>
</cp:coreProperties>
</file>