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59" r:id="rId6"/>
    <p:sldId id="260" r:id="rId7"/>
    <p:sldId id="272" r:id="rId8"/>
    <p:sldId id="271" r:id="rId9"/>
    <p:sldId id="262" r:id="rId10"/>
    <p:sldId id="276" r:id="rId11"/>
    <p:sldId id="277" r:id="rId12"/>
    <p:sldId id="278" r:id="rId13"/>
    <p:sldId id="279" r:id="rId14"/>
    <p:sldId id="280" r:id="rId15"/>
    <p:sldId id="281" r:id="rId16"/>
    <p:sldId id="266" r:id="rId17"/>
    <p:sldId id="267" r:id="rId18"/>
    <p:sldId id="268" r:id="rId19"/>
    <p:sldId id="269" r:id="rId20"/>
    <p:sldId id="270" r:id="rId21"/>
    <p:sldId id="284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663300"/>
    <a:srgbClr val="800000"/>
    <a:srgbClr val="000066"/>
    <a:srgbClr val="170A7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en-US" dirty="0" err="1" smtClean="0"/>
            <a:t>অনুমিত</a:t>
          </a:r>
          <a:r>
            <a:rPr lang="en-US" dirty="0" smtClean="0"/>
            <a:t> </a:t>
          </a:r>
          <a:r>
            <a:rPr lang="en-US" dirty="0" err="1" smtClean="0"/>
            <a:t>শর্তসমূহ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১। সমাজে দ্রব্যসামগ্রীর নোট চাহিদা ও যোগানের মধ্যে ভারসাম্য থাকে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২। পূর্ণ নিয়োগ অবস্থা বিদ্যমান  </a:t>
          </a:r>
          <a:endParaRPr lang="en-US" sz="2000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৩। অর্থকে শুধু বিনিময়ের মাধ্যম হিসেবে বিবেচনা করা হয় । 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D377B515-5AC9-43BB-B93F-2303EA414180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1800" dirty="0" smtClean="0"/>
            <a:t>৫। মোট লেনদেনের পরিমাণ স্থির থাকে । </a:t>
          </a:r>
          <a:endParaRPr lang="en-US" sz="1800" dirty="0"/>
        </a:p>
      </dgm:t>
    </dgm:pt>
    <dgm:pt modelId="{8067BBDB-20A4-4DA8-9669-D820937B72A5}" type="parTrans" cxnId="{2691F452-D362-4BD2-A200-E10C71051928}">
      <dgm:prSet/>
      <dgm:spPr/>
      <dgm:t>
        <a:bodyPr/>
        <a:lstStyle/>
        <a:p>
          <a:endParaRPr lang="en-US"/>
        </a:p>
      </dgm:t>
    </dgm:pt>
    <dgm:pt modelId="{977BB3E6-1767-445F-801A-810ABE3F9A80}" type="sibTrans" cxnId="{2691F452-D362-4BD2-A200-E10C71051928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/>
      <dgm:spPr>
        <a:solidFill>
          <a:srgbClr val="660066"/>
        </a:solidFill>
      </dgm:spPr>
      <dgm:t>
        <a:bodyPr/>
        <a:lstStyle/>
        <a:p>
          <a:r>
            <a:rPr lang="bn-IN" sz="1800" dirty="0" smtClean="0"/>
            <a:t>৪।অর্থের প্রচলন গতি স্বল্প সম্যে স্থির থাকে । 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E9F724B1-B0CB-4EC7-BCB9-977480EB8E7F}">
      <dgm:prSet custT="1"/>
      <dgm:spPr>
        <a:solidFill>
          <a:srgbClr val="800080"/>
        </a:solidFill>
      </dgm:spPr>
      <dgm:t>
        <a:bodyPr/>
        <a:lstStyle/>
        <a:p>
          <a:r>
            <a:rPr lang="bn-IN" sz="1800" dirty="0" smtClean="0"/>
            <a:t>৬। দ্রবের দামস্তর নিষ্কীয় উপাদান হিসেবে বিবেচিত ।</a:t>
          </a:r>
          <a:endParaRPr lang="en-US" sz="1800" dirty="0"/>
        </a:p>
      </dgm:t>
    </dgm:pt>
    <dgm:pt modelId="{D24E69F4-071C-46AE-AF9D-835717E3C788}" type="parTrans" cxnId="{34A63185-F470-427F-9D59-EC8AF95C8095}">
      <dgm:prSet/>
      <dgm:spPr/>
      <dgm:t>
        <a:bodyPr/>
        <a:lstStyle/>
        <a:p>
          <a:endParaRPr lang="en-US"/>
        </a:p>
      </dgm:t>
    </dgm:pt>
    <dgm:pt modelId="{AB6A264E-3814-4953-A538-4D6056182A1E}" type="sibTrans" cxnId="{34A63185-F470-427F-9D59-EC8AF95C8095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6" custLinFactNeighborX="16649" custLinFactNeighborY="-229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6" custScaleX="171215" custRadScaleRad="10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6" custScaleX="146264" custScaleY="127551" custRadScaleRad="120223" custRadScaleInc="11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6" custScaleX="134855" custScaleY="117792" custRadScaleRad="99697" custRadScaleInc="-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6" custScaleX="130909" custScaleY="96299" custRadScaleRad="82811" custRadScaleInc="-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E9A1-0527-46BB-B949-B839680AB596}" type="pres">
      <dgm:prSet presAssocID="{8067BBDB-20A4-4DA8-9669-D820937B72A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200355B9-6B04-4101-91E4-37354A448566}" type="pres">
      <dgm:prSet presAssocID="{8067BBDB-20A4-4DA8-9669-D820937B72A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86A7B0A-E777-43D5-B1AA-3AF3396B7DED}" type="pres">
      <dgm:prSet presAssocID="{D377B515-5AC9-43BB-B93F-2303EA414180}" presName="node" presStyleLbl="node1" presStyleIdx="4" presStyleCnt="6" custAng="21285798" custScaleX="106857" custScaleY="92360" custRadScaleRad="107926" custRadScaleInc="23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71526-AC88-40BC-91B1-1FA6C30D6817}" type="pres">
      <dgm:prSet presAssocID="{D24E69F4-071C-46AE-AF9D-835717E3C788}" presName="parTrans" presStyleLbl="sibTrans2D1" presStyleIdx="5" presStyleCnt="6"/>
      <dgm:spPr/>
      <dgm:t>
        <a:bodyPr/>
        <a:lstStyle/>
        <a:p>
          <a:endParaRPr lang="en-US"/>
        </a:p>
      </dgm:t>
    </dgm:pt>
    <dgm:pt modelId="{1A863AB8-9F5F-4360-B23C-14FBD1443252}" type="pres">
      <dgm:prSet presAssocID="{D24E69F4-071C-46AE-AF9D-835717E3C78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2FF5997-34F1-4177-AA9C-4E6777EB09DD}" type="pres">
      <dgm:prSet presAssocID="{E9F724B1-B0CB-4EC7-BCB9-977480EB8E7F}" presName="node" presStyleLbl="node1" presStyleIdx="5" presStyleCnt="6" custScaleX="152168" custScaleY="104415" custRadScaleRad="126384" custRadScaleInc="-5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54C19-FF2A-4AD0-BC78-BA2AB089FEB6}" type="presOf" srcId="{E9F724B1-B0CB-4EC7-BCB9-977480EB8E7F}" destId="{F2FF5997-34F1-4177-AA9C-4E6777EB09DD}" srcOrd="0" destOrd="0" presId="urn:microsoft.com/office/officeart/2005/8/layout/radial5"/>
    <dgm:cxn modelId="{34A63185-F470-427F-9D59-EC8AF95C8095}" srcId="{615E54E7-5A05-4026-B8FA-42B9F644E317}" destId="{E9F724B1-B0CB-4EC7-BCB9-977480EB8E7F}" srcOrd="5" destOrd="0" parTransId="{D24E69F4-071C-46AE-AF9D-835717E3C788}" sibTransId="{AB6A264E-3814-4953-A538-4D6056182A1E}"/>
    <dgm:cxn modelId="{2691F452-D362-4BD2-A200-E10C71051928}" srcId="{615E54E7-5A05-4026-B8FA-42B9F644E317}" destId="{D377B515-5AC9-43BB-B93F-2303EA414180}" srcOrd="4" destOrd="0" parTransId="{8067BBDB-20A4-4DA8-9669-D820937B72A5}" sibTransId="{977BB3E6-1767-445F-801A-810ABE3F9A80}"/>
    <dgm:cxn modelId="{BB321100-BA14-4D95-B79F-E197160827AE}" type="presOf" srcId="{5F2306DB-781C-4692-BCA0-DA65477ED8D4}" destId="{E56B0FE4-E0EA-4A74-93B8-B2B58E554361}" srcOrd="1" destOrd="0" presId="urn:microsoft.com/office/officeart/2005/8/layout/radial5"/>
    <dgm:cxn modelId="{6CFF3F96-DED2-4D50-989E-8F2EBCC2B272}" type="presOf" srcId="{8067BBDB-20A4-4DA8-9669-D820937B72A5}" destId="{200355B9-6B04-4101-91E4-37354A448566}" srcOrd="1" destOrd="0" presId="urn:microsoft.com/office/officeart/2005/8/layout/radial5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8D54E043-0481-4B0B-A882-336BD71047A2}" type="presOf" srcId="{8067BBDB-20A4-4DA8-9669-D820937B72A5}" destId="{D9E9E9A1-0527-46BB-B949-B839680AB596}" srcOrd="0" destOrd="0" presId="urn:microsoft.com/office/officeart/2005/8/layout/radial5"/>
    <dgm:cxn modelId="{DBE86F65-049E-41CF-B8D8-F743E91A3E6D}" type="presOf" srcId="{D24E69F4-071C-46AE-AF9D-835717E3C788}" destId="{1A863AB8-9F5F-4360-B23C-14FBD1443252}" srcOrd="1" destOrd="0" presId="urn:microsoft.com/office/officeart/2005/8/layout/radial5"/>
    <dgm:cxn modelId="{5A174507-EBDD-4C18-8258-BC4EACD9ABE4}" type="presOf" srcId="{64C3723B-A0DE-45CB-95C2-DF9EDBE1EDF4}" destId="{8BFCDCF8-7200-4F32-BAA5-E9D242BE753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4D89F20F-CF5E-4E64-9EA3-1D5E99229A47}" type="presOf" srcId="{8D7C3BA7-8FE2-48F9-9CD1-C119D203959B}" destId="{BBDC8554-E6FC-4904-95C7-6FAFE7772D9E}" srcOrd="0" destOrd="0" presId="urn:microsoft.com/office/officeart/2005/8/layout/radial5"/>
    <dgm:cxn modelId="{BDA11838-8B4D-4A22-BF02-DA31835E94D2}" type="presOf" srcId="{0F9B0421-912D-45CD-BC4E-9018FE0AB96F}" destId="{F5070DC8-71BF-4704-B93E-041467537F10}" srcOrd="0" destOrd="0" presId="urn:microsoft.com/office/officeart/2005/8/layout/radial5"/>
    <dgm:cxn modelId="{85E3C6F3-0C8E-4AA0-B81E-9E137CECB8A0}" type="presOf" srcId="{615E54E7-5A05-4026-B8FA-42B9F644E317}" destId="{E42BBCBD-4521-4505-BF56-601F2899A0E9}" srcOrd="0" destOrd="0" presId="urn:microsoft.com/office/officeart/2005/8/layout/radial5"/>
    <dgm:cxn modelId="{5CFFC560-9732-4114-B1C7-EAAB93A188B3}" type="presOf" srcId="{D377B515-5AC9-43BB-B93F-2303EA414180}" destId="{286A7B0A-E777-43D5-B1AA-3AF3396B7DED}" srcOrd="0" destOrd="0" presId="urn:microsoft.com/office/officeart/2005/8/layout/radial5"/>
    <dgm:cxn modelId="{16B82213-9C7A-4399-9299-049C8862D29E}" type="presOf" srcId="{DF9B57EF-9611-4C75-9930-F724F97DF60B}" destId="{BA616C90-8458-4A40-A3FF-3D1DC89BEBFE}" srcOrd="0" destOrd="0" presId="urn:microsoft.com/office/officeart/2005/8/layout/radial5"/>
    <dgm:cxn modelId="{B2BD5B5A-D477-461F-A5BF-E7B998B9036A}" type="presOf" srcId="{87B140CF-B9D0-401E-BF93-C47551F953F3}" destId="{FA491C89-AF23-46A1-A292-529A1529584C}" srcOrd="0" destOrd="0" presId="urn:microsoft.com/office/officeart/2005/8/layout/radial5"/>
    <dgm:cxn modelId="{2AE42FAC-10EC-457A-93FC-0B96964C813E}" type="presOf" srcId="{70E098D4-176C-4224-B13C-30AFF02A1204}" destId="{2ACA6814-35DC-4D43-A500-CBECF66F841F}" srcOrd="0" destOrd="0" presId="urn:microsoft.com/office/officeart/2005/8/layout/radial5"/>
    <dgm:cxn modelId="{D4522FC1-B2D8-4C31-BA14-E970AC3F36C9}" type="presOf" srcId="{D24E69F4-071C-46AE-AF9D-835717E3C788}" destId="{97F71526-AC88-40BC-91B1-1FA6C30D6817}" srcOrd="0" destOrd="0" presId="urn:microsoft.com/office/officeart/2005/8/layout/radial5"/>
    <dgm:cxn modelId="{2B949291-3570-4D28-A170-A07E4828570B}" type="presOf" srcId="{64C3723B-A0DE-45CB-95C2-DF9EDBE1EDF4}" destId="{C85CF7B1-2FC6-4A23-AC17-476710C3E792}" srcOrd="1" destOrd="0" presId="urn:microsoft.com/office/officeart/2005/8/layout/radial5"/>
    <dgm:cxn modelId="{977288EC-0286-45F3-9DFA-26A77C784674}" type="presOf" srcId="{DF9B57EF-9611-4C75-9930-F724F97DF60B}" destId="{841C3830-0E87-4745-B1DE-6B36E3CBD17E}" srcOrd="1" destOrd="0" presId="urn:microsoft.com/office/officeart/2005/8/layout/radial5"/>
    <dgm:cxn modelId="{0B743BA0-61F5-4A9C-89B4-89AA77EE9B09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4C7CB5D6-088A-412B-ADA7-B7FCA788BF2F}" type="presOf" srcId="{6A868630-1F3E-4838-B0DE-86EFFEB2CFF6}" destId="{516B58F9-7DCE-4B85-A6D1-20F3F36FD286}" srcOrd="0" destOrd="0" presId="urn:microsoft.com/office/officeart/2005/8/layout/radial5"/>
    <dgm:cxn modelId="{E461278E-BCF5-4D4E-AD71-924325B73FA2}" type="presOf" srcId="{8D7C3BA7-8FE2-48F9-9CD1-C119D203959B}" destId="{C3A9B627-F37F-481F-9B93-94944093E16E}" srcOrd="1" destOrd="0" presId="urn:microsoft.com/office/officeart/2005/8/layout/radial5"/>
    <dgm:cxn modelId="{D9E4BE48-5E41-44F9-9006-F6135256C1B4}" type="presOf" srcId="{643B1B3C-6E13-4FD6-83FB-4D795DA2454C}" destId="{6EBE18E2-6D8E-4D0E-9F9E-3CA01E227074}" srcOrd="0" destOrd="0" presId="urn:microsoft.com/office/officeart/2005/8/layout/radial5"/>
    <dgm:cxn modelId="{E7C715CE-DDF5-4AFD-8822-6A27D929E5F1}" type="presParOf" srcId="{516B58F9-7DCE-4B85-A6D1-20F3F36FD286}" destId="{E42BBCBD-4521-4505-BF56-601F2899A0E9}" srcOrd="0" destOrd="0" presId="urn:microsoft.com/office/officeart/2005/8/layout/radial5"/>
    <dgm:cxn modelId="{21DAF1E6-40C1-4063-9688-3993677A18F1}" type="presParOf" srcId="{516B58F9-7DCE-4B85-A6D1-20F3F36FD286}" destId="{BBDC8554-E6FC-4904-95C7-6FAFE7772D9E}" srcOrd="1" destOrd="0" presId="urn:microsoft.com/office/officeart/2005/8/layout/radial5"/>
    <dgm:cxn modelId="{6C181B04-75BC-4A79-BC5C-5AF480B16011}" type="presParOf" srcId="{BBDC8554-E6FC-4904-95C7-6FAFE7772D9E}" destId="{C3A9B627-F37F-481F-9B93-94944093E16E}" srcOrd="0" destOrd="0" presId="urn:microsoft.com/office/officeart/2005/8/layout/radial5"/>
    <dgm:cxn modelId="{1CAE8D7C-4E8A-48D7-B8A6-3570E711B7EB}" type="presParOf" srcId="{516B58F9-7DCE-4B85-A6D1-20F3F36FD286}" destId="{6EBE18E2-6D8E-4D0E-9F9E-3CA01E227074}" srcOrd="2" destOrd="0" presId="urn:microsoft.com/office/officeart/2005/8/layout/radial5"/>
    <dgm:cxn modelId="{79C2C3DA-1E5A-41AD-9D7B-890C9EA86041}" type="presParOf" srcId="{516B58F9-7DCE-4B85-A6D1-20F3F36FD286}" destId="{448EBAEC-F2E8-4635-92A8-E9435EEA83ED}" srcOrd="3" destOrd="0" presId="urn:microsoft.com/office/officeart/2005/8/layout/radial5"/>
    <dgm:cxn modelId="{B6BCDB92-A2A1-431E-8E4F-824ED519083D}" type="presParOf" srcId="{448EBAEC-F2E8-4635-92A8-E9435EEA83ED}" destId="{E56B0FE4-E0EA-4A74-93B8-B2B58E554361}" srcOrd="0" destOrd="0" presId="urn:microsoft.com/office/officeart/2005/8/layout/radial5"/>
    <dgm:cxn modelId="{EFC5BE9B-D713-4A8F-BBED-AFBA56927647}" type="presParOf" srcId="{516B58F9-7DCE-4B85-A6D1-20F3F36FD286}" destId="{F5070DC8-71BF-4704-B93E-041467537F10}" srcOrd="4" destOrd="0" presId="urn:microsoft.com/office/officeart/2005/8/layout/radial5"/>
    <dgm:cxn modelId="{DC04AE18-F7A9-4A5C-875E-C8AD2C225E4B}" type="presParOf" srcId="{516B58F9-7DCE-4B85-A6D1-20F3F36FD286}" destId="{BA616C90-8458-4A40-A3FF-3D1DC89BEBFE}" srcOrd="5" destOrd="0" presId="urn:microsoft.com/office/officeart/2005/8/layout/radial5"/>
    <dgm:cxn modelId="{8766F345-92AC-4126-9F8D-29137E82A82D}" type="presParOf" srcId="{BA616C90-8458-4A40-A3FF-3D1DC89BEBFE}" destId="{841C3830-0E87-4745-B1DE-6B36E3CBD17E}" srcOrd="0" destOrd="0" presId="urn:microsoft.com/office/officeart/2005/8/layout/radial5"/>
    <dgm:cxn modelId="{79D121A4-6DC7-40B4-AA99-3259BECF2666}" type="presParOf" srcId="{516B58F9-7DCE-4B85-A6D1-20F3F36FD286}" destId="{2ACA6814-35DC-4D43-A500-CBECF66F841F}" srcOrd="6" destOrd="0" presId="urn:microsoft.com/office/officeart/2005/8/layout/radial5"/>
    <dgm:cxn modelId="{43CA5B35-EB97-4207-A0B8-50001F3E0D84}" type="presParOf" srcId="{516B58F9-7DCE-4B85-A6D1-20F3F36FD286}" destId="{8BFCDCF8-7200-4F32-BAA5-E9D242BE753E}" srcOrd="7" destOrd="0" presId="urn:microsoft.com/office/officeart/2005/8/layout/radial5"/>
    <dgm:cxn modelId="{1B908DF1-E627-4E40-93E7-7637DE6EFC23}" type="presParOf" srcId="{8BFCDCF8-7200-4F32-BAA5-E9D242BE753E}" destId="{C85CF7B1-2FC6-4A23-AC17-476710C3E792}" srcOrd="0" destOrd="0" presId="urn:microsoft.com/office/officeart/2005/8/layout/radial5"/>
    <dgm:cxn modelId="{F0939211-08F1-4CC0-9A44-8D11614143B0}" type="presParOf" srcId="{516B58F9-7DCE-4B85-A6D1-20F3F36FD286}" destId="{FA491C89-AF23-46A1-A292-529A1529584C}" srcOrd="8" destOrd="0" presId="urn:microsoft.com/office/officeart/2005/8/layout/radial5"/>
    <dgm:cxn modelId="{9E7F1391-F911-4058-983A-4BB7FF5A2A28}" type="presParOf" srcId="{516B58F9-7DCE-4B85-A6D1-20F3F36FD286}" destId="{D9E9E9A1-0527-46BB-B949-B839680AB596}" srcOrd="9" destOrd="0" presId="urn:microsoft.com/office/officeart/2005/8/layout/radial5"/>
    <dgm:cxn modelId="{6F8970DA-B27C-45CE-ADA6-72CC276A4A68}" type="presParOf" srcId="{D9E9E9A1-0527-46BB-B949-B839680AB596}" destId="{200355B9-6B04-4101-91E4-37354A448566}" srcOrd="0" destOrd="0" presId="urn:microsoft.com/office/officeart/2005/8/layout/radial5"/>
    <dgm:cxn modelId="{8ECB67F0-00DA-4720-ABBC-E1B723B83D89}" type="presParOf" srcId="{516B58F9-7DCE-4B85-A6D1-20F3F36FD286}" destId="{286A7B0A-E777-43D5-B1AA-3AF3396B7DED}" srcOrd="10" destOrd="0" presId="urn:microsoft.com/office/officeart/2005/8/layout/radial5"/>
    <dgm:cxn modelId="{A4854A7E-F1AF-4F52-8420-70AA977CB149}" type="presParOf" srcId="{516B58F9-7DCE-4B85-A6D1-20F3F36FD286}" destId="{97F71526-AC88-40BC-91B1-1FA6C30D6817}" srcOrd="11" destOrd="0" presId="urn:microsoft.com/office/officeart/2005/8/layout/radial5"/>
    <dgm:cxn modelId="{19908859-F683-4A77-89FA-B8D01DBB014E}" type="presParOf" srcId="{97F71526-AC88-40BC-91B1-1FA6C30D6817}" destId="{1A863AB8-9F5F-4360-B23C-14FBD1443252}" srcOrd="0" destOrd="0" presId="urn:microsoft.com/office/officeart/2005/8/layout/radial5"/>
    <dgm:cxn modelId="{57B061A9-113B-44C5-BD0E-7DC98EBCE721}" type="presParOf" srcId="{516B58F9-7DCE-4B85-A6D1-20F3F36FD286}" destId="{F2FF5997-34F1-4177-AA9C-4E6777EB09D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smtClean="0"/>
            <a:t>M= 100, V =5, M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‘= 100 , V‘= 5 T =10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হলে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, P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এবং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 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Vm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এর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মান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কত</a:t>
          </a:r>
          <a:r>
            <a:rPr lang="en-US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? 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smtClean="0"/>
            <a:t>২। </a:t>
          </a:r>
          <a:r>
            <a:rPr lang="en-US" dirty="0" err="1" smtClean="0"/>
            <a:t>অর্থের</a:t>
          </a:r>
          <a:r>
            <a:rPr lang="en-US" dirty="0" smtClean="0"/>
            <a:t> </a:t>
          </a:r>
          <a:r>
            <a:rPr lang="en-US" dirty="0" err="1" smtClean="0"/>
            <a:t>পরিমাণ</a:t>
          </a:r>
          <a:r>
            <a:rPr lang="en-US" dirty="0" smtClean="0"/>
            <a:t> </a:t>
          </a:r>
          <a:r>
            <a:rPr lang="en-US" dirty="0" err="1" smtClean="0"/>
            <a:t>দিগুণ</a:t>
          </a:r>
          <a:r>
            <a:rPr lang="en-US" dirty="0" smtClean="0"/>
            <a:t> </a:t>
          </a:r>
          <a:r>
            <a:rPr lang="en-US" dirty="0" err="1" smtClean="0"/>
            <a:t>হলে</a:t>
          </a:r>
          <a:r>
            <a:rPr lang="en-US" dirty="0" smtClean="0"/>
            <a:t> </a:t>
          </a:r>
          <a:r>
            <a:rPr lang="en-US" dirty="0" err="1" smtClean="0"/>
            <a:t>কি</a:t>
          </a:r>
          <a:r>
            <a:rPr lang="en-US" dirty="0" smtClean="0"/>
            <a:t> </a:t>
          </a:r>
          <a:r>
            <a:rPr lang="en-US" dirty="0" err="1" smtClean="0"/>
            <a:t>অবস্থার</a:t>
          </a:r>
          <a:r>
            <a:rPr lang="en-US" dirty="0" smtClean="0"/>
            <a:t> </a:t>
          </a:r>
          <a:r>
            <a:rPr lang="en-US" dirty="0" err="1" smtClean="0"/>
            <a:t>সৃষ্টি</a:t>
          </a:r>
          <a:r>
            <a:rPr lang="en-US" dirty="0" smtClean="0"/>
            <a:t> </a:t>
          </a:r>
          <a:r>
            <a:rPr lang="en-US" dirty="0" err="1" smtClean="0"/>
            <a:t>হবে</a:t>
          </a:r>
          <a:r>
            <a:rPr lang="en-US" dirty="0" smtClean="0"/>
            <a:t> </a:t>
          </a:r>
          <a:r>
            <a:rPr lang="en-US" dirty="0" err="1" smtClean="0"/>
            <a:t>তা</a:t>
          </a:r>
          <a:r>
            <a:rPr lang="en-US" dirty="0" smtClean="0"/>
            <a:t> </a:t>
          </a:r>
          <a:r>
            <a:rPr lang="en-US" dirty="0" err="1" smtClean="0"/>
            <a:t>চিত্রে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।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en-US" sz="2800" dirty="0" err="1" smtClean="0"/>
            <a:t>উক্ত</a:t>
          </a:r>
          <a:r>
            <a:rPr lang="en-US" sz="2800" dirty="0" smtClean="0"/>
            <a:t> </a:t>
          </a:r>
          <a:r>
            <a:rPr lang="en-US" sz="2800" dirty="0" err="1" smtClean="0"/>
            <a:t>বাজারের</a:t>
          </a:r>
          <a:r>
            <a:rPr lang="en-US" sz="2800" dirty="0" smtClean="0"/>
            <a:t> </a:t>
          </a:r>
          <a:r>
            <a:rPr lang="en-US" sz="2800" dirty="0" err="1" smtClean="0"/>
            <a:t>অনুমিত</a:t>
          </a:r>
          <a:r>
            <a:rPr lang="en-US" sz="2800" dirty="0" smtClean="0"/>
            <a:t> </a:t>
          </a:r>
          <a:r>
            <a:rPr lang="en-US" sz="2800" dirty="0" err="1" smtClean="0"/>
            <a:t>শর্তগুলো</a:t>
          </a:r>
          <a:r>
            <a:rPr lang="en-US" sz="2800" dirty="0" smtClean="0"/>
            <a:t> </a:t>
          </a:r>
          <a:r>
            <a:rPr lang="en-US" sz="2800" dirty="0" err="1" smtClean="0"/>
            <a:t>বল</a:t>
          </a:r>
          <a:r>
            <a:rPr lang="en-US" sz="2000" dirty="0" smtClean="0"/>
            <a:t>।</a:t>
          </a:r>
          <a:endParaRPr lang="en-US" sz="2000" dirty="0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en-US" sz="2800" dirty="0" err="1" smtClean="0"/>
            <a:t>পূর্ণপ্রতিযোগিতামূলক</a:t>
          </a:r>
          <a:r>
            <a:rPr lang="en-US" sz="2800" dirty="0" smtClean="0"/>
            <a:t> </a:t>
          </a:r>
          <a:r>
            <a:rPr lang="en-US" sz="2800" dirty="0" err="1" smtClean="0"/>
            <a:t>বাজার</a:t>
          </a:r>
          <a:r>
            <a:rPr lang="en-US" sz="2800" dirty="0" smtClean="0"/>
            <a:t> </a:t>
          </a:r>
          <a:r>
            <a:rPr lang="en-US" sz="2800" dirty="0" err="1" smtClean="0"/>
            <a:t>কি</a:t>
          </a:r>
          <a:r>
            <a:rPr lang="en-US" sz="2800" dirty="0" smtClean="0"/>
            <a:t>?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BBCBD-4521-4505-BF56-601F2899A0E9}">
      <dsp:nvSpPr>
        <dsp:cNvPr id="0" name=""/>
        <dsp:cNvSpPr/>
      </dsp:nvSpPr>
      <dsp:spPr>
        <a:xfrm>
          <a:off x="3021566" y="2001532"/>
          <a:ext cx="2265347" cy="1693613"/>
        </a:xfrm>
        <a:prstGeom prst="ellipse">
          <a:avLst/>
        </a:prstGeom>
        <a:solidFill>
          <a:srgbClr val="66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অনুমিত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শর্তসমূহ</a:t>
          </a:r>
          <a:endParaRPr lang="en-US" sz="3300" kern="1200" dirty="0"/>
        </a:p>
      </dsp:txBody>
      <dsp:txXfrm>
        <a:off x="3353318" y="2249556"/>
        <a:ext cx="1601843" cy="1197565"/>
      </dsp:txXfrm>
    </dsp:sp>
    <dsp:sp modelId="{BBDC8554-E6FC-4904-95C7-6FAFE7772D9E}">
      <dsp:nvSpPr>
        <dsp:cNvPr id="0" name=""/>
        <dsp:cNvSpPr/>
      </dsp:nvSpPr>
      <dsp:spPr>
        <a:xfrm rot="16312391">
          <a:off x="4125160" y="1537512"/>
          <a:ext cx="186976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152290" y="1677699"/>
        <a:ext cx="130883" cy="336464"/>
      </dsp:txXfrm>
    </dsp:sp>
    <dsp:sp modelId="{6EBE18E2-6D8E-4D0E-9F9E-3CA01E227074}">
      <dsp:nvSpPr>
        <dsp:cNvPr id="0" name=""/>
        <dsp:cNvSpPr/>
      </dsp:nvSpPr>
      <dsp:spPr>
        <a:xfrm>
          <a:off x="2808467" y="0"/>
          <a:ext cx="2823914" cy="164933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১। সমাজে দ্রব্যসামগ্রীর নোট চাহিদা ও যোগানের মধ্যে ভারসাম্য থাকে</a:t>
          </a:r>
          <a:endParaRPr lang="en-US" sz="2000" kern="1200" dirty="0"/>
        </a:p>
      </dsp:txBody>
      <dsp:txXfrm>
        <a:off x="3222020" y="241540"/>
        <a:ext cx="1996808" cy="1166258"/>
      </dsp:txXfrm>
    </dsp:sp>
    <dsp:sp modelId="{448EBAEC-F2E8-4635-92A8-E9435EEA83ED}">
      <dsp:nvSpPr>
        <dsp:cNvPr id="0" name=""/>
        <dsp:cNvSpPr/>
      </dsp:nvSpPr>
      <dsp:spPr>
        <a:xfrm rot="20392649">
          <a:off x="5256813" y="2120385"/>
          <a:ext cx="237940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58992" y="2244819"/>
        <a:ext cx="166558" cy="336464"/>
      </dsp:txXfrm>
    </dsp:sp>
    <dsp:sp modelId="{F5070DC8-71BF-4704-B93E-041467537F10}">
      <dsp:nvSpPr>
        <dsp:cNvPr id="0" name=""/>
        <dsp:cNvSpPr/>
      </dsp:nvSpPr>
      <dsp:spPr>
        <a:xfrm>
          <a:off x="5498713" y="861917"/>
          <a:ext cx="2412387" cy="2103747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২। পূর্ণ নিয়োগ অবস্থা বিদ্যমান  </a:t>
          </a:r>
          <a:endParaRPr lang="en-US" sz="2000" kern="1200" dirty="0"/>
        </a:p>
      </dsp:txBody>
      <dsp:txXfrm>
        <a:off x="5851999" y="1170004"/>
        <a:ext cx="1705815" cy="1487573"/>
      </dsp:txXfrm>
    </dsp:sp>
    <dsp:sp modelId="{BA616C90-8458-4A40-A3FF-3D1DC89BEBFE}">
      <dsp:nvSpPr>
        <dsp:cNvPr id="0" name=""/>
        <dsp:cNvSpPr/>
      </dsp:nvSpPr>
      <dsp:spPr>
        <a:xfrm rot="1787702">
          <a:off x="5114487" y="3177167"/>
          <a:ext cx="207433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118600" y="3273861"/>
        <a:ext cx="145203" cy="336464"/>
      </dsp:txXfrm>
    </dsp:sp>
    <dsp:sp modelId="{2ACA6814-35DC-4D43-A500-CBECF66F841F}">
      <dsp:nvSpPr>
        <dsp:cNvPr id="0" name=""/>
        <dsp:cNvSpPr/>
      </dsp:nvSpPr>
      <dsp:spPr>
        <a:xfrm>
          <a:off x="5211094" y="3118872"/>
          <a:ext cx="2224214" cy="194278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৩। অর্থকে শুধু বিনিময়ের মাধ্যম হিসেবে বিবেচনা করা হয় । </a:t>
          </a:r>
          <a:endParaRPr lang="en-US" sz="2000" kern="1200" dirty="0"/>
        </a:p>
      </dsp:txBody>
      <dsp:txXfrm>
        <a:off x="5536823" y="3403387"/>
        <a:ext cx="1572756" cy="1373758"/>
      </dsp:txXfrm>
    </dsp:sp>
    <dsp:sp modelId="{8BFCDCF8-7200-4F32-BAA5-E9D242BE753E}">
      <dsp:nvSpPr>
        <dsp:cNvPr id="0" name=""/>
        <dsp:cNvSpPr/>
      </dsp:nvSpPr>
      <dsp:spPr>
        <a:xfrm rot="5256381">
          <a:off x="4048415" y="3693922"/>
          <a:ext cx="305784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092367" y="3760250"/>
        <a:ext cx="214049" cy="336464"/>
      </dsp:txXfrm>
    </dsp:sp>
    <dsp:sp modelId="{FA491C89-AF23-46A1-A292-529A1529584C}">
      <dsp:nvSpPr>
        <dsp:cNvPr id="0" name=""/>
        <dsp:cNvSpPr/>
      </dsp:nvSpPr>
      <dsp:spPr>
        <a:xfrm>
          <a:off x="3167331" y="4270805"/>
          <a:ext cx="2159131" cy="1588296"/>
        </a:xfrm>
        <a:prstGeom prst="ellipse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/>
            <a:t>৪।অর্থের প্রচলন গতি স্বল্প সম্যে স্থির থাকে । </a:t>
          </a:r>
          <a:endParaRPr lang="en-US" sz="1800" kern="1200" dirty="0"/>
        </a:p>
      </dsp:txBody>
      <dsp:txXfrm>
        <a:off x="3483528" y="4503406"/>
        <a:ext cx="1526737" cy="1123094"/>
      </dsp:txXfrm>
    </dsp:sp>
    <dsp:sp modelId="{D9E9E9A1-0527-46BB-B949-B839680AB596}">
      <dsp:nvSpPr>
        <dsp:cNvPr id="0" name=""/>
        <dsp:cNvSpPr/>
      </dsp:nvSpPr>
      <dsp:spPr>
        <a:xfrm rot="9006039">
          <a:off x="2785544" y="3250290"/>
          <a:ext cx="364080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887499" y="3335222"/>
        <a:ext cx="254856" cy="336464"/>
      </dsp:txXfrm>
    </dsp:sp>
    <dsp:sp modelId="{286A7B0A-E777-43D5-B1AA-3AF3396B7DED}">
      <dsp:nvSpPr>
        <dsp:cNvPr id="0" name=""/>
        <dsp:cNvSpPr/>
      </dsp:nvSpPr>
      <dsp:spPr>
        <a:xfrm rot="21285798">
          <a:off x="1045988" y="3367243"/>
          <a:ext cx="1762433" cy="152332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/>
            <a:t>৫। মোট লেনদেনের পরিমাণ স্থির থাকে । </a:t>
          </a:r>
          <a:endParaRPr lang="en-US" sz="1800" kern="1200" dirty="0"/>
        </a:p>
      </dsp:txBody>
      <dsp:txXfrm>
        <a:off x="1304090" y="3590329"/>
        <a:ext cx="1246229" cy="1077156"/>
      </dsp:txXfrm>
    </dsp:sp>
    <dsp:sp modelId="{97F71526-AC88-40BC-91B1-1FA6C30D6817}">
      <dsp:nvSpPr>
        <dsp:cNvPr id="0" name=""/>
        <dsp:cNvSpPr/>
      </dsp:nvSpPr>
      <dsp:spPr>
        <a:xfrm rot="12198792">
          <a:off x="2817332" y="2048985"/>
          <a:ext cx="265288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893669" y="2176888"/>
        <a:ext cx="185702" cy="336464"/>
      </dsp:txXfrm>
    </dsp:sp>
    <dsp:sp modelId="{F2FF5997-34F1-4177-AA9C-4E6777EB09DD}">
      <dsp:nvSpPr>
        <dsp:cNvPr id="0" name=""/>
        <dsp:cNvSpPr/>
      </dsp:nvSpPr>
      <dsp:spPr>
        <a:xfrm>
          <a:off x="395670" y="908319"/>
          <a:ext cx="2509764" cy="1722156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/>
            <a:t>৬। দ্রবের দামস্তর নিষ্কীয় উপাদান হিসেবে বিবেচিত ।</a:t>
          </a:r>
          <a:endParaRPr lang="en-US" sz="1800" kern="1200" dirty="0"/>
        </a:p>
      </dsp:txBody>
      <dsp:txXfrm>
        <a:off x="763216" y="1160523"/>
        <a:ext cx="1774672" cy="1217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BDFF4-A49F-4616-BE1D-3DE4F49EF58F}">
      <dsp:nvSpPr>
        <dsp:cNvPr id="0" name=""/>
        <dsp:cNvSpPr/>
      </dsp:nvSpPr>
      <dsp:spPr>
        <a:xfrm>
          <a:off x="2617023" y="2709333"/>
          <a:ext cx="582415" cy="1729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207" y="0"/>
              </a:lnTo>
              <a:lnTo>
                <a:pt x="291207" y="1729427"/>
              </a:lnTo>
              <a:lnTo>
                <a:pt x="582415" y="1729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62609" y="3528425"/>
        <a:ext cx="91243" cy="91243"/>
      </dsp:txXfrm>
    </dsp:sp>
    <dsp:sp modelId="{43502C96-4F73-4626-82AB-87FFA24665CC}">
      <dsp:nvSpPr>
        <dsp:cNvPr id="0" name=""/>
        <dsp:cNvSpPr/>
      </dsp:nvSpPr>
      <dsp:spPr>
        <a:xfrm>
          <a:off x="2617023" y="900642"/>
          <a:ext cx="668121" cy="1808691"/>
        </a:xfrm>
        <a:custGeom>
          <a:avLst/>
          <a:gdLst/>
          <a:ahLst/>
          <a:cxnLst/>
          <a:rect l="0" t="0" r="0" b="0"/>
          <a:pathLst>
            <a:path>
              <a:moveTo>
                <a:pt x="0" y="1808691"/>
              </a:moveTo>
              <a:lnTo>
                <a:pt x="334060" y="1808691"/>
              </a:lnTo>
              <a:lnTo>
                <a:pt x="334060" y="0"/>
              </a:lnTo>
              <a:lnTo>
                <a:pt x="6681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02880" y="1756784"/>
        <a:ext cx="96407" cy="96407"/>
      </dsp:txXfrm>
    </dsp:sp>
    <dsp:sp modelId="{C973FE98-3D44-4423-B55D-C55DD92B241C}">
      <dsp:nvSpPr>
        <dsp:cNvPr id="0" name=""/>
        <dsp:cNvSpPr/>
      </dsp:nvSpPr>
      <dsp:spPr>
        <a:xfrm rot="16200000">
          <a:off x="-607083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/>
            <a:t>দলগত</a:t>
          </a:r>
          <a:r>
            <a:rPr lang="en-US" sz="6100" kern="1200" dirty="0" smtClean="0"/>
            <a:t> </a:t>
          </a:r>
          <a:r>
            <a:rPr lang="en-US" sz="6100" kern="1200" dirty="0" err="1" smtClean="0"/>
            <a:t>কাজ</a:t>
          </a:r>
          <a:endParaRPr lang="en-US" sz="6100" kern="1200" dirty="0"/>
        </a:p>
      </dsp:txBody>
      <dsp:txXfrm>
        <a:off x="-607083" y="2194560"/>
        <a:ext cx="5418667" cy="1029546"/>
      </dsp:txXfrm>
    </dsp:sp>
    <dsp:sp modelId="{377E817A-1FAF-4861-9770-FD00DC94357C}">
      <dsp:nvSpPr>
        <dsp:cNvPr id="0" name=""/>
        <dsp:cNvSpPr/>
      </dsp:nvSpPr>
      <dsp:spPr>
        <a:xfrm>
          <a:off x="3285145" y="0"/>
          <a:ext cx="3376913" cy="1801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M= 100, V =5, M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‘= 100 , V‘= 5 T =10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হলে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, P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এবং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 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Vm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এর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মান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</a:t>
          </a:r>
          <a:r>
            <a:rPr lang="en-US" sz="2300" kern="1200" dirty="0" err="1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কত</a:t>
          </a:r>
          <a:r>
            <a:rPr lang="en-US" sz="2300" kern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rPr>
            <a:t> ? </a:t>
          </a:r>
          <a:endParaRPr lang="en-US" sz="2300" kern="1200" dirty="0"/>
        </a:p>
      </dsp:txBody>
      <dsp:txXfrm>
        <a:off x="3285145" y="0"/>
        <a:ext cx="3376913" cy="1801284"/>
      </dsp:txXfrm>
    </dsp:sp>
    <dsp:sp modelId="{9A5A6FDF-8E21-4D47-8CFE-0718DB456ACC}">
      <dsp:nvSpPr>
        <dsp:cNvPr id="0" name=""/>
        <dsp:cNvSpPr/>
      </dsp:nvSpPr>
      <dsp:spPr>
        <a:xfrm>
          <a:off x="3199439" y="3580870"/>
          <a:ext cx="3376913" cy="1715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২। </a:t>
          </a:r>
          <a:r>
            <a:rPr lang="en-US" sz="2200" kern="1200" dirty="0" err="1" smtClean="0"/>
            <a:t>অর্থের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পরিমাণ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দিগুণ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হলে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কি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অবস্থার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সৃষ্টি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হবে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তা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চিত্রে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ব্যাখ্যা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কর</a:t>
          </a:r>
          <a:r>
            <a:rPr lang="en-US" sz="2200" kern="1200" dirty="0" smtClean="0"/>
            <a:t> ।</a:t>
          </a:r>
          <a:endParaRPr lang="en-US" sz="2200" kern="1200" dirty="0"/>
        </a:p>
      </dsp:txBody>
      <dsp:txXfrm>
        <a:off x="3199439" y="3580870"/>
        <a:ext cx="3376913" cy="1715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64D52-C294-49D2-8A61-70DA639635E8}">
      <dsp:nvSpPr>
        <dsp:cNvPr id="0" name=""/>
        <dsp:cNvSpPr/>
      </dsp:nvSpPr>
      <dsp:spPr>
        <a:xfrm>
          <a:off x="0" y="1211771"/>
          <a:ext cx="6212680" cy="68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উক্ত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বাজারের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অনুমিত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শর্তগুলো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বল</a:t>
          </a:r>
          <a:r>
            <a:rPr lang="en-US" sz="2000" kern="1200" dirty="0" smtClean="0"/>
            <a:t>।</a:t>
          </a:r>
          <a:endParaRPr lang="en-US" sz="2000" kern="1200" dirty="0"/>
        </a:p>
      </dsp:txBody>
      <dsp:txXfrm>
        <a:off x="33220" y="1244991"/>
        <a:ext cx="6146240" cy="614078"/>
      </dsp:txXfrm>
    </dsp:sp>
    <dsp:sp modelId="{7EA93DF6-8DCB-4872-AE9D-48FA271BB004}">
      <dsp:nvSpPr>
        <dsp:cNvPr id="0" name=""/>
        <dsp:cNvSpPr/>
      </dsp:nvSpPr>
      <dsp:spPr>
        <a:xfrm>
          <a:off x="0" y="702097"/>
          <a:ext cx="6212680" cy="90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702097"/>
        <a:ext cx="6212680" cy="909910"/>
      </dsp:txXfrm>
    </dsp:sp>
    <dsp:sp modelId="{7EF8F21D-BAFA-473E-BABD-9ACB1C344D70}">
      <dsp:nvSpPr>
        <dsp:cNvPr id="0" name=""/>
        <dsp:cNvSpPr/>
      </dsp:nvSpPr>
      <dsp:spPr>
        <a:xfrm>
          <a:off x="0" y="290515"/>
          <a:ext cx="6212680" cy="71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পূর্ণপ্রতিযোগিতামূলক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বাজার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কি</a:t>
          </a:r>
          <a:r>
            <a:rPr lang="en-US" sz="2800" kern="1200" dirty="0" smtClean="0"/>
            <a:t>?</a:t>
          </a:r>
          <a:endParaRPr lang="en-US" sz="2800" kern="1200" dirty="0"/>
        </a:p>
      </dsp:txBody>
      <dsp:txXfrm>
        <a:off x="35134" y="325649"/>
        <a:ext cx="6142412" cy="649460"/>
      </dsp:txXfrm>
    </dsp:sp>
    <dsp:sp modelId="{E4C30E91-5680-483A-929A-2B3BB4966478}">
      <dsp:nvSpPr>
        <dsp:cNvPr id="0" name=""/>
        <dsp:cNvSpPr/>
      </dsp:nvSpPr>
      <dsp:spPr>
        <a:xfrm flipV="1">
          <a:off x="0" y="2331735"/>
          <a:ext cx="6212680" cy="61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 rot="10800000">
        <a:off x="0" y="2331735"/>
        <a:ext cx="6212680" cy="6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01-Nov-22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566670"/>
            <a:ext cx="10663707" cy="2524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চাহিদা</a:t>
            </a:r>
            <a:r>
              <a:rPr lang="en-US" sz="2400" dirty="0" smtClean="0"/>
              <a:t> ( demand of Money = PT ):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চাহিদা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/>
              <a:t> </a:t>
            </a:r>
            <a:r>
              <a:rPr lang="en-US" sz="2400" dirty="0" err="1" smtClean="0"/>
              <a:t>লেনদেনকিত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দ্রবের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দামের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নির্ভর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সুতরাং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লেনদেনকিত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দ্রবের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পরিমসণকে</a:t>
            </a:r>
            <a:r>
              <a:rPr lang="en-US" sz="2400" dirty="0" smtClean="0"/>
              <a:t> T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দাম</a:t>
            </a:r>
            <a:r>
              <a:rPr lang="en-US" sz="2400" dirty="0" smtClean="0"/>
              <a:t> </a:t>
            </a:r>
            <a:r>
              <a:rPr lang="en-US" sz="2400" dirty="0" err="1" smtClean="0"/>
              <a:t>Pদিয়ে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গুণ</a:t>
            </a:r>
            <a:r>
              <a:rPr lang="en-US" sz="2400" dirty="0" smtClean="0"/>
              <a:t>  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চাহিদা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পাওয়া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। 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5307" y="3786388"/>
            <a:ext cx="10663707" cy="2331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অর্থের যোগান ( </a:t>
            </a:r>
            <a:r>
              <a:rPr lang="en-US" sz="2800" dirty="0" smtClean="0"/>
              <a:t>Supply of Money  MV ) : 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নির্দিষ্টি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প্রচলিত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বুঝায়</a:t>
            </a:r>
            <a:r>
              <a:rPr lang="en-US" sz="2800" dirty="0" smtClean="0"/>
              <a:t> ।  </a:t>
            </a:r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পরিমাণকে</a:t>
            </a:r>
            <a:r>
              <a:rPr lang="en-US" sz="2800" dirty="0" smtClean="0"/>
              <a:t> M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গতি</a:t>
            </a:r>
            <a:r>
              <a:rPr lang="en-US" sz="2800" dirty="0" smtClean="0"/>
              <a:t> </a:t>
            </a:r>
            <a:r>
              <a:rPr lang="en-US" sz="2800" dirty="0" err="1"/>
              <a:t>V</a:t>
            </a:r>
            <a:r>
              <a:rPr lang="en-US" sz="2800" dirty="0" err="1" smtClean="0"/>
              <a:t>,দ্বারা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যোগান</a:t>
            </a:r>
            <a:r>
              <a:rPr lang="en-US" sz="2800" dirty="0" smtClean="0"/>
              <a:t> </a:t>
            </a:r>
            <a:r>
              <a:rPr lang="en-US" sz="2800" dirty="0" err="1" smtClean="0"/>
              <a:t>MV‌পাওয়া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5500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2293" y="300898"/>
            <a:ext cx="5331853" cy="1455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ফিসারের বিনিময় সমীকরণ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45413" y="2206145"/>
            <a:ext cx="6790274" cy="395381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7721" y="2498502"/>
            <a:ext cx="327328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/>
              <a:t>M </a:t>
            </a:r>
            <a:r>
              <a:rPr lang="bn-IN" sz="3200" dirty="0"/>
              <a:t>= বিহিত মুদ্রা</a:t>
            </a:r>
            <a:r>
              <a:rPr lang="en-US" sz="3200" dirty="0"/>
              <a:t>                              </a:t>
            </a:r>
            <a:r>
              <a:rPr lang="bn-IN" sz="32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989310" y="3071489"/>
            <a:ext cx="4942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/>
              <a:t>V </a:t>
            </a:r>
            <a:r>
              <a:rPr lang="bn-IN" sz="3200" dirty="0"/>
              <a:t>=বিহিত মূদ্রার প্রচলন গতি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436" y="3647597"/>
            <a:ext cx="49697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/>
              <a:t>M </a:t>
            </a:r>
            <a:r>
              <a:rPr lang="en-US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r>
              <a:rPr lang="bn-IN" sz="3200" dirty="0"/>
              <a:t>=ব্যাংক অর্থের পরিমাণ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3651" y="4199798"/>
            <a:ext cx="54136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/>
              <a:t>V</a:t>
            </a:r>
            <a:r>
              <a:rPr lang="en-US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r>
              <a:rPr lang="en-US" sz="3200" dirty="0"/>
              <a:t> </a:t>
            </a:r>
            <a:r>
              <a:rPr lang="bn-IN" sz="3200" dirty="0"/>
              <a:t>= ব্যাংক অর্থের প্রচলন গতি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8920" y="4652401"/>
            <a:ext cx="49616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/>
              <a:t> T</a:t>
            </a:r>
            <a:r>
              <a:rPr lang="bn-IN" sz="3200" dirty="0"/>
              <a:t>= ক্রয় – বিক্রয়ের </a:t>
            </a:r>
            <a:r>
              <a:rPr lang="bn-IN" sz="3200" dirty="0" smtClean="0"/>
              <a:t>পরিমা</a:t>
            </a:r>
            <a:r>
              <a:rPr lang="en-US" sz="3200" dirty="0" smtClean="0"/>
              <a:t>ণ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3651" y="5234508"/>
            <a:ext cx="2294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/>
              <a:t>P </a:t>
            </a:r>
            <a:r>
              <a:rPr lang="bn-IN" sz="3200" dirty="0"/>
              <a:t>= মূল্যস্তর 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7357710" y="2206145"/>
            <a:ext cx="4715020" cy="3953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33126" y="3083277"/>
            <a:ext cx="4639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/>
              <a:t>PT = MV + M</a:t>
            </a:r>
            <a:r>
              <a:rPr lang="en-US" sz="5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r>
              <a:rPr lang="en-US" sz="5400" dirty="0"/>
              <a:t>V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380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9" grpId="0"/>
      <p:bldP spid="11" grpId="0"/>
      <p:bldP spid="13" grpId="0"/>
      <p:bldP spid="15" grpId="0"/>
      <p:bldP spid="17" grpId="0"/>
      <p:bldP spid="18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7443" y="437882"/>
            <a:ext cx="6156102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উদাহারণ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7578" y="1622739"/>
            <a:ext cx="4481848" cy="4079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মনে করি ,  </a:t>
            </a:r>
            <a:r>
              <a:rPr lang="en-US" sz="3600" dirty="0" smtClean="0"/>
              <a:t>M = 2000</a:t>
            </a:r>
          </a:p>
          <a:p>
            <a:pPr algn="ctr"/>
            <a:r>
              <a:rPr lang="en-US" sz="3600" dirty="0"/>
              <a:t> </a:t>
            </a:r>
            <a:r>
              <a:rPr lang="en-US" sz="3600" dirty="0" smtClean="0"/>
              <a:t>               V = 5</a:t>
            </a:r>
          </a:p>
          <a:p>
            <a:pPr algn="ctr"/>
            <a:r>
              <a:rPr lang="en-US" sz="3600" dirty="0" smtClean="0"/>
              <a:t>                     M</a:t>
            </a:r>
            <a:r>
              <a:rPr lang="en-US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 = 1000</a:t>
            </a:r>
          </a:p>
          <a:p>
            <a:pPr algn="ctr"/>
            <a:r>
              <a:rPr lang="en-US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V‘= 2</a:t>
            </a:r>
          </a:p>
          <a:p>
            <a:pPr algn="ctr"/>
            <a:r>
              <a:rPr lang="en-US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T = 100</a:t>
            </a:r>
          </a:p>
          <a:p>
            <a:pPr algn="ctr"/>
            <a:r>
              <a:rPr lang="en-US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P = 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469681" y="1622739"/>
            <a:ext cx="357340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/>
              <a:t>PT = MV + M</a:t>
            </a:r>
            <a:r>
              <a:rPr lang="en-US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‘V'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69680" y="2297154"/>
                <a:ext cx="3573410" cy="808619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𝑀𝑉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680" y="2297154"/>
                <a:ext cx="3573410" cy="808619"/>
              </a:xfrm>
              <a:prstGeom prst="rect">
                <a:avLst/>
              </a:prstGeom>
              <a:blipFill rotWithShape="0">
                <a:blip r:embed="rId2"/>
                <a:stretch>
                  <a:fillRect b="-16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469680" y="3175856"/>
                <a:ext cx="3573410" cy="79579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2000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+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680" y="3175856"/>
                <a:ext cx="3573410" cy="795795"/>
              </a:xfrm>
              <a:prstGeom prst="rect">
                <a:avLst/>
              </a:prstGeom>
              <a:blipFill rotWithShape="0">
                <a:blip r:embed="rId3"/>
                <a:stretch>
                  <a:fillRect l="-4770" b="-1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69680" y="4048925"/>
                <a:ext cx="3573410" cy="78874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10000</m:t>
                        </m:r>
                        <m: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2000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680" y="4048925"/>
                <a:ext cx="3573410" cy="7887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69681" y="4914941"/>
                <a:ext cx="3573409" cy="78771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12000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681" y="4914941"/>
                <a:ext cx="3573409" cy="787716"/>
              </a:xfrm>
              <a:prstGeom prst="rect">
                <a:avLst/>
              </a:prstGeom>
              <a:blipFill rotWithShape="0">
                <a:blip r:embed="rId5"/>
                <a:stretch>
                  <a:fillRect l="-4584" b="-1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owchart: Punched Tape 14"/>
          <p:cNvSpPr/>
          <p:nvPr/>
        </p:nvSpPr>
        <p:spPr>
          <a:xfrm>
            <a:off x="4868213" y="1236373"/>
            <a:ext cx="1043189" cy="48359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69680" y="5815884"/>
            <a:ext cx="357341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= 120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23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890" y="154546"/>
            <a:ext cx="8306873" cy="108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দিগুন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নিজস্ব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মূল্য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অর্ধেকে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আসবে</a:t>
            </a:r>
            <a:r>
              <a:rPr lang="en-US" sz="2800" dirty="0" smtClean="0"/>
              <a:t> ।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4546" y="1828800"/>
            <a:ext cx="6400799" cy="3773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600" dirty="0">
                <a:solidFill>
                  <a:prstClr val="white"/>
                </a:solidFill>
              </a:rPr>
              <a:t>মনে করি ,  </a:t>
            </a:r>
            <a:r>
              <a:rPr lang="en-US" sz="3600" dirty="0">
                <a:solidFill>
                  <a:prstClr val="white"/>
                </a:solidFill>
              </a:rPr>
              <a:t>M = </a:t>
            </a:r>
            <a:r>
              <a:rPr lang="en-US" sz="3600" dirty="0" smtClean="0">
                <a:solidFill>
                  <a:prstClr val="white"/>
                </a:solidFill>
              </a:rPr>
              <a:t>2000</a:t>
            </a:r>
            <a:r>
              <a:rPr lang="bn-IN" sz="3600" dirty="0" smtClean="0">
                <a:solidFill>
                  <a:prstClr val="white"/>
                </a:solidFill>
              </a:rPr>
              <a:t>*2 </a:t>
            </a:r>
            <a:r>
              <a:rPr lang="en-US" sz="3600" dirty="0" smtClean="0">
                <a:solidFill>
                  <a:prstClr val="white"/>
                </a:solidFill>
              </a:rPr>
              <a:t>=4000   </a:t>
            </a:r>
            <a:r>
              <a:rPr lang="en-US" sz="3600" dirty="0">
                <a:solidFill>
                  <a:prstClr val="white"/>
                </a:solidFill>
              </a:rPr>
              <a:t>V = 5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</a:rPr>
              <a:t>                     </a:t>
            </a:r>
            <a:r>
              <a:rPr lang="en-US" sz="3600" dirty="0" smtClean="0">
                <a:solidFill>
                  <a:prstClr val="white"/>
                </a:solidFill>
              </a:rPr>
              <a:t>M</a:t>
            </a:r>
            <a:r>
              <a:rPr lang="en-US" sz="36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 = </a:t>
            </a:r>
            <a:r>
              <a:rPr lang="en-US" sz="3600" dirty="0" smtClean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bn-IN" sz="3600" dirty="0" smtClean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*2</a:t>
            </a:r>
            <a:r>
              <a:rPr lang="en-US" sz="3600" dirty="0" smtClean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2000 V</a:t>
            </a:r>
            <a:r>
              <a:rPr lang="en-US" sz="36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‘= 2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  <a:r>
              <a:rPr lang="en-US" sz="3600" dirty="0" smtClean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 </a:t>
            </a:r>
            <a:r>
              <a:rPr lang="en-US" sz="36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100</a:t>
            </a:r>
          </a:p>
          <a:p>
            <a:pPr lvl="0" algn="ctr"/>
            <a:r>
              <a:rPr lang="en-US" sz="3600" dirty="0" smtClean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6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 = ?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7419" y="1536017"/>
            <a:ext cx="5138670" cy="4954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15275" y="1962783"/>
            <a:ext cx="3620093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 = MV +M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815274" y="2603637"/>
                <a:ext cx="3620093" cy="70185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28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𝑀𝑉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74" y="2603637"/>
                <a:ext cx="3620093" cy="701859"/>
              </a:xfrm>
              <a:prstGeom prst="rect">
                <a:avLst/>
              </a:prstGeom>
              <a:blipFill rotWithShape="0">
                <a:blip r:embed="rId2"/>
                <a:stretch>
                  <a:fillRect b="-14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815273" y="3372624"/>
                <a:ext cx="3620094" cy="813749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3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4000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)+(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2000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73" y="3372624"/>
                <a:ext cx="3620094" cy="8137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15273" y="4963553"/>
                <a:ext cx="3620094" cy="7861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24000</m:t>
                          </m:r>
                        </m:num>
                        <m:den>
                          <m:r>
                            <a:rPr lang="en-US" sz="24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73" y="4963553"/>
                <a:ext cx="3620094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815274" y="4216301"/>
                <a:ext cx="3620093" cy="704295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28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20000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4000</m:t>
                        </m:r>
                      </m:num>
                      <m:den>
                        <m:r>
                          <a:rPr lang="en-US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74" y="4216301"/>
                <a:ext cx="3620093" cy="7042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815273" y="5792687"/>
            <a:ext cx="362009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= 240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61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0" y="321972"/>
            <a:ext cx="10637950" cy="140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ফি</a:t>
            </a:r>
            <a:r>
              <a:rPr lang="bn-IN" sz="3600" dirty="0" smtClean="0"/>
              <a:t>সা</a:t>
            </a:r>
            <a:r>
              <a:rPr lang="en-US" sz="3600" dirty="0" err="1" smtClean="0"/>
              <a:t>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মতে</a:t>
            </a:r>
            <a:r>
              <a:rPr lang="en-US" sz="3600" dirty="0" smtClean="0"/>
              <a:t> , </a:t>
            </a:r>
            <a:r>
              <a:rPr lang="en-US" sz="3600" dirty="0" err="1" smtClean="0"/>
              <a:t>অর্থের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পরিমাণ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দিগুণ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অর্ধেকে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হ্রাস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পায়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768958" y="1931831"/>
            <a:ext cx="5821250" cy="35288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98622" y="2331847"/>
                <a:ext cx="4593066" cy="101431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𝑉𝑚</m:t>
                      </m:r>
                      <m:r>
                        <a:rPr lang="en-US" sz="32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cap="none" spc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622" y="2331847"/>
                <a:ext cx="4593066" cy="10143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98622" y="3373764"/>
                <a:ext cx="4593066" cy="79079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𝑉𝑚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32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= 0.008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622" y="3373764"/>
                <a:ext cx="4593066" cy="790794"/>
              </a:xfrm>
              <a:prstGeom prst="rect">
                <a:avLst/>
              </a:prstGeom>
              <a:blipFill rotWithShape="0">
                <a:blip r:embed="rId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98622" y="4178358"/>
                <a:ext cx="4593066" cy="79079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V</a:t>
                </a:r>
                <a:r>
                  <a:rPr lang="en-US" sz="32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240</m:t>
                        </m:r>
                      </m:den>
                    </m:f>
                  </m:oMath>
                </a14:m>
                <a:r>
                  <a:rPr lang="en-US" sz="32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= 0.004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622" y="4178358"/>
                <a:ext cx="4593066" cy="790794"/>
              </a:xfrm>
              <a:prstGeom prst="rect">
                <a:avLst/>
              </a:prstGeom>
              <a:blipFill rotWithShape="0">
                <a:blip r:embed="rId4"/>
                <a:stretch>
                  <a:fillRect b="-15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6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20495" y="103032"/>
            <a:ext cx="4584879" cy="110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চিত্রভিত্তিক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বিশ্লেষণ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41668" y="167179"/>
            <a:ext cx="5860460" cy="3270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141668" y="3549481"/>
            <a:ext cx="5860460" cy="3168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09685" y="2688168"/>
            <a:ext cx="4924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532586" y="283335"/>
            <a:ext cx="90152" cy="264141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3515932" y="904012"/>
            <a:ext cx="90153" cy="40568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643" y="6137891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691" y="4969028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51385" y="4260391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2277" y="6111834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2741" y="932903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1624" y="734529"/>
            <a:ext cx="628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80888" y="1744318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62145" y="2843928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2145" y="1565647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57143" y="5981029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13443" y="2869412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2555" y="5108880"/>
            <a:ext cx="796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4171" y="4405568"/>
            <a:ext cx="796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06889" y="6103186"/>
            <a:ext cx="421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90444" y="284392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583848" y="2001420"/>
            <a:ext cx="1148397" cy="170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041818" y="643944"/>
            <a:ext cx="2272605" cy="19635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32245" y="2009927"/>
            <a:ext cx="0" cy="92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77662" y="1210615"/>
            <a:ext cx="2096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69412" y="1227957"/>
            <a:ext cx="4856" cy="172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 rot="10800000">
            <a:off x="1532586" y="3693449"/>
            <a:ext cx="90152" cy="2514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>
            <a:off x="3360601" y="4344811"/>
            <a:ext cx="125175" cy="3670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4012994"/>
            <a:ext cx="2524259" cy="187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32245" y="4687910"/>
            <a:ext cx="0" cy="1519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74268" y="5370490"/>
            <a:ext cx="0" cy="83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587948" y="4687910"/>
            <a:ext cx="1144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87948" y="5370490"/>
            <a:ext cx="2086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275180" y="5457809"/>
            <a:ext cx="14807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Vm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=f(M)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275180" y="428455"/>
            <a:ext cx="11849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P=f(M)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31754" y="1604042"/>
            <a:ext cx="9204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 -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34998" y="3406979"/>
            <a:ext cx="666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 rot="16200000">
            <a:off x="375577" y="3941014"/>
            <a:ext cx="1152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1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অর্থের মূল্য</a:t>
            </a:r>
            <a:endParaRPr lang="en-US" sz="16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56823" y="4143070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চিত্র- 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29912" y="6270818"/>
            <a:ext cx="12971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</a:t>
            </a:r>
            <a:r>
              <a:rPr lang="bn-IN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র্থের পরিমাণ</a:t>
            </a:r>
            <a:endParaRPr lang="en-US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17333" y="69801"/>
            <a:ext cx="370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737190" y="433120"/>
            <a:ext cx="901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দামস্তর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084905" y="2970070"/>
            <a:ext cx="1619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অর্থের পরিমাণ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0856" y="1388554"/>
            <a:ext cx="5676526" cy="524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চিত্রে</a:t>
            </a:r>
            <a:r>
              <a:rPr lang="en-US" sz="2400" dirty="0" smtClean="0"/>
              <a:t>, </a:t>
            </a:r>
            <a:r>
              <a:rPr lang="en-US" sz="2400" dirty="0" err="1" smtClean="0"/>
              <a:t>ভূমি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(M)  </a:t>
            </a:r>
            <a:r>
              <a:rPr lang="en-US" sz="2400" dirty="0" err="1" smtClean="0"/>
              <a:t>লম্ব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r>
              <a:rPr lang="en-US" sz="2400" dirty="0" smtClean="0"/>
              <a:t> (A)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দামস্তর</a:t>
            </a:r>
            <a:r>
              <a:rPr lang="en-US" sz="2400" dirty="0" smtClean="0"/>
              <a:t> P ও (B)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/>
              <a:t>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</a:t>
            </a:r>
            <a:r>
              <a:rPr lang="en-US" sz="2400" dirty="0" err="1" smtClean="0"/>
              <a:t>Vm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</a:p>
          <a:p>
            <a:pPr algn="ctr"/>
            <a:r>
              <a:rPr lang="en-US" sz="2400" dirty="0" smtClean="0"/>
              <a:t>(A) 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যোগান</a:t>
            </a:r>
            <a:r>
              <a:rPr lang="en-US" sz="2400" dirty="0" smtClean="0"/>
              <a:t> OM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bn-IN" sz="2400" dirty="0" smtClean="0"/>
              <a:t>বৃদ্ধি পেয়ে</a:t>
            </a:r>
            <a:r>
              <a:rPr lang="en-US" sz="2400" dirty="0" smtClean="0"/>
              <a:t> OM</a:t>
            </a:r>
            <a:r>
              <a:rPr lang="en-US" dirty="0" smtClean="0"/>
              <a:t>2</a:t>
            </a:r>
            <a:r>
              <a:rPr lang="bn-IN" sz="2400" dirty="0" smtClean="0"/>
              <a:t> হলে দামস্তর বৃদ্ধি পেয়ে </a:t>
            </a:r>
            <a:r>
              <a:rPr lang="en-US" sz="2400" dirty="0" smtClean="0"/>
              <a:t>OP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OP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bn-IN" sz="2400" dirty="0" smtClean="0"/>
              <a:t>হয় । </a:t>
            </a:r>
          </a:p>
          <a:p>
            <a:pPr algn="ctr"/>
            <a:r>
              <a:rPr lang="en-US" sz="2400" dirty="0" smtClean="0"/>
              <a:t>(B) </a:t>
            </a:r>
            <a:r>
              <a:rPr lang="bn-IN" sz="2400" dirty="0" smtClean="0"/>
              <a:t>চিত্রে অর্থের যোগান বৃদ্ধি পেয়ে </a:t>
            </a:r>
            <a:r>
              <a:rPr lang="en-US" sz="2400" dirty="0" smtClean="0"/>
              <a:t>OM</a:t>
            </a:r>
            <a:r>
              <a:rPr lang="en-US" dirty="0" smtClean="0"/>
              <a:t>1</a:t>
            </a:r>
            <a:r>
              <a:rPr lang="bn-IN" sz="2400" dirty="0" smtClean="0"/>
              <a:t> থেকে </a:t>
            </a:r>
            <a:r>
              <a:rPr lang="en-US" sz="2400" dirty="0" smtClean="0"/>
              <a:t>OM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bn-IN" sz="2400" dirty="0" smtClean="0"/>
              <a:t>হলে অর্থের মূল্য হ্রাস পেয়ে </a:t>
            </a:r>
            <a:r>
              <a:rPr lang="en-US" sz="2400" dirty="0" smtClean="0"/>
              <a:t>OVm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bn-IN" sz="2400" dirty="0" smtClean="0"/>
              <a:t>থেকে </a:t>
            </a:r>
            <a:r>
              <a:rPr lang="en-US" sz="2400" dirty="0" smtClean="0"/>
              <a:t>OVm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</a:t>
            </a:r>
            <a:endParaRPr lang="bn-IN" sz="2400" dirty="0" smtClean="0"/>
          </a:p>
          <a:p>
            <a:pPr algn="ctr"/>
            <a:r>
              <a:rPr lang="bn-IN" sz="2400" dirty="0" smtClean="0"/>
              <a:t>এ থেকে বোঝা যায় , অর্থের যোগান বৃদ্ধি পেলে দামস্তর বৃদ্ধি পায় কিন্তু অর্থের মূল্য হ্রাস পায়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49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3" grpId="0" animBg="1"/>
      <p:bldP spid="34" grpId="0" animBg="1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অর্থের পরিমাণ তত্তের ফিশারীয় ভাষ্যটি  ব্যাখ্যা কর । 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7795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7337" y="3689747"/>
            <a:ext cx="10286999" cy="178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ashban"/>
              </a:rPr>
              <a:t>অর্থের পরিমাণ তত্তের ফসারীয় ভাষ্যটি চিত্রসহ লিখে আনবে ।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321845" y="3343275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57651" y="3881438"/>
            <a:ext cx="7358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08955912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15" y="2622189"/>
            <a:ext cx="9079605" cy="37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831" y="2163651"/>
            <a:ext cx="8263507" cy="381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0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20495" y="103032"/>
            <a:ext cx="4584879" cy="110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চিত্রভিত্তিক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বিশ্লেষণ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41668" y="167179"/>
            <a:ext cx="5860460" cy="3270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141668" y="3549481"/>
            <a:ext cx="5860460" cy="3168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09685" y="2688168"/>
            <a:ext cx="4924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532586" y="283335"/>
            <a:ext cx="90152" cy="264141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3515932" y="904012"/>
            <a:ext cx="90153" cy="40568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643" y="6137891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691" y="4969028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51385" y="4260391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'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2277" y="6111834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2741" y="932903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1624" y="734529"/>
            <a:ext cx="628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80888" y="1744318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62145" y="2843928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2145" y="1565647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57143" y="5981029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13443" y="2869412"/>
            <a:ext cx="622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2555" y="5108880"/>
            <a:ext cx="796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4171" y="4405568"/>
            <a:ext cx="796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06889" y="6103186"/>
            <a:ext cx="421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90444" y="284392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583848" y="2001420"/>
            <a:ext cx="1148397" cy="170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041818" y="643944"/>
            <a:ext cx="2272605" cy="19635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32245" y="2009927"/>
            <a:ext cx="0" cy="92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77662" y="1210615"/>
            <a:ext cx="2096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69412" y="1227957"/>
            <a:ext cx="4856" cy="172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 rot="10800000">
            <a:off x="1532586" y="3693449"/>
            <a:ext cx="90152" cy="2514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>
            <a:off x="3360601" y="4344811"/>
            <a:ext cx="125175" cy="3670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28800" y="4012994"/>
            <a:ext cx="2524259" cy="187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32245" y="4687910"/>
            <a:ext cx="0" cy="1519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74268" y="5370490"/>
            <a:ext cx="0" cy="83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587948" y="4687910"/>
            <a:ext cx="1144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87948" y="5370490"/>
            <a:ext cx="2086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275180" y="5457809"/>
            <a:ext cx="14807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Vm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=f(M)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275180" y="428455"/>
            <a:ext cx="11849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P=f(M)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31754" y="1604042"/>
            <a:ext cx="9204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 -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34998" y="3406979"/>
            <a:ext cx="666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Vm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 rot="16200000">
            <a:off x="375577" y="3941014"/>
            <a:ext cx="1152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1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অর্থের মূল্য</a:t>
            </a:r>
            <a:endParaRPr lang="en-US" sz="16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56823" y="4143070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চিত্র- </a:t>
            </a:r>
            <a:r>
              <a:rPr lang="en-US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29912" y="6270818"/>
            <a:ext cx="12971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</a:t>
            </a:r>
            <a:r>
              <a:rPr lang="bn-IN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র্থের পরিমাণ</a:t>
            </a:r>
            <a:endParaRPr lang="en-US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17333" y="69801"/>
            <a:ext cx="370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737190" y="433120"/>
            <a:ext cx="901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দামস্তর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084905" y="2970070"/>
            <a:ext cx="1619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অর্থের পরিমাণ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0856" y="1388554"/>
            <a:ext cx="5676526" cy="524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চিত্রে</a:t>
            </a:r>
            <a:r>
              <a:rPr lang="en-US" sz="2400" dirty="0" smtClean="0"/>
              <a:t>, </a:t>
            </a:r>
            <a:r>
              <a:rPr lang="en-US" sz="2400" dirty="0" err="1" smtClean="0"/>
              <a:t>ভূমি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(M)  </a:t>
            </a:r>
            <a:r>
              <a:rPr lang="en-US" sz="2400" dirty="0" err="1" smtClean="0"/>
              <a:t>লম্ব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r>
              <a:rPr lang="en-US" sz="2400" dirty="0" smtClean="0"/>
              <a:t> (A)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দামস্তর</a:t>
            </a:r>
            <a:r>
              <a:rPr lang="en-US" sz="2400" dirty="0" smtClean="0"/>
              <a:t> P ও (B)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/>
              <a:t>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</a:t>
            </a:r>
            <a:r>
              <a:rPr lang="en-US" sz="2400" dirty="0" err="1" smtClean="0"/>
              <a:t>Vm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</a:p>
          <a:p>
            <a:pPr algn="ctr"/>
            <a:r>
              <a:rPr lang="en-US" sz="2400" dirty="0" smtClean="0"/>
              <a:t>(A)  </a:t>
            </a:r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যোগান</a:t>
            </a:r>
            <a:r>
              <a:rPr lang="en-US" sz="2400" dirty="0" smtClean="0"/>
              <a:t> OM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bn-IN" sz="2400" dirty="0" smtClean="0"/>
              <a:t>বৃদ্ধি পেয়ে</a:t>
            </a:r>
            <a:r>
              <a:rPr lang="en-US" sz="2400" dirty="0" smtClean="0"/>
              <a:t> OM</a:t>
            </a:r>
            <a:r>
              <a:rPr lang="en-US" dirty="0" smtClean="0"/>
              <a:t>2</a:t>
            </a:r>
            <a:r>
              <a:rPr lang="bn-IN" sz="2400" dirty="0" smtClean="0"/>
              <a:t> হলে দামস্তর বৃদ্ধি পেয়ে </a:t>
            </a:r>
            <a:r>
              <a:rPr lang="en-US" sz="2400" dirty="0" smtClean="0"/>
              <a:t>OP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OP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bn-IN" sz="2400" dirty="0" smtClean="0"/>
              <a:t>হয় । </a:t>
            </a:r>
          </a:p>
          <a:p>
            <a:pPr algn="ctr"/>
            <a:r>
              <a:rPr lang="en-US" sz="2400" dirty="0" smtClean="0"/>
              <a:t>(B) </a:t>
            </a:r>
            <a:r>
              <a:rPr lang="bn-IN" sz="2400" dirty="0" smtClean="0"/>
              <a:t>চিত্রে অর্থের যোগান বৃদ্ধি পেয়ে </a:t>
            </a:r>
            <a:r>
              <a:rPr lang="en-US" sz="2400" dirty="0" smtClean="0"/>
              <a:t>OM</a:t>
            </a:r>
            <a:r>
              <a:rPr lang="en-US" dirty="0" smtClean="0"/>
              <a:t>1</a:t>
            </a:r>
            <a:r>
              <a:rPr lang="bn-IN" sz="2400" dirty="0" smtClean="0"/>
              <a:t> থেকে </a:t>
            </a:r>
            <a:r>
              <a:rPr lang="en-US" sz="2400" dirty="0" smtClean="0"/>
              <a:t>OM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bn-IN" sz="2400" dirty="0" smtClean="0"/>
              <a:t>হলে অর্থের মূল্য হ্রাস পেয়ে </a:t>
            </a:r>
            <a:r>
              <a:rPr lang="en-US" sz="2400" dirty="0" smtClean="0"/>
              <a:t>OVm</a:t>
            </a:r>
            <a:r>
              <a:rPr lang="en-US" dirty="0" smtClean="0"/>
              <a:t>1</a:t>
            </a:r>
            <a:r>
              <a:rPr lang="en-US" sz="2400" dirty="0" smtClean="0"/>
              <a:t> </a:t>
            </a:r>
            <a:r>
              <a:rPr lang="bn-IN" sz="2400" dirty="0" smtClean="0"/>
              <a:t>থেকে </a:t>
            </a:r>
            <a:r>
              <a:rPr lang="en-US" sz="2400" dirty="0" smtClean="0"/>
              <a:t>OVm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</a:t>
            </a:r>
            <a:endParaRPr lang="bn-IN" sz="2400" dirty="0" smtClean="0"/>
          </a:p>
          <a:p>
            <a:pPr algn="ctr"/>
            <a:r>
              <a:rPr lang="bn-IN" sz="2400" dirty="0" smtClean="0"/>
              <a:t>এ থেকে বোঝা যায় , অর্থের যোগান বৃদ্ধি পেলে দামস্তর বৃদ্ধি পায় কিন্তু অর্থের মূল্য হ্রাস পায়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14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3" grpId="0" animBg="1"/>
      <p:bldP spid="34" grpId="0" animBg="1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৯ ম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21" y="743754"/>
            <a:ext cx="4404574" cy="537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811530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2271779"/>
            <a:ext cx="9118243" cy="402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মুদ্রার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পরিমাণ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তত্তের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ফিসারীয়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ভাষ্য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        ১।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মুদ্রা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 </a:t>
            </a:r>
            <a:r>
              <a:rPr lang="en-US" sz="3200" dirty="0" err="1" smtClean="0">
                <a:latin typeface="Nikashban"/>
              </a:rPr>
              <a:t>এবং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এর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কাজ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smtClean="0">
                <a:latin typeface="Nikashban"/>
              </a:rPr>
              <a:t>        ২।অর্থর </a:t>
            </a:r>
            <a:r>
              <a:rPr lang="en-US" sz="3200" dirty="0" err="1" smtClean="0">
                <a:latin typeface="Nikashban"/>
              </a:rPr>
              <a:t>চাহিদা</a:t>
            </a:r>
            <a:r>
              <a:rPr lang="en-US" sz="3200" dirty="0" smtClean="0">
                <a:latin typeface="Nikashban"/>
              </a:rPr>
              <a:t> ও </a:t>
            </a:r>
            <a:r>
              <a:rPr lang="en-US" sz="3200" dirty="0" err="1" smtClean="0">
                <a:latin typeface="Nikashban"/>
              </a:rPr>
              <a:t>যোগান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</a:t>
            </a:r>
          </a:p>
          <a:p>
            <a:pPr algn="ctr"/>
            <a:r>
              <a:rPr lang="en-US" sz="3200" dirty="0" smtClean="0">
                <a:latin typeface="Nikashban"/>
              </a:rPr>
              <a:t> ৩।অর্থের </a:t>
            </a:r>
            <a:r>
              <a:rPr lang="en-US" sz="3200" dirty="0" err="1" smtClean="0">
                <a:latin typeface="Nikashban"/>
              </a:rPr>
              <a:t>প্রচলন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গতি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পাড়বে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           ৪।বিহীত </a:t>
            </a:r>
            <a:r>
              <a:rPr lang="en-US" sz="3200" dirty="0" err="1" smtClean="0">
                <a:latin typeface="Nikashban"/>
              </a:rPr>
              <a:t>মুদ্রা</a:t>
            </a:r>
            <a:r>
              <a:rPr lang="en-US" sz="3200" dirty="0" smtClean="0">
                <a:latin typeface="Nikashban"/>
              </a:rPr>
              <a:t> ও </a:t>
            </a:r>
            <a:r>
              <a:rPr lang="en-US" sz="3200" dirty="0" err="1" smtClean="0">
                <a:latin typeface="Nikashban"/>
              </a:rPr>
              <a:t>ব্যাংক</a:t>
            </a:r>
            <a:r>
              <a:rPr lang="en-US" sz="3200" dirty="0" smtClean="0">
                <a:latin typeface="Nikashban"/>
              </a:rPr>
              <a:t>  </a:t>
            </a:r>
            <a:r>
              <a:rPr lang="en-US" sz="3200" dirty="0" err="1" smtClean="0">
                <a:latin typeface="Nikashban"/>
              </a:rPr>
              <a:t>মুদ্রা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 </a:t>
            </a:r>
          </a:p>
          <a:p>
            <a:pPr algn="ctr"/>
            <a:r>
              <a:rPr lang="en-US" sz="3200" dirty="0" smtClean="0">
                <a:latin typeface="Nikashban"/>
              </a:rPr>
              <a:t>                   </a:t>
            </a:r>
            <a:r>
              <a:rPr lang="en-US" sz="3200" dirty="0" err="1" smtClean="0">
                <a:latin typeface="Nikashban"/>
              </a:rPr>
              <a:t>মুদ্রার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মূল্য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কিভাবে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বাড়ে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কমে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  </a:t>
            </a:r>
            <a:endParaRPr lang="en-US" sz="32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03031" y="2009105"/>
            <a:ext cx="11436439" cy="467503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ইয়েল বিশবিদ্যালয়ের ছাত্র এবং পরবর্তীতে আমেরিকান অর্থনীতিবিদ আরভিং ফিশার এর মতে , কোন নির্দিষ্ট সময়ে অর্থের প্রচলন গতি অ বাণিজ্যর পরিমাণ স্থির থাকলে অর্থের পরিমাণের সাথে দামস্তরের সম্পর্ক সমানুপাতিক হবে । তখন দ্রব্যের  দামের সাথে অর্থমুল্যর সম্পর্ক বিপরীত হয় । সে অবস্থায় অর্থের পরিমাণ দিগুণ হলে অর্থের মুল্য অর্ধেক হয়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21228" y="605790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ashban"/>
              </a:rPr>
              <a:t>মুদ্রার পরিমাণতত্তের ফিসারীয় ভাষ্য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19752" y="7637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035473"/>
              </p:ext>
            </p:extLst>
          </p:nvPr>
        </p:nvGraphicFramePr>
        <p:xfrm>
          <a:off x="2043430" y="361574"/>
          <a:ext cx="8392160" cy="627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989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" y="14859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771900" y="685800"/>
            <a:ext cx="4411980" cy="14058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ashban"/>
              </a:rPr>
              <a:t> </a:t>
            </a:r>
            <a:r>
              <a:rPr lang="en-US" sz="3600" dirty="0" err="1" smtClean="0">
                <a:latin typeface="Nikashban"/>
              </a:rPr>
              <a:t>শর্ত</a:t>
            </a:r>
            <a:r>
              <a:rPr lang="en-US" sz="3600" dirty="0" smtClean="0">
                <a:latin typeface="Nikashban"/>
              </a:rPr>
              <a:t> </a:t>
            </a:r>
            <a:endParaRPr lang="en-US" sz="3600" dirty="0">
              <a:latin typeface="Nikashb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66210" y="2091690"/>
            <a:ext cx="115443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9360" y="2091690"/>
            <a:ext cx="106299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60121" y="3280410"/>
            <a:ext cx="4446270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১।</a:t>
            </a:r>
            <a:r>
              <a:rPr lang="bn-IN" sz="2800" dirty="0"/>
              <a:t> </a:t>
            </a:r>
            <a:r>
              <a:rPr lang="bn-IN" sz="2800" dirty="0" smtClean="0"/>
              <a:t>অর্থের চাহিদা ও যোগান সমান হতে হবে । </a:t>
            </a:r>
            <a:endParaRPr lang="en-US" sz="2800" dirty="0" smtClean="0"/>
          </a:p>
        </p:txBody>
      </p:sp>
      <p:sp>
        <p:nvSpPr>
          <p:cNvPr id="20" name="Oval 19"/>
          <p:cNvSpPr/>
          <p:nvPr/>
        </p:nvSpPr>
        <p:spPr>
          <a:xfrm>
            <a:off x="6153152" y="3163051"/>
            <a:ext cx="4829899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২।</a:t>
            </a:r>
            <a:r>
              <a:rPr lang="bn-IN" sz="3200" dirty="0"/>
              <a:t>  </a:t>
            </a:r>
            <a:r>
              <a:rPr lang="en-US" sz="3200" dirty="0" smtClean="0"/>
              <a:t>PT = MV + M</a:t>
            </a:r>
            <a:r>
              <a:rPr lang="en-US" sz="3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‘V'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301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1495</TotalTime>
  <Words>871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Ebrima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223</cp:revision>
  <dcterms:created xsi:type="dcterms:W3CDTF">2019-12-01T22:28:59Z</dcterms:created>
  <dcterms:modified xsi:type="dcterms:W3CDTF">2022-11-01T13:08:36Z</dcterms:modified>
</cp:coreProperties>
</file>