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700"/>
    <a:srgbClr val="143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505F-BCAB-405E-0B71-105F07F84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7636B-29A2-6559-FB22-6341E9104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1B753-F5CC-A80A-E7C5-8578927FD9FC}"/>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3CD69F25-22B1-47E0-ED52-C59AA146A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01A45-FCB0-9BEA-A40E-CF994B5846D0}"/>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43460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5449-863B-4CA8-6A2D-7195CEC445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00B1BA-D69F-6CB9-8634-21413BA03E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7A07-46F1-E850-9E79-B44456CB9FFE}"/>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8FC1F6F6-E031-A8EF-4F17-1A1F4AB03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1DEAF-93C0-6864-1AC8-928DC2F3ED00}"/>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331190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5E502-DFDA-D285-C2B2-0F31E556E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1E58E-5D8F-6959-C420-606AA93239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69C88-498A-2FD6-8323-1D33EC25D66B}"/>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033988B6-55E3-50DB-5580-E5162B8FA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1F0B9-1F01-CA2C-38C2-FE0A82D633B7}"/>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63952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4856-3770-CC2D-B7B5-EAEC3AAB5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2B0DA-AF31-130A-CC89-4EE68DADA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DAEAE-5CEF-7418-9A18-5247A40C579D}"/>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E8F7BDBA-3336-2F19-596A-E947A591A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6F084-0CDD-667B-D55F-3149748AE119}"/>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28397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2F68-779B-6A78-F6AA-3AEF9E77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A8959-9CA6-C085-F024-B66194B2F3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EFB93-3F2C-B50C-4A7C-3BA7289E5EA9}"/>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2F0575AE-0586-D9F6-D776-23F68E199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F07D8-C526-85EE-80A9-2A273CC4D407}"/>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34225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2A44-EF3A-09A7-CE5E-54283AAD4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91CED-0C7E-E1E3-9FED-DACB7D18C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1766E-DF43-63F5-59F3-E3212FF31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EDC0D-1E7A-EC49-150C-256D45BBDF6F}"/>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6" name="Footer Placeholder 5">
            <a:extLst>
              <a:ext uri="{FF2B5EF4-FFF2-40B4-BE49-F238E27FC236}">
                <a16:creationId xmlns:a16="http://schemas.microsoft.com/office/drawing/2014/main" id="{D8EDA841-2887-2919-CA33-96A1DEFB3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B9E24-9A86-50F1-9B2B-8CA167C64BC7}"/>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206499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B847-A758-311F-2819-4B0EAD81FF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AA0783-2C50-5050-11DA-89125132E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5B48C-F1FB-6154-5DC3-0A00190BE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61A24-78C2-7810-B9EE-A2A275648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7DB92-2851-F8E9-CEA8-E6023C02F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33A6D-B943-2E5A-548D-7FF9481A5D27}"/>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8" name="Footer Placeholder 7">
            <a:extLst>
              <a:ext uri="{FF2B5EF4-FFF2-40B4-BE49-F238E27FC236}">
                <a16:creationId xmlns:a16="http://schemas.microsoft.com/office/drawing/2014/main" id="{40F29F53-7AA0-1AB8-5D77-43281ACFC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063982-4783-D95D-DEF7-2554513A8BA3}"/>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33416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0329-87C7-7820-F803-B6EBCB808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F4FB3-1B08-DC05-F29C-2B6115E1582A}"/>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4" name="Footer Placeholder 3">
            <a:extLst>
              <a:ext uri="{FF2B5EF4-FFF2-40B4-BE49-F238E27FC236}">
                <a16:creationId xmlns:a16="http://schemas.microsoft.com/office/drawing/2014/main" id="{DCD7B2AC-19FC-55FC-E2DB-F032493F5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56C77-8083-602C-BE8B-5196905ACE94}"/>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10024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23CB7-791D-E9D3-FF08-700FD7A10094}"/>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3" name="Footer Placeholder 2">
            <a:extLst>
              <a:ext uri="{FF2B5EF4-FFF2-40B4-BE49-F238E27FC236}">
                <a16:creationId xmlns:a16="http://schemas.microsoft.com/office/drawing/2014/main" id="{ED43B77A-0A30-090A-7FCE-D0FF015B04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64B8C-F957-5722-0CEE-64C42188323A}"/>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291192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AF51-0B5D-B7E2-FDF4-33AD61EDD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76C0B-59A4-4B5B-AEDA-36E7F890A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7CE45C-8C1D-D22E-1734-C429FCE67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43770-DABD-11AF-1928-F031E75E5BA0}"/>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6" name="Footer Placeholder 5">
            <a:extLst>
              <a:ext uri="{FF2B5EF4-FFF2-40B4-BE49-F238E27FC236}">
                <a16:creationId xmlns:a16="http://schemas.microsoft.com/office/drawing/2014/main" id="{833232A0-C218-F28C-31D1-7EE372B29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84484-5F73-7F37-E79B-1B5BCDE04FBC}"/>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428748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0422-A7E8-79A6-87BB-F906B0236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49EAD-37F4-D638-AA62-09219A7B1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C60A64-3422-684A-C8D0-D45DDE53F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9F039-9EE5-3628-4AEB-E8562BD051EA}"/>
              </a:ext>
            </a:extLst>
          </p:cNvPr>
          <p:cNvSpPr>
            <a:spLocks noGrp="1"/>
          </p:cNvSpPr>
          <p:nvPr>
            <p:ph type="dt" sz="half" idx="10"/>
          </p:nvPr>
        </p:nvSpPr>
        <p:spPr/>
        <p:txBody>
          <a:bodyPr/>
          <a:lstStyle/>
          <a:p>
            <a:fld id="{47A500EB-0654-439B-B91D-31B9336DC449}" type="datetimeFigureOut">
              <a:rPr lang="en-US" smtClean="0"/>
              <a:t>6/29/2024</a:t>
            </a:fld>
            <a:endParaRPr lang="en-US"/>
          </a:p>
        </p:txBody>
      </p:sp>
      <p:sp>
        <p:nvSpPr>
          <p:cNvPr id="6" name="Footer Placeholder 5">
            <a:extLst>
              <a:ext uri="{FF2B5EF4-FFF2-40B4-BE49-F238E27FC236}">
                <a16:creationId xmlns:a16="http://schemas.microsoft.com/office/drawing/2014/main" id="{E125EE01-B7CD-FE8D-4BBE-4E43A3706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BDC13-1468-82AF-964E-6D30BAAF3421}"/>
              </a:ext>
            </a:extLst>
          </p:cNvPr>
          <p:cNvSpPr>
            <a:spLocks noGrp="1"/>
          </p:cNvSpPr>
          <p:nvPr>
            <p:ph type="sldNum" sz="quarter" idx="12"/>
          </p:nvPr>
        </p:nvSpPr>
        <p:spPr/>
        <p:txBody>
          <a:bodyPr/>
          <a:lstStyle/>
          <a:p>
            <a:fld id="{1E5E1939-7A5E-4C00-8679-AE87C76E053A}" type="slidenum">
              <a:rPr lang="en-US" smtClean="0"/>
              <a:t>‹#›</a:t>
            </a:fld>
            <a:endParaRPr lang="en-US"/>
          </a:p>
        </p:txBody>
      </p:sp>
    </p:spTree>
    <p:extLst>
      <p:ext uri="{BB962C8B-B14F-4D97-AF65-F5344CB8AC3E}">
        <p14:creationId xmlns:p14="http://schemas.microsoft.com/office/powerpoint/2010/main" val="13888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F4283-E5F5-B738-B534-DD5DE1E05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D0CEA-0834-FAA6-3BFE-C3EED5BA3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686FB-1DFC-A4D5-9B19-F478BC207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500EB-0654-439B-B91D-31B9336DC449}" type="datetimeFigureOut">
              <a:rPr lang="en-US" smtClean="0"/>
              <a:t>6/29/2024</a:t>
            </a:fld>
            <a:endParaRPr lang="en-US"/>
          </a:p>
        </p:txBody>
      </p:sp>
      <p:sp>
        <p:nvSpPr>
          <p:cNvPr id="5" name="Footer Placeholder 4">
            <a:extLst>
              <a:ext uri="{FF2B5EF4-FFF2-40B4-BE49-F238E27FC236}">
                <a16:creationId xmlns:a16="http://schemas.microsoft.com/office/drawing/2014/main" id="{B9B9C9F6-98AC-7291-760A-26FD99CC0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7F18FA-0857-DE42-27D0-AEA93C641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E1939-7A5E-4C00-8679-AE87C76E053A}" type="slidenum">
              <a:rPr lang="en-US" smtClean="0"/>
              <a:t>‹#›</a:t>
            </a:fld>
            <a:endParaRPr lang="en-US"/>
          </a:p>
        </p:txBody>
      </p:sp>
    </p:spTree>
    <p:extLst>
      <p:ext uri="{BB962C8B-B14F-4D97-AF65-F5344CB8AC3E}">
        <p14:creationId xmlns:p14="http://schemas.microsoft.com/office/powerpoint/2010/main" val="77930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6E9E623D-D99A-8743-10FF-471DA50C4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382"/>
          </a:xfrm>
          <a:prstGeom prst="rect">
            <a:avLst/>
          </a:prstGeom>
        </p:spPr>
      </p:pic>
      <p:sp>
        <p:nvSpPr>
          <p:cNvPr id="48" name="TextBox 47">
            <a:extLst>
              <a:ext uri="{FF2B5EF4-FFF2-40B4-BE49-F238E27FC236}">
                <a16:creationId xmlns:a16="http://schemas.microsoft.com/office/drawing/2014/main" id="{61167C70-F0E5-C636-894D-393FFEB6B1E6}"/>
              </a:ext>
            </a:extLst>
          </p:cNvPr>
          <p:cNvSpPr txBox="1"/>
          <p:nvPr/>
        </p:nvSpPr>
        <p:spPr>
          <a:xfrm>
            <a:off x="811078" y="2252599"/>
            <a:ext cx="10569845" cy="921710"/>
          </a:xfrm>
          <a:prstGeom prst="rect">
            <a:avLst/>
          </a:prstGeom>
          <a:noFill/>
        </p:spPr>
        <p:txBody>
          <a:bodyPr wrap="square" lIns="0">
            <a:noAutofit/>
          </a:bodyPr>
          <a:lstStyle/>
          <a:p>
            <a:pPr algn="ctr"/>
            <a:r>
              <a:rPr lang="en-ID" sz="6000" b="1" dirty="0" err="1">
                <a:solidFill>
                  <a:srgbClr val="0070C0"/>
                </a:solidFill>
                <a:latin typeface="SutonnyMJ" pitchFamily="2" charset="0"/>
                <a:cs typeface="Segoe UI" panose="020B0502040204020203" pitchFamily="34" charset="0"/>
              </a:rPr>
              <a:t>wcÖq</a:t>
            </a:r>
            <a:r>
              <a:rPr lang="en-ID" sz="6000" b="1" dirty="0">
                <a:solidFill>
                  <a:srgbClr val="0070C0"/>
                </a:solidFill>
                <a:latin typeface="SutonnyMJ" pitchFamily="2" charset="0"/>
                <a:cs typeface="Segoe UI" panose="020B0502040204020203" pitchFamily="34" charset="0"/>
              </a:rPr>
              <a:t> </a:t>
            </a:r>
            <a:r>
              <a:rPr lang="en-ID" sz="6000" b="1" dirty="0" err="1">
                <a:solidFill>
                  <a:srgbClr val="0070C0"/>
                </a:solidFill>
                <a:latin typeface="SutonnyMJ" pitchFamily="2" charset="0"/>
                <a:cs typeface="Segoe UI" panose="020B0502040204020203" pitchFamily="34" charset="0"/>
              </a:rPr>
              <a:t>wkÿv_xe</a:t>
            </a:r>
            <a:r>
              <a:rPr lang="en-ID" sz="6000" b="1" dirty="0">
                <a:solidFill>
                  <a:srgbClr val="0070C0"/>
                </a:solidFill>
                <a:latin typeface="SutonnyMJ" pitchFamily="2" charset="0"/>
                <a:cs typeface="Segoe UI" panose="020B0502040204020203" pitchFamily="34" charset="0"/>
              </a:rPr>
              <a:t>„›` </a:t>
            </a:r>
            <a:r>
              <a:rPr lang="en-ID" sz="6000" b="1" dirty="0" err="1">
                <a:solidFill>
                  <a:srgbClr val="0070C0"/>
                </a:solidFill>
                <a:latin typeface="SutonnyMJ" pitchFamily="2" charset="0"/>
                <a:cs typeface="Segoe UI" panose="020B0502040204020203" pitchFamily="34" charset="0"/>
              </a:rPr>
              <a:t>AvR‡Ki</a:t>
            </a:r>
            <a:r>
              <a:rPr lang="en-ID" sz="6000" b="1" dirty="0">
                <a:solidFill>
                  <a:srgbClr val="0070C0"/>
                </a:solidFill>
                <a:latin typeface="SutonnyMJ" pitchFamily="2" charset="0"/>
                <a:cs typeface="Segoe UI" panose="020B0502040204020203" pitchFamily="34" charset="0"/>
              </a:rPr>
              <a:t> </a:t>
            </a:r>
            <a:r>
              <a:rPr lang="en-ID" sz="6000" b="1" dirty="0" err="1">
                <a:solidFill>
                  <a:srgbClr val="0070C0"/>
                </a:solidFill>
                <a:latin typeface="SutonnyMJ" pitchFamily="2" charset="0"/>
                <a:cs typeface="Segoe UI" panose="020B0502040204020203" pitchFamily="34" charset="0"/>
              </a:rPr>
              <a:t>K¬v‡m</a:t>
            </a:r>
            <a:r>
              <a:rPr lang="en-ID" sz="6000" b="1" dirty="0">
                <a:solidFill>
                  <a:srgbClr val="0070C0"/>
                </a:solidFill>
                <a:latin typeface="SutonnyMJ" pitchFamily="2" charset="0"/>
                <a:cs typeface="Segoe UI" panose="020B0502040204020203" pitchFamily="34" charset="0"/>
              </a:rPr>
              <a:t> </a:t>
            </a:r>
            <a:r>
              <a:rPr lang="en-ID" sz="6000" b="1" dirty="0" err="1">
                <a:solidFill>
                  <a:srgbClr val="0070C0"/>
                </a:solidFill>
                <a:latin typeface="SutonnyMJ" pitchFamily="2" charset="0"/>
                <a:cs typeface="Segoe UI" panose="020B0502040204020203" pitchFamily="34" charset="0"/>
              </a:rPr>
              <a:t>mevB‡K</a:t>
            </a:r>
            <a:endParaRPr lang="en-ID" sz="6000" b="1" dirty="0">
              <a:solidFill>
                <a:srgbClr val="0070C0"/>
              </a:solidFill>
              <a:latin typeface="SutonnyMJ" pitchFamily="2" charset="0"/>
              <a:cs typeface="Segoe UI" panose="020B0502040204020203" pitchFamily="34" charset="0"/>
            </a:endParaRPr>
          </a:p>
        </p:txBody>
      </p:sp>
      <p:sp>
        <p:nvSpPr>
          <p:cNvPr id="49" name="TextBox 48">
            <a:extLst>
              <a:ext uri="{FF2B5EF4-FFF2-40B4-BE49-F238E27FC236}">
                <a16:creationId xmlns:a16="http://schemas.microsoft.com/office/drawing/2014/main" id="{6ECB2585-7C6C-32E8-77C4-5A0E62ED769F}"/>
              </a:ext>
            </a:extLst>
          </p:cNvPr>
          <p:cNvSpPr txBox="1"/>
          <p:nvPr/>
        </p:nvSpPr>
        <p:spPr>
          <a:xfrm>
            <a:off x="2169283" y="2546798"/>
            <a:ext cx="7853435" cy="2517897"/>
          </a:xfrm>
          <a:prstGeom prst="rect">
            <a:avLst/>
          </a:prstGeom>
          <a:noFill/>
        </p:spPr>
        <p:txBody>
          <a:bodyPr wrap="square" lIns="0">
            <a:noAutofit/>
            <a:scene3d>
              <a:camera prst="orthographicFront"/>
              <a:lightRig rig="threePt" dir="t"/>
            </a:scene3d>
            <a:sp3d extrusionH="57150">
              <a:bevelT w="57150" h="38100" prst="hardEdge"/>
            </a:sp3d>
          </a:bodyPr>
          <a:lstStyle/>
          <a:p>
            <a:pPr algn="ctr"/>
            <a:r>
              <a:rPr lang="en-ID" sz="19900" b="1" kern="1400" dirty="0">
                <a:ln w="38100">
                  <a:solidFill>
                    <a:schemeClr val="bg1"/>
                  </a:solidFill>
                </a:ln>
                <a:solidFill>
                  <a:srgbClr val="0070C0"/>
                </a:solidFill>
                <a:effectLst>
                  <a:outerShdw blurRad="38100" dist="38100" dir="2700000" algn="tl">
                    <a:srgbClr val="000000">
                      <a:alpha val="43137"/>
                    </a:srgbClr>
                  </a:outerShdw>
                </a:effectLst>
                <a:latin typeface="KhooaiMJ" pitchFamily="2" charset="0"/>
                <a:cs typeface="Segoe UI" panose="020B0502040204020203" pitchFamily="34" charset="0"/>
              </a:rPr>
              <a:t>¯^</a:t>
            </a:r>
            <a:r>
              <a:rPr lang="en-ID" sz="19900" b="1" kern="1400" dirty="0" err="1">
                <a:ln w="38100">
                  <a:solidFill>
                    <a:schemeClr val="bg1"/>
                  </a:solidFill>
                </a:ln>
                <a:solidFill>
                  <a:srgbClr val="0070C0"/>
                </a:solidFill>
                <a:effectLst>
                  <a:outerShdw blurRad="38100" dist="38100" dir="2700000" algn="tl">
                    <a:srgbClr val="000000">
                      <a:alpha val="43137"/>
                    </a:srgbClr>
                  </a:outerShdw>
                </a:effectLst>
                <a:latin typeface="KhooaiMJ" pitchFamily="2" charset="0"/>
                <a:cs typeface="Segoe UI" panose="020B0502040204020203" pitchFamily="34" charset="0"/>
              </a:rPr>
              <a:t>vMZg</a:t>
            </a:r>
            <a:endParaRPr lang="en-ID" sz="19900" b="1" kern="1400" dirty="0">
              <a:ln w="38100">
                <a:solidFill>
                  <a:schemeClr val="bg1"/>
                </a:solidFill>
              </a:ln>
              <a:solidFill>
                <a:srgbClr val="0070C0"/>
              </a:solidFill>
              <a:effectLst>
                <a:outerShdw blurRad="38100" dist="38100" dir="2700000" algn="tl">
                  <a:srgbClr val="000000">
                    <a:alpha val="43137"/>
                  </a:srgbClr>
                </a:outerShdw>
              </a:effectLst>
              <a:latin typeface="KhooaiMJ" pitchFamily="2" charset="0"/>
              <a:cs typeface="Segoe UI" panose="020B0502040204020203" pitchFamily="34" charset="0"/>
            </a:endParaRPr>
          </a:p>
        </p:txBody>
      </p:sp>
    </p:spTree>
    <p:extLst>
      <p:ext uri="{BB962C8B-B14F-4D97-AF65-F5344CB8AC3E}">
        <p14:creationId xmlns:p14="http://schemas.microsoft.com/office/powerpoint/2010/main" val="34680030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80">
                                          <p:stCondLst>
                                            <p:cond delay="0"/>
                                          </p:stCondLst>
                                        </p:cTn>
                                        <p:tgtEl>
                                          <p:spTgt spid="49"/>
                                        </p:tgtEl>
                                      </p:cBhvr>
                                    </p:animEffect>
                                    <p:anim calcmode="lin" valueType="num">
                                      <p:cBhvr>
                                        <p:cTn id="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3" dur="26">
                                          <p:stCondLst>
                                            <p:cond delay="650"/>
                                          </p:stCondLst>
                                        </p:cTn>
                                        <p:tgtEl>
                                          <p:spTgt spid="49"/>
                                        </p:tgtEl>
                                      </p:cBhvr>
                                      <p:to x="100000" y="60000"/>
                                    </p:animScale>
                                    <p:animScale>
                                      <p:cBhvr>
                                        <p:cTn id="14" dur="166" decel="50000">
                                          <p:stCondLst>
                                            <p:cond delay="676"/>
                                          </p:stCondLst>
                                        </p:cTn>
                                        <p:tgtEl>
                                          <p:spTgt spid="49"/>
                                        </p:tgtEl>
                                      </p:cBhvr>
                                      <p:to x="100000" y="100000"/>
                                    </p:animScale>
                                    <p:animScale>
                                      <p:cBhvr>
                                        <p:cTn id="15" dur="26">
                                          <p:stCondLst>
                                            <p:cond delay="1312"/>
                                          </p:stCondLst>
                                        </p:cTn>
                                        <p:tgtEl>
                                          <p:spTgt spid="49"/>
                                        </p:tgtEl>
                                      </p:cBhvr>
                                      <p:to x="100000" y="80000"/>
                                    </p:animScale>
                                    <p:animScale>
                                      <p:cBhvr>
                                        <p:cTn id="16" dur="166" decel="50000">
                                          <p:stCondLst>
                                            <p:cond delay="1338"/>
                                          </p:stCondLst>
                                        </p:cTn>
                                        <p:tgtEl>
                                          <p:spTgt spid="49"/>
                                        </p:tgtEl>
                                      </p:cBhvr>
                                      <p:to x="100000" y="100000"/>
                                    </p:animScale>
                                    <p:animScale>
                                      <p:cBhvr>
                                        <p:cTn id="17" dur="26">
                                          <p:stCondLst>
                                            <p:cond delay="1642"/>
                                          </p:stCondLst>
                                        </p:cTn>
                                        <p:tgtEl>
                                          <p:spTgt spid="49"/>
                                        </p:tgtEl>
                                      </p:cBhvr>
                                      <p:to x="100000" y="90000"/>
                                    </p:animScale>
                                    <p:animScale>
                                      <p:cBhvr>
                                        <p:cTn id="18" dur="166" decel="50000">
                                          <p:stCondLst>
                                            <p:cond delay="1668"/>
                                          </p:stCondLst>
                                        </p:cTn>
                                        <p:tgtEl>
                                          <p:spTgt spid="49"/>
                                        </p:tgtEl>
                                      </p:cBhvr>
                                      <p:to x="100000" y="100000"/>
                                    </p:animScale>
                                    <p:animScale>
                                      <p:cBhvr>
                                        <p:cTn id="19" dur="26">
                                          <p:stCondLst>
                                            <p:cond delay="1808"/>
                                          </p:stCondLst>
                                        </p:cTn>
                                        <p:tgtEl>
                                          <p:spTgt spid="49"/>
                                        </p:tgtEl>
                                      </p:cBhvr>
                                      <p:to x="100000" y="95000"/>
                                    </p:animScale>
                                    <p:animScale>
                                      <p:cBhvr>
                                        <p:cTn id="20"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A8EC28-3EF2-4A57-DCBF-56E9CDD34E4B}"/>
              </a:ext>
            </a:extLst>
          </p:cNvPr>
          <p:cNvGrpSpPr/>
          <p:nvPr/>
        </p:nvGrpSpPr>
        <p:grpSpPr>
          <a:xfrm>
            <a:off x="0" y="0"/>
            <a:ext cx="12192000" cy="6851142"/>
            <a:chOff x="0" y="0"/>
            <a:chExt cx="12192000" cy="6851142"/>
          </a:xfrm>
        </p:grpSpPr>
        <p:pic>
          <p:nvPicPr>
            <p:cNvPr id="3" name="Picture 2">
              <a:extLst>
                <a:ext uri="{FF2B5EF4-FFF2-40B4-BE49-F238E27FC236}">
                  <a16:creationId xmlns:a16="http://schemas.microsoft.com/office/drawing/2014/main" id="{7541861E-6B0A-9A61-C856-BCA1B576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142"/>
            </a:xfrm>
            <a:prstGeom prst="rect">
              <a:avLst/>
            </a:prstGeom>
          </p:spPr>
        </p:pic>
        <p:sp>
          <p:nvSpPr>
            <p:cNvPr id="4" name="Freeform: Shape 3">
              <a:extLst>
                <a:ext uri="{FF2B5EF4-FFF2-40B4-BE49-F238E27FC236}">
                  <a16:creationId xmlns:a16="http://schemas.microsoft.com/office/drawing/2014/main" id="{D0916F70-8284-C71B-C64B-245565C44218}"/>
                </a:ext>
              </a:extLst>
            </p:cNvPr>
            <p:cNvSpPr/>
            <p:nvPr/>
          </p:nvSpPr>
          <p:spPr>
            <a:xfrm>
              <a:off x="4343400" y="2900363"/>
              <a:ext cx="5200650" cy="1643062"/>
            </a:xfrm>
            <a:custGeom>
              <a:avLst/>
              <a:gdLst>
                <a:gd name="connsiteX0" fmla="*/ 0 w 5200650"/>
                <a:gd name="connsiteY0" fmla="*/ 85725 h 1643062"/>
                <a:gd name="connsiteX1" fmla="*/ 0 w 5200650"/>
                <a:gd name="connsiteY1" fmla="*/ 142875 h 1643062"/>
                <a:gd name="connsiteX2" fmla="*/ 5200650 w 5200650"/>
                <a:gd name="connsiteY2" fmla="*/ 0 h 1643062"/>
                <a:gd name="connsiteX3" fmla="*/ 5200650 w 5200650"/>
                <a:gd name="connsiteY3" fmla="*/ 1400175 h 1643062"/>
                <a:gd name="connsiteX4" fmla="*/ 328613 w 5200650"/>
                <a:gd name="connsiteY4" fmla="*/ 1643062 h 1643062"/>
                <a:gd name="connsiteX5" fmla="*/ 0 w 5200650"/>
                <a:gd name="connsiteY5" fmla="*/ 142875 h 1643062"/>
                <a:gd name="connsiteX6" fmla="*/ 0 w 5200650"/>
                <a:gd name="connsiteY6" fmla="*/ 142875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0650" h="1643062">
                  <a:moveTo>
                    <a:pt x="0" y="85725"/>
                  </a:moveTo>
                  <a:lnTo>
                    <a:pt x="0" y="142875"/>
                  </a:lnTo>
                  <a:lnTo>
                    <a:pt x="5200650" y="0"/>
                  </a:lnTo>
                  <a:lnTo>
                    <a:pt x="5200650" y="1400175"/>
                  </a:lnTo>
                  <a:lnTo>
                    <a:pt x="328613" y="1643062"/>
                  </a:lnTo>
                  <a:lnTo>
                    <a:pt x="0" y="142875"/>
                  </a:lnTo>
                  <a:lnTo>
                    <a:pt x="0" y="142875"/>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BED1B62D-0BC2-E537-180E-006B3A947B7B}"/>
              </a:ext>
            </a:extLst>
          </p:cNvPr>
          <p:cNvSpPr/>
          <p:nvPr/>
        </p:nvSpPr>
        <p:spPr>
          <a:xfrm>
            <a:off x="3457575" y="1652885"/>
            <a:ext cx="6858000" cy="6902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1D204C0-86D2-D1D5-FEC6-0832B354A9E2}"/>
              </a:ext>
            </a:extLst>
          </p:cNvPr>
          <p:cNvSpPr/>
          <p:nvPr/>
        </p:nvSpPr>
        <p:spPr>
          <a:xfrm>
            <a:off x="3693476" y="1652885"/>
            <a:ext cx="6500497" cy="830997"/>
          </a:xfrm>
          <a:prstGeom prst="rect">
            <a:avLst/>
          </a:prstGeom>
          <a:noFill/>
          <a:scene3d>
            <a:camera prst="orthographicFront"/>
            <a:lightRig rig="soft" dir="t">
              <a:rot lat="0" lon="0" rev="15600000"/>
            </a:lightRig>
          </a:scene3d>
          <a:sp3d>
            <a:bevelT w="139700" prst="cross"/>
          </a:sp3d>
        </p:spPr>
        <p:txBody>
          <a:bodyPr wrap="none" lIns="91440" tIns="45720" rIns="91440" bIns="45720">
            <a:spAutoFit/>
            <a:sp3d extrusionH="57150" prstMaterial="softEdge">
              <a:bevelT w="25400" h="38100"/>
            </a:sp3d>
          </a:bodyPr>
          <a:lstStyle/>
          <a:p>
            <a:r>
              <a:rPr lang="en-US" sz="4800" dirty="0" err="1">
                <a:ln w="0"/>
                <a:effectLst>
                  <a:outerShdw blurRad="38100" dist="19050" dir="2700000" algn="tl" rotWithShape="0">
                    <a:schemeClr val="dk1">
                      <a:alpha val="40000"/>
                    </a:schemeClr>
                  </a:outerShdw>
                </a:effectLst>
                <a:latin typeface="SutonnyMJ" pitchFamily="2" charset="0"/>
              </a:rPr>
              <a:t>Dcw</a:t>
            </a:r>
            <a:r>
              <a:rPr lang="en-US" sz="4800" dirty="0">
                <a:ln w="0"/>
                <a:effectLst>
                  <a:outerShdw blurRad="38100" dist="19050" dir="2700000" algn="tl" rotWithShape="0">
                    <a:schemeClr val="dk1">
                      <a:alpha val="40000"/>
                    </a:schemeClr>
                  </a:outerShdw>
                </a:effectLst>
                <a:latin typeface="SutonnyMJ" pitchFamily="2" charset="0"/>
              </a:rPr>
              <a:t>¯’Z </a:t>
            </a:r>
            <a:r>
              <a:rPr lang="en-US" sz="4800" dirty="0" err="1">
                <a:ln w="0"/>
                <a:effectLst>
                  <a:outerShdw blurRad="38100" dist="19050" dir="2700000" algn="tl" rotWithShape="0">
                    <a:schemeClr val="dk1">
                      <a:alpha val="40000"/>
                    </a:schemeClr>
                  </a:outerShdw>
                </a:effectLst>
                <a:latin typeface="SutonnyMJ" pitchFamily="2" charset="0"/>
              </a:rPr>
              <a:t>mKj</a:t>
            </a:r>
            <a:r>
              <a:rPr lang="en-US" sz="4800" dirty="0">
                <a:ln w="0"/>
                <a:effectLst>
                  <a:outerShdw blurRad="38100" dist="19050" dir="2700000" algn="tl" rotWithShape="0">
                    <a:schemeClr val="dk1">
                      <a:alpha val="40000"/>
                    </a:schemeClr>
                  </a:outerShdw>
                </a:effectLst>
                <a:latin typeface="SutonnyMJ" pitchFamily="2" charset="0"/>
              </a:rPr>
              <a:t> </a:t>
            </a:r>
            <a:r>
              <a:rPr lang="en-US" sz="4800" dirty="0" err="1">
                <a:ln w="0"/>
                <a:effectLst>
                  <a:outerShdw blurRad="38100" dist="19050" dir="2700000" algn="tl" rotWithShape="0">
                    <a:schemeClr val="dk1">
                      <a:alpha val="40000"/>
                    </a:schemeClr>
                  </a:outerShdw>
                </a:effectLst>
                <a:latin typeface="SutonnyMJ" pitchFamily="2" charset="0"/>
              </a:rPr>
              <a:t>QvÎ</a:t>
            </a:r>
            <a:r>
              <a:rPr lang="en-US" sz="4800" dirty="0">
                <a:ln w="0"/>
                <a:effectLst>
                  <a:outerShdw blurRad="38100" dist="19050" dir="2700000" algn="tl" rotWithShape="0">
                    <a:schemeClr val="dk1">
                      <a:alpha val="40000"/>
                    </a:schemeClr>
                  </a:outerShdw>
                </a:effectLst>
                <a:latin typeface="SutonnyMJ" pitchFamily="2" charset="0"/>
              </a:rPr>
              <a:t> </a:t>
            </a:r>
            <a:r>
              <a:rPr lang="en-US" sz="4800" dirty="0" err="1">
                <a:ln w="0"/>
                <a:effectLst>
                  <a:outerShdw blurRad="38100" dist="19050" dir="2700000" algn="tl" rotWithShape="0">
                    <a:schemeClr val="dk1">
                      <a:alpha val="40000"/>
                    </a:schemeClr>
                  </a:outerShdw>
                </a:effectLst>
                <a:latin typeface="SutonnyMJ" pitchFamily="2" charset="0"/>
              </a:rPr>
              <a:t>QÎx</a:t>
            </a:r>
            <a:r>
              <a:rPr lang="en-US" sz="4800" dirty="0">
                <a:ln w="0"/>
                <a:effectLst>
                  <a:outerShdw blurRad="38100" dist="19050" dir="2700000" algn="tl" rotWithShape="0">
                    <a:schemeClr val="dk1">
                      <a:alpha val="40000"/>
                    </a:schemeClr>
                  </a:outerShdw>
                </a:effectLst>
                <a:latin typeface="SutonnyMJ" pitchFamily="2" charset="0"/>
              </a:rPr>
              <a:t>‡`</a:t>
            </a:r>
            <a:r>
              <a:rPr lang="en-US" sz="4800" dirty="0" err="1">
                <a:ln w="0"/>
                <a:effectLst>
                  <a:outerShdw blurRad="38100" dist="19050" dir="2700000" algn="tl" rotWithShape="0">
                    <a:schemeClr val="dk1">
                      <a:alpha val="40000"/>
                    </a:schemeClr>
                  </a:outerShdw>
                </a:effectLst>
                <a:latin typeface="SutonnyMJ" pitchFamily="2" charset="0"/>
              </a:rPr>
              <a:t>i</a:t>
            </a:r>
            <a:r>
              <a:rPr lang="en-US" sz="4800" dirty="0">
                <a:ln w="0"/>
                <a:effectLst>
                  <a:outerShdw blurRad="38100" dist="19050" dir="2700000" algn="tl" rotWithShape="0">
                    <a:schemeClr val="dk1">
                      <a:alpha val="40000"/>
                    </a:schemeClr>
                  </a:outerShdw>
                </a:effectLst>
                <a:latin typeface="SutonnyMJ" pitchFamily="2" charset="0"/>
              </a:rPr>
              <a:t> </a:t>
            </a:r>
            <a:r>
              <a:rPr lang="en-US" sz="4800" dirty="0" err="1">
                <a:ln w="0"/>
                <a:effectLst>
                  <a:outerShdw blurRad="38100" dist="19050" dir="2700000" algn="tl" rotWithShape="0">
                    <a:schemeClr val="dk1">
                      <a:alpha val="40000"/>
                    </a:schemeClr>
                  </a:outerShdw>
                </a:effectLst>
                <a:latin typeface="SutonnyMJ" pitchFamily="2" charset="0"/>
              </a:rPr>
              <a:t>RvbvB</a:t>
            </a:r>
            <a:endParaRPr lang="en-US" sz="4800" dirty="0">
              <a:ln w="0"/>
              <a:effectLst>
                <a:outerShdw blurRad="38100" dist="19050" dir="2700000" algn="tl" rotWithShape="0">
                  <a:schemeClr val="dk1">
                    <a:alpha val="40000"/>
                  </a:schemeClr>
                </a:outerShdw>
              </a:effectLst>
              <a:latin typeface="SutonnyMJ" pitchFamily="2" charset="0"/>
            </a:endParaRPr>
          </a:p>
        </p:txBody>
      </p:sp>
      <p:sp>
        <p:nvSpPr>
          <p:cNvPr id="8" name="Rectangle 7">
            <a:extLst>
              <a:ext uri="{FF2B5EF4-FFF2-40B4-BE49-F238E27FC236}">
                <a16:creationId xmlns:a16="http://schemas.microsoft.com/office/drawing/2014/main" id="{AEB5425E-95D6-7205-AE43-F2AD88A2DED0}"/>
              </a:ext>
            </a:extLst>
          </p:cNvPr>
          <p:cNvSpPr/>
          <p:nvPr/>
        </p:nvSpPr>
        <p:spPr>
          <a:xfrm>
            <a:off x="3986203" y="2141273"/>
            <a:ext cx="6348097" cy="3154710"/>
          </a:xfrm>
          <a:prstGeom prst="rect">
            <a:avLst/>
          </a:prstGeom>
          <a:noFill/>
          <a:scene3d>
            <a:camera prst="orthographicFront"/>
            <a:lightRig rig="soft" dir="t">
              <a:rot lat="0" lon="0" rev="15600000"/>
            </a:lightRig>
          </a:scene3d>
          <a:sp3d>
            <a:bevelT w="139700" prst="cross"/>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19900" b="1" dirty="0" err="1">
                <a:ln/>
                <a:solidFill>
                  <a:schemeClr val="accent4"/>
                </a:solidFill>
                <a:latin typeface="SutonnyMJ" pitchFamily="2" charset="0"/>
              </a:rPr>
              <a:t>ab¨ev</a:t>
            </a:r>
            <a:r>
              <a:rPr lang="en-US" sz="19900" b="1" dirty="0">
                <a:ln/>
                <a:solidFill>
                  <a:schemeClr val="accent4"/>
                </a:solidFill>
                <a:latin typeface="SutonnyMJ" pitchFamily="2" charset="0"/>
              </a:rPr>
              <a:t>`</a:t>
            </a:r>
          </a:p>
        </p:txBody>
      </p:sp>
    </p:spTree>
    <p:extLst>
      <p:ext uri="{BB962C8B-B14F-4D97-AF65-F5344CB8AC3E}">
        <p14:creationId xmlns:p14="http://schemas.microsoft.com/office/powerpoint/2010/main" val="73064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65678-DF7D-AA46-F3A0-5CFD9B65FA1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8780" t="4528" r="20877" b="4181"/>
          <a:stretch/>
        </p:blipFill>
        <p:spPr>
          <a:xfrm>
            <a:off x="8276429" y="287411"/>
            <a:ext cx="4153137" cy="6283177"/>
          </a:xfrm>
          <a:prstGeom prst="rect">
            <a:avLst/>
          </a:prstGeom>
        </p:spPr>
      </p:pic>
      <p:grpSp>
        <p:nvGrpSpPr>
          <p:cNvPr id="3" name="Group 2">
            <a:extLst>
              <a:ext uri="{FF2B5EF4-FFF2-40B4-BE49-F238E27FC236}">
                <a16:creationId xmlns:a16="http://schemas.microsoft.com/office/drawing/2014/main" id="{DE9AC711-23B8-4C8D-7E24-CF2E4BA204E1}"/>
              </a:ext>
            </a:extLst>
          </p:cNvPr>
          <p:cNvGrpSpPr/>
          <p:nvPr/>
        </p:nvGrpSpPr>
        <p:grpSpPr>
          <a:xfrm>
            <a:off x="0" y="4954136"/>
            <a:ext cx="12192000" cy="1923453"/>
            <a:chOff x="0" y="4948862"/>
            <a:chExt cx="12192000" cy="1923453"/>
          </a:xfrm>
        </p:grpSpPr>
        <p:sp>
          <p:nvSpPr>
            <p:cNvPr id="4" name="Freeform: Shape 3">
              <a:extLst>
                <a:ext uri="{FF2B5EF4-FFF2-40B4-BE49-F238E27FC236}">
                  <a16:creationId xmlns:a16="http://schemas.microsoft.com/office/drawing/2014/main" id="{4DEDF261-4829-47D8-D2D0-2BE2B867E953}"/>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1E442EC0-9476-37F0-ED84-D99BC81F6B81}"/>
                </a:ext>
              </a:extLst>
            </p:cNvPr>
            <p:cNvSpPr/>
            <p:nvPr/>
          </p:nvSpPr>
          <p:spPr>
            <a:xfrm>
              <a:off x="0" y="5578168"/>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B24F287-4CBE-7B5E-3207-E36FBFEDF2B4}"/>
              </a:ext>
            </a:extLst>
          </p:cNvPr>
          <p:cNvSpPr txBox="1"/>
          <p:nvPr/>
        </p:nvSpPr>
        <p:spPr>
          <a:xfrm>
            <a:off x="480173" y="1903864"/>
            <a:ext cx="8085603" cy="2308324"/>
          </a:xfrm>
          <a:prstGeom prst="rect">
            <a:avLst/>
          </a:prstGeom>
          <a:noFill/>
        </p:spPr>
        <p:txBody>
          <a:bodyPr wrap="square">
            <a:spAutoFit/>
          </a:bodyPr>
          <a:lstStyle/>
          <a:p>
            <a:pPr algn="just"/>
            <a:r>
              <a:rPr lang="en-US" sz="3600" dirty="0" err="1">
                <a:solidFill>
                  <a:srgbClr val="218700"/>
                </a:solidFill>
                <a:latin typeface="SutonnyMJ" pitchFamily="2" charset="0"/>
                <a:cs typeface="SutonnyOMJ" panose="01010600010101010101" pitchFamily="2" charset="0"/>
              </a:rPr>
              <a:t>wcÖq</a:t>
            </a:r>
            <a:r>
              <a:rPr lang="en-US" sz="3600" dirty="0">
                <a:solidFill>
                  <a:srgbClr val="218700"/>
                </a:solidFill>
                <a:latin typeface="SutonnyMJ"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wkÿv_x©e</a:t>
            </a:r>
            <a:r>
              <a:rPr lang="en-US" sz="3600" dirty="0">
                <a:solidFill>
                  <a:srgbClr val="218700"/>
                </a:solidFill>
                <a:latin typeface="SutonnyMJ"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AvR‡K</a:t>
            </a:r>
            <a:r>
              <a:rPr lang="en-US" sz="3600" dirty="0">
                <a:solidFill>
                  <a:srgbClr val="218700"/>
                </a:solidFill>
                <a:latin typeface="SutonnyMJ"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Avgiv</a:t>
            </a:r>
            <a:r>
              <a:rPr lang="en-US" sz="3600" dirty="0">
                <a:solidFill>
                  <a:srgbClr val="218700"/>
                </a:solidFill>
                <a:latin typeface="SutonnyOMJ" panose="01010600010101010101" pitchFamily="2" charset="0"/>
                <a:cs typeface="SutonnyOMJ" panose="01010600010101010101" pitchFamily="2" charset="0"/>
              </a:rPr>
              <a:t> </a:t>
            </a:r>
            <a:r>
              <a:rPr lang="as-IN" sz="3600" dirty="0">
                <a:solidFill>
                  <a:srgbClr val="218700"/>
                </a:solidFill>
                <a:latin typeface="SutonnyOMJ" panose="01010600010101010101" pitchFamily="2" charset="0"/>
                <a:cs typeface="SutonnyOMJ" panose="01010600010101010101" pitchFamily="2" charset="0"/>
              </a:rPr>
              <a:t>ক্লাস ৯ এর</a:t>
            </a:r>
            <a:r>
              <a:rPr lang="en-US" sz="3600" dirty="0">
                <a:solidFill>
                  <a:srgbClr val="218700"/>
                </a:solidFill>
                <a:latin typeface="SutonnyOMJ" panose="01010600010101010101" pitchFamily="2" charset="0"/>
                <a:cs typeface="SutonnyOMJ" panose="01010600010101010101" pitchFamily="2" charset="0"/>
              </a:rPr>
              <a:t> </a:t>
            </a:r>
            <a:r>
              <a:rPr lang="as-IN" sz="3600" b="1" dirty="0">
                <a:solidFill>
                  <a:srgbClr val="218700"/>
                </a:solidFill>
                <a:latin typeface="SutonnyOMJ" panose="01010600010101010101" pitchFamily="2" charset="0"/>
                <a:cs typeface="SutonnyOMJ" panose="01010600010101010101" pitchFamily="2" charset="0"/>
              </a:rPr>
              <a:t>স্বাস্থ্য ও সুরক্ষা</a:t>
            </a:r>
            <a:r>
              <a:rPr lang="as-IN" sz="3600" dirty="0">
                <a:solidFill>
                  <a:srgbClr val="218700"/>
                </a:solidFill>
                <a:latin typeface="SutonnyOMJ" panose="01010600010101010101" pitchFamily="2" charset="0"/>
                <a:cs typeface="SutonnyOMJ" panose="01010600010101010101" pitchFamily="2" charset="0"/>
              </a:rPr>
              <a:t> বই এর ১ম অধ্যায় এর</a:t>
            </a:r>
            <a:r>
              <a:rPr lang="en-US" sz="3600" dirty="0">
                <a:solidFill>
                  <a:srgbClr val="218700"/>
                </a:solidFill>
                <a:latin typeface="SutonnyOMJ" panose="01010600010101010101" pitchFamily="2" charset="0"/>
                <a:cs typeface="SutonnyOMJ" panose="01010600010101010101" pitchFamily="2" charset="0"/>
              </a:rPr>
              <a:t>, </a:t>
            </a:r>
            <a:r>
              <a:rPr lang="as-IN" sz="3600" dirty="0">
                <a:solidFill>
                  <a:srgbClr val="218700"/>
                </a:solidFill>
                <a:latin typeface="SutonnyOMJ" panose="01010600010101010101" pitchFamily="2" charset="0"/>
                <a:cs typeface="SutonnyOMJ" panose="01010600010101010101" pitchFamily="2" charset="0"/>
              </a:rPr>
              <a:t>মিডিয়া ব্যাবহারে যত্নবান হই</a:t>
            </a:r>
            <a:r>
              <a:rPr lang="en-US" sz="3600" dirty="0">
                <a:solidFill>
                  <a:srgbClr val="218700"/>
                </a:solidFill>
                <a:latin typeface="SutonnyOMJ" panose="01010600010101010101"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Ges</a:t>
            </a:r>
            <a:r>
              <a:rPr lang="en-US" sz="3600" dirty="0">
                <a:solidFill>
                  <a:srgbClr val="218700"/>
                </a:solidFill>
                <a:latin typeface="SutonnyOMJ" panose="01010600010101010101" pitchFamily="2" charset="0"/>
                <a:cs typeface="SutonnyOMJ" panose="01010600010101010101" pitchFamily="2" charset="0"/>
              </a:rPr>
              <a:t> </a:t>
            </a:r>
            <a:r>
              <a:rPr lang="as-IN" sz="3600" dirty="0">
                <a:solidFill>
                  <a:srgbClr val="218700"/>
                </a:solidFill>
                <a:latin typeface="SutonnyOMJ" panose="01010600010101010101" pitchFamily="2" charset="0"/>
                <a:cs typeface="SutonnyOMJ" panose="01010600010101010101" pitchFamily="2" charset="0"/>
              </a:rPr>
              <a:t>কিভাবে মিডিয়ার সঠিক এবং সুস্থ ব্যবহার করতে পারি</a:t>
            </a:r>
            <a:r>
              <a:rPr lang="en-US" sz="3600" dirty="0">
                <a:solidFill>
                  <a:srgbClr val="218700"/>
                </a:solidFill>
                <a:latin typeface="SutonnyOMJ" panose="01010600010101010101" pitchFamily="2" charset="0"/>
                <a:cs typeface="SutonnyOMJ" panose="01010600010101010101" pitchFamily="2" charset="0"/>
              </a:rPr>
              <a:t> </a:t>
            </a:r>
            <a:r>
              <a:rPr lang="en-US" sz="3600" dirty="0">
                <a:solidFill>
                  <a:srgbClr val="218700"/>
                </a:solidFill>
                <a:latin typeface="SutonnyMJ" pitchFamily="2" charset="0"/>
                <a:cs typeface="SutonnyOMJ" panose="01010600010101010101" pitchFamily="2" charset="0"/>
              </a:rPr>
              <a:t>GB </a:t>
            </a:r>
            <a:r>
              <a:rPr lang="en-US" sz="3600" dirty="0" err="1">
                <a:solidFill>
                  <a:srgbClr val="218700"/>
                </a:solidFill>
                <a:latin typeface="SutonnyMJ" pitchFamily="2" charset="0"/>
                <a:cs typeface="SutonnyOMJ" panose="01010600010101010101" pitchFamily="2" charset="0"/>
              </a:rPr>
              <a:t>welq</a:t>
            </a:r>
            <a:r>
              <a:rPr lang="en-US" sz="3600" dirty="0">
                <a:solidFill>
                  <a:srgbClr val="218700"/>
                </a:solidFill>
                <a:latin typeface="SutonnyMJ"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wb‡q</a:t>
            </a:r>
            <a:r>
              <a:rPr lang="en-US" sz="3600" dirty="0">
                <a:solidFill>
                  <a:srgbClr val="218700"/>
                </a:solidFill>
                <a:latin typeface="SutonnyMJ" pitchFamily="2" charset="0"/>
                <a:cs typeface="SutonnyOMJ" panose="01010600010101010101" pitchFamily="2" charset="0"/>
              </a:rPr>
              <a:t> </a:t>
            </a:r>
            <a:r>
              <a:rPr lang="en-US" sz="3600" dirty="0" err="1">
                <a:solidFill>
                  <a:srgbClr val="218700"/>
                </a:solidFill>
                <a:latin typeface="SutonnyMJ" pitchFamily="2" charset="0"/>
                <a:cs typeface="SutonnyOMJ" panose="01010600010101010101" pitchFamily="2" charset="0"/>
              </a:rPr>
              <a:t>Rvbe</a:t>
            </a:r>
            <a:r>
              <a:rPr lang="en-US" sz="3600" dirty="0">
                <a:solidFill>
                  <a:srgbClr val="218700"/>
                </a:solidFill>
                <a:latin typeface="SutonnyMJ" pitchFamily="2" charset="0"/>
                <a:cs typeface="SutonnyOMJ" panose="01010600010101010101" pitchFamily="2" charset="0"/>
              </a:rPr>
              <a:t>|</a:t>
            </a:r>
          </a:p>
        </p:txBody>
      </p:sp>
    </p:spTree>
    <p:extLst>
      <p:ext uri="{BB962C8B-B14F-4D97-AF65-F5344CB8AC3E}">
        <p14:creationId xmlns:p14="http://schemas.microsoft.com/office/powerpoint/2010/main" val="282442394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8338CE-2855-0302-2C0A-05994748D206}"/>
              </a:ext>
            </a:extLst>
          </p:cNvPr>
          <p:cNvSpPr/>
          <p:nvPr/>
        </p:nvSpPr>
        <p:spPr>
          <a:xfrm>
            <a:off x="6553200" y="0"/>
            <a:ext cx="5638800" cy="6850560"/>
          </a:xfrm>
          <a:prstGeom prst="rect">
            <a:avLst/>
          </a:prstGeom>
          <a:solidFill>
            <a:srgbClr val="A7D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0" i="0" u="none" strike="noStrike" kern="1200" cap="none" spc="0" normalizeH="0" baseline="0" noProof="0" dirty="0">
              <a:ln>
                <a:noFill/>
              </a:ln>
              <a:solidFill>
                <a:srgbClr val="0070C0"/>
              </a:solidFill>
              <a:effectLst/>
              <a:uLnTx/>
              <a:uFillTx/>
              <a:latin typeface="SutonnyMJ" pitchFamily="2" charset="0"/>
              <a:ea typeface="Open Sans" panose="020B0606030504020204" pitchFamily="34" charset="0"/>
              <a:cs typeface="Segoe UI" panose="020B0502040204020203" pitchFamily="34" charset="0"/>
            </a:endParaRPr>
          </a:p>
        </p:txBody>
      </p:sp>
      <p:sp>
        <p:nvSpPr>
          <p:cNvPr id="3" name="Google Shape;243;p29">
            <a:extLst>
              <a:ext uri="{FF2B5EF4-FFF2-40B4-BE49-F238E27FC236}">
                <a16:creationId xmlns:a16="http://schemas.microsoft.com/office/drawing/2014/main" id="{2FE2695D-E64A-6956-0272-4B49C267F00A}"/>
              </a:ext>
            </a:extLst>
          </p:cNvPr>
          <p:cNvSpPr txBox="1">
            <a:spLocks/>
          </p:cNvSpPr>
          <p:nvPr/>
        </p:nvSpPr>
        <p:spPr>
          <a:xfrm>
            <a:off x="1930157" y="253233"/>
            <a:ext cx="2434918" cy="85021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err="1">
                <a:solidFill>
                  <a:srgbClr val="2F8DFA"/>
                </a:solidFill>
                <a:latin typeface="BrahmaputraMJ" pitchFamily="2" charset="0"/>
              </a:rPr>
              <a:t>wkÿK</a:t>
            </a:r>
            <a:r>
              <a:rPr lang="en-US" sz="3600" b="1" dirty="0">
                <a:solidFill>
                  <a:srgbClr val="2F8DFA"/>
                </a:solidFill>
                <a:latin typeface="BrahmaputraMJ" pitchFamily="2" charset="0"/>
              </a:rPr>
              <a:t> </a:t>
            </a:r>
            <a:r>
              <a:rPr lang="en-US" sz="3600" b="1" dirty="0" err="1">
                <a:solidFill>
                  <a:srgbClr val="2F8DFA"/>
                </a:solidFill>
                <a:latin typeface="BrahmaputraMJ" pitchFamily="2" charset="0"/>
              </a:rPr>
              <a:t>cwiwPwZ</a:t>
            </a:r>
            <a:endParaRPr lang="en-US" sz="3600" b="1" dirty="0">
              <a:solidFill>
                <a:srgbClr val="2F8DFA"/>
              </a:solidFill>
              <a:latin typeface="BrahmaputraMJ" pitchFamily="2" charset="0"/>
            </a:endParaRPr>
          </a:p>
        </p:txBody>
      </p:sp>
      <p:sp>
        <p:nvSpPr>
          <p:cNvPr id="4" name="Rectangle 3">
            <a:extLst>
              <a:ext uri="{FF2B5EF4-FFF2-40B4-BE49-F238E27FC236}">
                <a16:creationId xmlns:a16="http://schemas.microsoft.com/office/drawing/2014/main" id="{0B1CF90E-F793-1B63-61D9-0745350CD411}"/>
              </a:ext>
            </a:extLst>
          </p:cNvPr>
          <p:cNvSpPr/>
          <p:nvPr/>
        </p:nvSpPr>
        <p:spPr>
          <a:xfrm>
            <a:off x="7672381" y="387051"/>
            <a:ext cx="3232335" cy="553998"/>
          </a:xfrm>
          <a:prstGeom prst="rect">
            <a:avLst/>
          </a:prstGeom>
        </p:spPr>
        <p:txBody>
          <a:bodyPr wrap="square" lIns="0" tIns="0" rIns="0" bIns="0">
            <a:spAutoFit/>
          </a:bodyPr>
          <a:lstStyle/>
          <a:p>
            <a:pPr algn="ctr"/>
            <a:r>
              <a:rPr lang="en-US" sz="3600" b="1" dirty="0" err="1">
                <a:solidFill>
                  <a:srgbClr val="24509A"/>
                </a:solidFill>
                <a:latin typeface="BrahmaputraMJ" pitchFamily="2" charset="0"/>
              </a:rPr>
              <a:t>cvV</a:t>
            </a:r>
            <a:r>
              <a:rPr lang="en-US" sz="3600" b="1" dirty="0">
                <a:solidFill>
                  <a:srgbClr val="24509A"/>
                </a:solidFill>
                <a:latin typeface="BrahmaputraMJ" pitchFamily="2" charset="0"/>
              </a:rPr>
              <a:t> </a:t>
            </a:r>
            <a:r>
              <a:rPr lang="en-US" sz="3600" b="1" dirty="0" err="1">
                <a:solidFill>
                  <a:srgbClr val="24509A"/>
                </a:solidFill>
                <a:latin typeface="BrahmaputraMJ" pitchFamily="2" charset="0"/>
              </a:rPr>
              <a:t>cwiwPwZ</a:t>
            </a:r>
            <a:endParaRPr lang="en-US" sz="3600" b="1" dirty="0">
              <a:solidFill>
                <a:srgbClr val="24509A"/>
              </a:solidFill>
              <a:latin typeface="BrahmaputraMJ" pitchFamily="2" charset="0"/>
            </a:endParaRPr>
          </a:p>
        </p:txBody>
      </p:sp>
      <p:sp>
        <p:nvSpPr>
          <p:cNvPr id="5" name="TextBox 4">
            <a:extLst>
              <a:ext uri="{FF2B5EF4-FFF2-40B4-BE49-F238E27FC236}">
                <a16:creationId xmlns:a16="http://schemas.microsoft.com/office/drawing/2014/main" id="{72B5BC4C-EFEB-08D0-4A92-6066FF2086E5}"/>
              </a:ext>
            </a:extLst>
          </p:cNvPr>
          <p:cNvSpPr txBox="1"/>
          <p:nvPr/>
        </p:nvSpPr>
        <p:spPr>
          <a:xfrm>
            <a:off x="542485" y="4255192"/>
            <a:ext cx="4953001" cy="2123658"/>
          </a:xfrm>
          <a:prstGeom prst="rect">
            <a:avLst/>
          </a:prstGeom>
          <a:noFill/>
        </p:spPr>
        <p:txBody>
          <a:bodyPr wrap="square" rtlCol="0">
            <a:spAutoFit/>
          </a:bodyPr>
          <a:lstStyle/>
          <a:p>
            <a:pPr algn="ctr"/>
            <a:r>
              <a:rPr lang="en-US" sz="3600" dirty="0">
                <a:latin typeface="SutonnyMJ" pitchFamily="2" charset="0"/>
              </a:rPr>
              <a:t> </a:t>
            </a:r>
            <a:r>
              <a:rPr lang="en-US" sz="3200" dirty="0" err="1">
                <a:latin typeface="SutonnyMJ" pitchFamily="2" charset="0"/>
              </a:rPr>
              <a:t>bvgt</a:t>
            </a:r>
            <a:r>
              <a:rPr lang="en-US" sz="3200" dirty="0">
                <a:latin typeface="SutonnyMJ" pitchFamily="2" charset="0"/>
              </a:rPr>
              <a:t>	†</a:t>
            </a:r>
            <a:r>
              <a:rPr lang="en-US" sz="3200" dirty="0" err="1">
                <a:latin typeface="SutonnyMJ" pitchFamily="2" charset="0"/>
              </a:rPr>
              <a:t>mvbvjx</a:t>
            </a:r>
            <a:r>
              <a:rPr lang="en-US" sz="3200" dirty="0">
                <a:latin typeface="SutonnyMJ" pitchFamily="2" charset="0"/>
              </a:rPr>
              <a:t> </a:t>
            </a:r>
            <a:r>
              <a:rPr lang="en-US" sz="3200" dirty="0" err="1">
                <a:latin typeface="SutonnyMJ" pitchFamily="2" charset="0"/>
              </a:rPr>
              <a:t>ivbx</a:t>
            </a:r>
            <a:r>
              <a:rPr lang="en-US" sz="3200" dirty="0">
                <a:latin typeface="SutonnyMJ" pitchFamily="2" charset="0"/>
              </a:rPr>
              <a:t> †</a:t>
            </a:r>
            <a:r>
              <a:rPr lang="en-US" sz="3200" dirty="0" err="1">
                <a:latin typeface="SutonnyMJ" pitchFamily="2" charset="0"/>
              </a:rPr>
              <a:t>Mvc</a:t>
            </a:r>
            <a:endParaRPr lang="en-US" sz="3200" dirty="0">
              <a:latin typeface="SutonnyMJ" pitchFamily="2" charset="0"/>
            </a:endParaRPr>
          </a:p>
          <a:p>
            <a:pPr algn="ctr"/>
            <a:r>
              <a:rPr lang="en-US" sz="3200" b="1" dirty="0" err="1">
                <a:solidFill>
                  <a:srgbClr val="0070C0"/>
                </a:solidFill>
                <a:latin typeface="BrahmaputraMJ" pitchFamily="2" charset="0"/>
              </a:rPr>
              <a:t>wmwbqi</a:t>
            </a:r>
            <a:r>
              <a:rPr lang="en-US" sz="3200" b="1" dirty="0">
                <a:solidFill>
                  <a:srgbClr val="0070C0"/>
                </a:solidFill>
                <a:latin typeface="BrahmaputraMJ" pitchFamily="2" charset="0"/>
              </a:rPr>
              <a:t> </a:t>
            </a:r>
            <a:r>
              <a:rPr lang="en-US" sz="3200" b="1" dirty="0" err="1">
                <a:solidFill>
                  <a:srgbClr val="0070C0"/>
                </a:solidFill>
                <a:latin typeface="BrahmaputraMJ" pitchFamily="2" charset="0"/>
              </a:rPr>
              <a:t>wkÿK</a:t>
            </a:r>
            <a:endParaRPr lang="en-US" sz="3200" b="1" dirty="0">
              <a:solidFill>
                <a:srgbClr val="0070C0"/>
              </a:solidFill>
              <a:latin typeface="BrahmaputraMJ" pitchFamily="2" charset="0"/>
            </a:endParaRPr>
          </a:p>
          <a:p>
            <a:pPr algn="ctr"/>
            <a:r>
              <a:rPr lang="en-US" sz="3200" dirty="0" err="1">
                <a:latin typeface="SutonnyMJ" pitchFamily="2" charset="0"/>
              </a:rPr>
              <a:t>e³vicyi</a:t>
            </a:r>
            <a:r>
              <a:rPr lang="en-US" sz="3200" dirty="0">
                <a:latin typeface="SutonnyMJ" pitchFamily="2" charset="0"/>
              </a:rPr>
              <a:t> </a:t>
            </a:r>
            <a:r>
              <a:rPr lang="en-US" sz="3200" dirty="0" err="1">
                <a:latin typeface="SutonnyMJ" pitchFamily="2" charset="0"/>
              </a:rPr>
              <a:t>Aveyj</a:t>
            </a:r>
            <a:r>
              <a:rPr lang="en-US" sz="3200" dirty="0">
                <a:latin typeface="SutonnyMJ" pitchFamily="2" charset="0"/>
              </a:rPr>
              <a:t> </a:t>
            </a:r>
            <a:r>
              <a:rPr lang="en-US" sz="3200" dirty="0" err="1">
                <a:latin typeface="SutonnyMJ" pitchFamily="2" charset="0"/>
              </a:rPr>
              <a:t>Lv‡qi</a:t>
            </a:r>
            <a:r>
              <a:rPr lang="en-US" sz="3200" dirty="0">
                <a:latin typeface="SutonnyMJ" pitchFamily="2" charset="0"/>
              </a:rPr>
              <a:t> ¯‹</a:t>
            </a:r>
            <a:r>
              <a:rPr lang="en-US" sz="3200" dirty="0" err="1">
                <a:latin typeface="SutonnyMJ" pitchFamily="2" charset="0"/>
              </a:rPr>
              <a:t>zj</a:t>
            </a:r>
            <a:r>
              <a:rPr lang="en-US" sz="3200" dirty="0">
                <a:latin typeface="SutonnyMJ" pitchFamily="2" charset="0"/>
              </a:rPr>
              <a:t> </a:t>
            </a:r>
            <a:r>
              <a:rPr lang="en-US" sz="3200" dirty="0" err="1">
                <a:latin typeface="SutonnyMJ" pitchFamily="2" charset="0"/>
              </a:rPr>
              <a:t>GÛ</a:t>
            </a:r>
            <a:r>
              <a:rPr lang="en-US" sz="3200" dirty="0">
                <a:latin typeface="SutonnyMJ" pitchFamily="2" charset="0"/>
              </a:rPr>
              <a:t> </a:t>
            </a:r>
            <a:r>
              <a:rPr lang="en-US" sz="3200" dirty="0" err="1">
                <a:latin typeface="SutonnyMJ" pitchFamily="2" charset="0"/>
              </a:rPr>
              <a:t>K‡jR</a:t>
            </a:r>
            <a:r>
              <a:rPr lang="en-US" sz="3200" dirty="0">
                <a:latin typeface="SutonnyMJ" pitchFamily="2" charset="0"/>
              </a:rPr>
              <a:t>, </a:t>
            </a:r>
            <a:r>
              <a:rPr lang="en-US" sz="3200" dirty="0" err="1">
                <a:latin typeface="SutonnyMJ" pitchFamily="2" charset="0"/>
              </a:rPr>
              <a:t>evwbqvPs</a:t>
            </a:r>
            <a:r>
              <a:rPr lang="en-US" sz="3200" dirty="0">
                <a:latin typeface="SutonnyMJ" pitchFamily="2" charset="0"/>
              </a:rPr>
              <a:t>, </a:t>
            </a:r>
            <a:r>
              <a:rPr lang="en-US" sz="3200" dirty="0" err="1">
                <a:latin typeface="SutonnyMJ" pitchFamily="2" charset="0"/>
              </a:rPr>
              <a:t>nweMÄ</a:t>
            </a:r>
            <a:r>
              <a:rPr lang="en-US" sz="3200" dirty="0">
                <a:latin typeface="SutonnyMJ" pitchFamily="2" charset="0"/>
              </a:rPr>
              <a:t>|</a:t>
            </a:r>
          </a:p>
        </p:txBody>
      </p:sp>
      <p:pic>
        <p:nvPicPr>
          <p:cNvPr id="6" name="Picture 5">
            <a:extLst>
              <a:ext uri="{FF2B5EF4-FFF2-40B4-BE49-F238E27FC236}">
                <a16:creationId xmlns:a16="http://schemas.microsoft.com/office/drawing/2014/main" id="{2054E10F-D446-D715-886C-7D3CC31524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1931" y="1103444"/>
            <a:ext cx="2434918" cy="3043648"/>
          </a:xfrm>
          <a:prstGeom prst="rect">
            <a:avLst/>
          </a:prstGeom>
          <a:ln w="12700">
            <a:solidFill>
              <a:srgbClr val="002060"/>
            </a:solidFill>
          </a:ln>
        </p:spPr>
      </p:pic>
      <p:sp>
        <p:nvSpPr>
          <p:cNvPr id="7" name="TextBox 6">
            <a:extLst>
              <a:ext uri="{FF2B5EF4-FFF2-40B4-BE49-F238E27FC236}">
                <a16:creationId xmlns:a16="http://schemas.microsoft.com/office/drawing/2014/main" id="{48CBFE1F-E61F-FA54-630C-8F65B87E74B7}"/>
              </a:ext>
            </a:extLst>
          </p:cNvPr>
          <p:cNvSpPr txBox="1"/>
          <p:nvPr/>
        </p:nvSpPr>
        <p:spPr>
          <a:xfrm>
            <a:off x="6842872" y="1649035"/>
            <a:ext cx="5059456" cy="224676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8700"/>
                </a:solidFill>
                <a:effectLst/>
                <a:uLnTx/>
                <a:uFillTx/>
                <a:latin typeface="SutonnyMJ" pitchFamily="2" charset="0"/>
                <a:ea typeface="Open Sans" panose="020B0606030504020204" pitchFamily="34" charset="0"/>
                <a:cs typeface="SutonnyOMJ" panose="01010600010101010101" pitchFamily="2" charset="0"/>
              </a:rPr>
              <a:t>beg †</a:t>
            </a:r>
            <a:r>
              <a:rPr kumimoji="0" lang="en-US" sz="3200" b="1" i="0" u="none" strike="noStrike" kern="1200" cap="none" spc="0" normalizeH="0" baseline="0" noProof="0" dirty="0" err="1">
                <a:ln>
                  <a:noFill/>
                </a:ln>
                <a:solidFill>
                  <a:srgbClr val="218700"/>
                </a:solidFill>
                <a:effectLst/>
                <a:uLnTx/>
                <a:uFillTx/>
                <a:latin typeface="SutonnyMJ" pitchFamily="2" charset="0"/>
                <a:ea typeface="Open Sans" panose="020B0606030504020204" pitchFamily="34" charset="0"/>
                <a:cs typeface="SutonnyOMJ" panose="01010600010101010101" pitchFamily="2" charset="0"/>
              </a:rPr>
              <a:t>kÖwYi</a:t>
            </a:r>
            <a:r>
              <a:rPr kumimoji="0" lang="en-US" sz="3200" b="1" i="0" u="none" strike="noStrike" kern="1200" cap="none" spc="0" normalizeH="0" baseline="0" noProof="0" dirty="0">
                <a:ln>
                  <a:noFill/>
                </a:ln>
                <a:solidFill>
                  <a:srgbClr val="218700"/>
                </a:solidFill>
                <a:effectLst/>
                <a:uLnTx/>
                <a:uFillTx/>
                <a:latin typeface="SutonnyMJ" pitchFamily="2" charset="0"/>
                <a:ea typeface="Open Sans" panose="020B0606030504020204" pitchFamily="34" charset="0"/>
                <a:cs typeface="SutonnyOMJ" panose="01010600010101010101" pitchFamily="2" charset="0"/>
              </a:rPr>
              <a:t> </a:t>
            </a:r>
            <a:r>
              <a:rPr lang="as-IN" sz="3200" b="1" dirty="0">
                <a:solidFill>
                  <a:srgbClr val="218700"/>
                </a:solidFill>
                <a:latin typeface="SutonnyOMJ" panose="01010600010101010101" pitchFamily="2" charset="0"/>
                <a:cs typeface="SutonnyOMJ" panose="01010600010101010101" pitchFamily="2" charset="0"/>
              </a:rPr>
              <a:t>স্বাস্থ্য ও সুরক্ষা</a:t>
            </a:r>
            <a:r>
              <a:rPr lang="as-IN" sz="3200" dirty="0">
                <a:solidFill>
                  <a:srgbClr val="218700"/>
                </a:solidFill>
                <a:latin typeface="SutonnyOMJ" panose="01010600010101010101" pitchFamily="2" charset="0"/>
                <a:cs typeface="SutonnyOMJ" panose="01010600010101010101" pitchFamily="2" charset="0"/>
              </a:rPr>
              <a:t> বই </a:t>
            </a:r>
            <a:r>
              <a:rPr kumimoji="0" lang="en-US" sz="3200" b="1" i="0" u="none" strike="noStrike" kern="1200" cap="none" spc="0" normalizeH="0" baseline="0" noProof="0" dirty="0">
                <a:ln>
                  <a:noFill/>
                </a:ln>
                <a:solidFill>
                  <a:srgbClr val="218700"/>
                </a:solidFill>
                <a:effectLst/>
                <a:uLnTx/>
                <a:uFillTx/>
                <a:latin typeface="SutonnyMJ" pitchFamily="2" charset="0"/>
                <a:ea typeface="Open Sans" panose="020B0606030504020204" pitchFamily="34" charset="0"/>
                <a:cs typeface="SutonnyOMJ" panose="01010600010101010101" pitchFamily="2" charset="0"/>
              </a:rPr>
              <a:t>2024</a:t>
            </a:r>
          </a:p>
          <a:p>
            <a:pPr marL="0" marR="0" lvl="0" indent="0" algn="l" defTabSz="914400" rtl="0" eaLnBrk="1" fontAlgn="auto" latinLnBrk="0" hangingPunct="1">
              <a:lnSpc>
                <a:spcPct val="150000"/>
              </a:lnSpc>
              <a:spcBef>
                <a:spcPts val="0"/>
              </a:spcBef>
              <a:spcAft>
                <a:spcPts val="0"/>
              </a:spcAft>
              <a:buClrTx/>
              <a:buSzTx/>
              <a:buFontTx/>
              <a:buNone/>
              <a:tabLst/>
              <a:defRPr/>
            </a:pPr>
            <a:r>
              <a:rPr lang="as-IN" sz="3200" dirty="0">
                <a:solidFill>
                  <a:srgbClr val="218700"/>
                </a:solidFill>
                <a:latin typeface="SutonnyOMJ" panose="01010600010101010101" pitchFamily="2" charset="0"/>
                <a:cs typeface="SutonnyOMJ" panose="01010600010101010101" pitchFamily="2" charset="0"/>
              </a:rPr>
              <a:t>১ম অধ্যায় </a:t>
            </a:r>
            <a:endParaRPr lang="en-US" sz="3200" dirty="0">
              <a:solidFill>
                <a:srgbClr val="218700"/>
              </a:solidFill>
              <a:latin typeface="SutonnyOMJ" panose="01010600010101010101" pitchFamily="2" charset="0"/>
              <a:cs typeface="SutonnyOMJ" panose="01010600010101010101"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8700"/>
                </a:solidFill>
                <a:effectLst/>
                <a:uLnTx/>
                <a:uFillTx/>
                <a:latin typeface="SutonnyMJ" pitchFamily="2" charset="0"/>
                <a:ea typeface="Open Sans" panose="020B0606030504020204" pitchFamily="34" charset="0"/>
                <a:cs typeface="SutonnyOMJ" panose="01010600010101010101" pitchFamily="2" charset="0"/>
              </a:rPr>
              <a:t>we</a:t>
            </a:r>
            <a:r>
              <a:rPr lang="en-US" sz="3200" b="1" dirty="0" err="1">
                <a:solidFill>
                  <a:srgbClr val="218700"/>
                </a:solidFill>
                <a:latin typeface="SutonnyMJ" pitchFamily="2" charset="0"/>
                <a:ea typeface="Open Sans" panose="020B0606030504020204" pitchFamily="34" charset="0"/>
                <a:cs typeface="SutonnyOMJ" panose="01010600010101010101" pitchFamily="2" charset="0"/>
              </a:rPr>
              <a:t>lq</a:t>
            </a:r>
            <a:r>
              <a:rPr lang="en-US" sz="3200" b="1" dirty="0">
                <a:solidFill>
                  <a:srgbClr val="218700"/>
                </a:solidFill>
                <a:latin typeface="SutonnyMJ" pitchFamily="2" charset="0"/>
                <a:ea typeface="Open Sans" panose="020B0606030504020204" pitchFamily="34" charset="0"/>
                <a:cs typeface="SutonnyOMJ" panose="01010600010101010101" pitchFamily="2" charset="0"/>
              </a:rPr>
              <a:t>:-</a:t>
            </a:r>
            <a:r>
              <a:rPr lang="as-IN" sz="3200" dirty="0">
                <a:solidFill>
                  <a:srgbClr val="218700"/>
                </a:solidFill>
                <a:latin typeface="SutonnyMJ" pitchFamily="2" charset="0"/>
                <a:cs typeface="SutonnyOMJ" panose="01010600010101010101" pitchFamily="2" charset="0"/>
              </a:rPr>
              <a:t> </a:t>
            </a:r>
            <a:r>
              <a:rPr lang="as-IN" sz="3200" dirty="0">
                <a:solidFill>
                  <a:srgbClr val="218700"/>
                </a:solidFill>
                <a:latin typeface="SutonnyOMJ" panose="01010600010101010101" pitchFamily="2" charset="0"/>
                <a:cs typeface="SutonnyOMJ" panose="01010600010101010101" pitchFamily="2" charset="0"/>
              </a:rPr>
              <a:t>মিডিয়া ব্যাবহারে যত্নবান হই</a:t>
            </a:r>
            <a:endParaRPr kumimoji="0" lang="en-US" sz="3200" b="1" i="0" u="none" strike="noStrike" kern="1200" cap="none" spc="0" normalizeH="0" baseline="0" noProof="0" dirty="0">
              <a:ln>
                <a:noFill/>
              </a:ln>
              <a:solidFill>
                <a:srgbClr val="218700"/>
              </a:solidFill>
              <a:effectLst/>
              <a:uLnTx/>
              <a:uFillTx/>
              <a:latin typeface="SutonnyOMJ" panose="01010600010101010101" pitchFamily="2" charset="0"/>
              <a:ea typeface="Open Sans" panose="020B0606030504020204" pitchFamily="34" charset="0"/>
              <a:cs typeface="SutonnyOMJ" panose="01010600010101010101" pitchFamily="2" charset="0"/>
            </a:endParaRPr>
          </a:p>
        </p:txBody>
      </p:sp>
    </p:spTree>
    <p:extLst>
      <p:ext uri="{BB962C8B-B14F-4D97-AF65-F5344CB8AC3E}">
        <p14:creationId xmlns:p14="http://schemas.microsoft.com/office/powerpoint/2010/main" val="16552073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34D41-087E-AD6A-947B-AA9509309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0569" cy="6858000"/>
          </a:xfrm>
          <a:prstGeom prst="rect">
            <a:avLst/>
          </a:prstGeom>
        </p:spPr>
      </p:pic>
      <p:sp>
        <p:nvSpPr>
          <p:cNvPr id="4" name="TextBox 3">
            <a:extLst>
              <a:ext uri="{FF2B5EF4-FFF2-40B4-BE49-F238E27FC236}">
                <a16:creationId xmlns:a16="http://schemas.microsoft.com/office/drawing/2014/main" id="{747759C2-2C88-8DD8-2A0F-31B9B031CD2A}"/>
              </a:ext>
            </a:extLst>
          </p:cNvPr>
          <p:cNvSpPr txBox="1"/>
          <p:nvPr/>
        </p:nvSpPr>
        <p:spPr>
          <a:xfrm>
            <a:off x="228600" y="1631900"/>
            <a:ext cx="6286501" cy="3539430"/>
          </a:xfrm>
          <a:prstGeom prst="rect">
            <a:avLst/>
          </a:prstGeom>
          <a:noFill/>
        </p:spPr>
        <p:txBody>
          <a:bodyPr wrap="square" rtlCol="0">
            <a:spAutoFit/>
          </a:bodyPr>
          <a:lstStyle/>
          <a:p>
            <a:pPr algn="just"/>
            <a:r>
              <a:rPr lang="as-IN" sz="2800" b="1" dirty="0">
                <a:solidFill>
                  <a:srgbClr val="218700"/>
                </a:solidFill>
                <a:latin typeface="SutonnyOMJ" panose="01010600010101010101" pitchFamily="2" charset="0"/>
                <a:cs typeface="SutonnyOMJ" panose="01010600010101010101" pitchFamily="2" charset="0"/>
              </a:rPr>
              <a:t>অধ্যায় ১: মিডিয়া ব্যবহারে যত্নবান হই</a:t>
            </a:r>
          </a:p>
          <a:p>
            <a:pPr algn="just"/>
            <a:r>
              <a:rPr lang="as-IN" sz="2800" b="1" dirty="0">
                <a:latin typeface="SutonnyOMJ" panose="01010600010101010101" pitchFamily="2" charset="0"/>
                <a:cs typeface="SutonnyOMJ" panose="01010600010101010101" pitchFamily="2" charset="0"/>
              </a:rPr>
              <a:t>পরিচিতি</a:t>
            </a:r>
          </a:p>
          <a:p>
            <a:pPr algn="just"/>
            <a:r>
              <a:rPr lang="as-IN" sz="2800" dirty="0">
                <a:latin typeface="SutonnyOMJ" panose="01010600010101010101" pitchFamily="2" charset="0"/>
                <a:cs typeface="SutonnyOMJ" panose="01010600010101010101" pitchFamily="2" charset="0"/>
              </a:rPr>
              <a:t>আজকের বিশ্বে মিডিয়া একটি গুরুত্বপূর্ণ ভূমিকা পালন করে। টেলিভিশন, রেডিও, ইন্টারনেট, সামাজিক যোগাযোগ মাধ্যম - সবকিছুই আমাদের জীবনের অবিচ্ছেদ্য অংশ হয়ে উঠেছে। তবে, এর সঠিক এবং যত্নশীল ব্যবহারের মাধ্যমে আমরা আমাদের শারীরিক ও মানসিক স্বাস্থ্য রক্ষা করতে পারি।</a:t>
            </a:r>
          </a:p>
        </p:txBody>
      </p:sp>
    </p:spTree>
    <p:extLst>
      <p:ext uri="{BB962C8B-B14F-4D97-AF65-F5344CB8AC3E}">
        <p14:creationId xmlns:p14="http://schemas.microsoft.com/office/powerpoint/2010/main" val="3540020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23BAF-06BA-5A82-4F42-317313844F1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25668C6-2B1D-ED4C-791E-18321C199060}"/>
              </a:ext>
            </a:extLst>
          </p:cNvPr>
          <p:cNvSpPr txBox="1"/>
          <p:nvPr/>
        </p:nvSpPr>
        <p:spPr>
          <a:xfrm>
            <a:off x="960834" y="1268997"/>
            <a:ext cx="10498932" cy="3108543"/>
          </a:xfrm>
          <a:prstGeom prst="rect">
            <a:avLst/>
          </a:prstGeom>
          <a:noFill/>
        </p:spPr>
        <p:txBody>
          <a:bodyPr wrap="square" rtlCol="0">
            <a:spAutoFit/>
          </a:bodyPr>
          <a:lstStyle/>
          <a:p>
            <a:pPr algn="just"/>
            <a:r>
              <a:rPr lang="as-IN" sz="2800" b="1" dirty="0">
                <a:latin typeface="SutonnyOMJ" panose="01010600010101010101" pitchFamily="2" charset="0"/>
                <a:cs typeface="SutonnyOMJ" panose="01010600010101010101" pitchFamily="2" charset="0"/>
              </a:rPr>
              <a:t>মিডিয়ার ইতিবাচক দিকসমূহ</a:t>
            </a:r>
          </a:p>
          <a:p>
            <a:pPr algn="just">
              <a:buFont typeface="+mj-lt"/>
              <a:buAutoNum type="arabicPeriod"/>
            </a:pPr>
            <a:r>
              <a:rPr lang="as-IN" sz="2800" b="1" dirty="0">
                <a:latin typeface="SutonnyOMJ" panose="01010600010101010101" pitchFamily="2" charset="0"/>
                <a:cs typeface="SutonnyOMJ" panose="01010600010101010101" pitchFamily="2" charset="0"/>
              </a:rPr>
              <a:t>শিক্ষা ও জ্ঞানার্জন</a:t>
            </a:r>
            <a:r>
              <a:rPr lang="as-IN" sz="2800" dirty="0">
                <a:latin typeface="SutonnyOMJ" panose="01010600010101010101" pitchFamily="2" charset="0"/>
                <a:cs typeface="SutonnyOMJ" panose="01010600010101010101" pitchFamily="2" charset="0"/>
              </a:rPr>
              <a:t>: মিডিয়া বিভিন্ন শিক্ষা উপকরণ, ডকুমেন্টারি, এবং শিক্ষামূলক প্রোগ্রাম সরবরাহ করে যা আমাদের জ্ঞান বৃদ্ধি করে।</a:t>
            </a:r>
          </a:p>
          <a:p>
            <a:pPr algn="just">
              <a:buFont typeface="+mj-lt"/>
              <a:buAutoNum type="arabicPeriod"/>
            </a:pPr>
            <a:r>
              <a:rPr lang="as-IN" sz="2800" b="1" dirty="0">
                <a:latin typeface="SutonnyOMJ" panose="01010600010101010101" pitchFamily="2" charset="0"/>
                <a:cs typeface="SutonnyOMJ" panose="01010600010101010101" pitchFamily="2" charset="0"/>
              </a:rPr>
              <a:t>সংবাদ ও তথ্য</a:t>
            </a:r>
            <a:r>
              <a:rPr lang="as-IN" sz="2800" dirty="0">
                <a:latin typeface="SutonnyOMJ" panose="01010600010101010101" pitchFamily="2" charset="0"/>
                <a:cs typeface="SutonnyOMJ" panose="01010600010101010101" pitchFamily="2" charset="0"/>
              </a:rPr>
              <a:t>: বিশ্বের ঘটনাবলী, আবহাওয়ার পূর্বাভাস, স্বাস্থ্য সংক্রান্ত তথ্য ইত্যাদি আমাদের কাছে পৌছায়।</a:t>
            </a:r>
          </a:p>
          <a:p>
            <a:pPr algn="just">
              <a:buFont typeface="+mj-lt"/>
              <a:buAutoNum type="arabicPeriod"/>
            </a:pPr>
            <a:r>
              <a:rPr lang="as-IN" sz="2800" b="1" dirty="0">
                <a:latin typeface="SutonnyOMJ" panose="01010600010101010101" pitchFamily="2" charset="0"/>
                <a:cs typeface="SutonnyOMJ" panose="01010600010101010101" pitchFamily="2" charset="0"/>
              </a:rPr>
              <a:t>বিনোদন</a:t>
            </a:r>
            <a:r>
              <a:rPr lang="as-IN" sz="2800" dirty="0">
                <a:latin typeface="SutonnyOMJ" panose="01010600010101010101" pitchFamily="2" charset="0"/>
                <a:cs typeface="SutonnyOMJ" panose="01010600010101010101" pitchFamily="2" charset="0"/>
              </a:rPr>
              <a:t>: সিনেমা, নাটক, গান, ক্রীড়া প্রোগ্রাম ইত্যাদি আমাদের বিনোদন দেয় এবং মানসিক চাপ কমাতে সাহায্য করে।</a:t>
            </a:r>
          </a:p>
        </p:txBody>
      </p:sp>
    </p:spTree>
    <p:extLst>
      <p:ext uri="{BB962C8B-B14F-4D97-AF65-F5344CB8AC3E}">
        <p14:creationId xmlns:p14="http://schemas.microsoft.com/office/powerpoint/2010/main" val="28775046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034DB-E929-D2FF-5F39-CAD1C8F8F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00E2C03-C8B5-92C9-868F-DAB02A7C1A6F}"/>
              </a:ext>
            </a:extLst>
          </p:cNvPr>
          <p:cNvSpPr txBox="1"/>
          <p:nvPr/>
        </p:nvSpPr>
        <p:spPr>
          <a:xfrm>
            <a:off x="1095387" y="1514151"/>
            <a:ext cx="10277476" cy="3539430"/>
          </a:xfrm>
          <a:prstGeom prst="rect">
            <a:avLst/>
          </a:prstGeom>
          <a:noFill/>
        </p:spPr>
        <p:txBody>
          <a:bodyPr wrap="square" rtlCol="0">
            <a:spAutoFit/>
          </a:bodyPr>
          <a:lstStyle/>
          <a:p>
            <a:r>
              <a:rPr lang="as-IN" sz="3200" b="1" dirty="0">
                <a:solidFill>
                  <a:srgbClr val="218700"/>
                </a:solidFill>
                <a:latin typeface="SutonnyOMJ" panose="01010600010101010101" pitchFamily="2" charset="0"/>
                <a:cs typeface="SutonnyOMJ" panose="01010600010101010101" pitchFamily="2" charset="0"/>
              </a:rPr>
              <a:t>মিডিয়ার নেতিবাচক দিকসমূহ</a:t>
            </a:r>
          </a:p>
          <a:p>
            <a:pPr>
              <a:buFont typeface="+mj-lt"/>
              <a:buAutoNum type="arabicPeriod"/>
            </a:pPr>
            <a:r>
              <a:rPr lang="as-IN" sz="3200" b="1" dirty="0">
                <a:latin typeface="SutonnyOMJ" panose="01010600010101010101" pitchFamily="2" charset="0"/>
                <a:cs typeface="SutonnyOMJ" panose="01010600010101010101" pitchFamily="2" charset="0"/>
              </a:rPr>
              <a:t>আসক্তি</a:t>
            </a:r>
            <a:r>
              <a:rPr lang="as-IN" sz="3200" dirty="0">
                <a:latin typeface="SutonnyOMJ" panose="01010600010101010101" pitchFamily="2" charset="0"/>
                <a:cs typeface="SutonnyOMJ" panose="01010600010101010101" pitchFamily="2" charset="0"/>
              </a:rPr>
              <a:t>: অতিরিক্ত সময় ধরে টিভি দেখা বা ইন্টারনেট ব্যবহারে আসক্তি হতে পারে, যা শারীরিক ও মানসিক স্বাস্থ্য ক্ষতি করতে পারে।</a:t>
            </a:r>
          </a:p>
          <a:p>
            <a:pPr>
              <a:buFont typeface="+mj-lt"/>
              <a:buAutoNum type="arabicPeriod"/>
            </a:pPr>
            <a:r>
              <a:rPr lang="as-IN" sz="3200" b="1" dirty="0">
                <a:latin typeface="SutonnyOMJ" panose="01010600010101010101" pitchFamily="2" charset="0"/>
                <a:cs typeface="SutonnyOMJ" panose="01010600010101010101" pitchFamily="2" charset="0"/>
              </a:rPr>
              <a:t>ভুল তথ্য</a:t>
            </a:r>
            <a:r>
              <a:rPr lang="as-IN" sz="3200" dirty="0">
                <a:latin typeface="SutonnyOMJ" panose="01010600010101010101" pitchFamily="2" charset="0"/>
                <a:cs typeface="SutonnyOMJ" panose="01010600010101010101" pitchFamily="2" charset="0"/>
              </a:rPr>
              <a:t>: ইন্টারনেটে অনেক ভুয়া খবর বা ভুল তথ্য পাওয়া যায় যা বিভ্রান্তি সৃষ্টি করতে পারে।</a:t>
            </a:r>
          </a:p>
          <a:p>
            <a:pPr>
              <a:buFont typeface="+mj-lt"/>
              <a:buAutoNum type="arabicPeriod"/>
            </a:pPr>
            <a:r>
              <a:rPr lang="as-IN" sz="3200" b="1" dirty="0">
                <a:latin typeface="SutonnyOMJ" panose="01010600010101010101" pitchFamily="2" charset="0"/>
                <a:cs typeface="SutonnyOMJ" panose="01010600010101010101" pitchFamily="2" charset="0"/>
              </a:rPr>
              <a:t>বাহ্যিক চাপ</a:t>
            </a:r>
            <a:r>
              <a:rPr lang="as-IN" sz="3200" dirty="0">
                <a:latin typeface="SutonnyOMJ" panose="01010600010101010101" pitchFamily="2" charset="0"/>
                <a:cs typeface="SutonnyOMJ" panose="01010600010101010101" pitchFamily="2" charset="0"/>
              </a:rPr>
              <a:t>: সামাজিক যোগাযোগ মাধ্যমে অনেকে নিজেদের জীবনকে অন্যের সাথে তুলনা করে হতাশায় ভুগতে পারেন।</a:t>
            </a:r>
          </a:p>
        </p:txBody>
      </p:sp>
    </p:spTree>
    <p:extLst>
      <p:ext uri="{BB962C8B-B14F-4D97-AF65-F5344CB8AC3E}">
        <p14:creationId xmlns:p14="http://schemas.microsoft.com/office/powerpoint/2010/main" val="1535076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2E474-7E7B-662E-8CA7-97521F564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6587687-1BC1-D358-B465-FE0C5FE6F96D}"/>
              </a:ext>
            </a:extLst>
          </p:cNvPr>
          <p:cNvSpPr txBox="1"/>
          <p:nvPr/>
        </p:nvSpPr>
        <p:spPr>
          <a:xfrm>
            <a:off x="3086100" y="689908"/>
            <a:ext cx="8743949" cy="4031873"/>
          </a:xfrm>
          <a:prstGeom prst="rect">
            <a:avLst/>
          </a:prstGeom>
          <a:noFill/>
        </p:spPr>
        <p:txBody>
          <a:bodyPr wrap="square" rtlCol="0">
            <a:spAutoFit/>
          </a:bodyPr>
          <a:lstStyle/>
          <a:p>
            <a:r>
              <a:rPr lang="as-IN" sz="3200" b="1" dirty="0">
                <a:solidFill>
                  <a:srgbClr val="218700"/>
                </a:solidFill>
                <a:latin typeface="SutonnyOMJ" panose="01010600010101010101" pitchFamily="2" charset="0"/>
                <a:cs typeface="SutonnyOMJ" panose="01010600010101010101" pitchFamily="2" charset="0"/>
              </a:rPr>
              <a:t>মিডিয়া ব্যবহারে যত্নবান হওয়ার উপায়</a:t>
            </a:r>
          </a:p>
          <a:p>
            <a:pPr>
              <a:buFont typeface="+mj-lt"/>
              <a:buAutoNum type="arabicPeriod"/>
            </a:pPr>
            <a:r>
              <a:rPr lang="as-IN" sz="2800" b="1" dirty="0">
                <a:latin typeface="SutonnyOMJ" panose="01010600010101010101" pitchFamily="2" charset="0"/>
                <a:cs typeface="SutonnyOMJ" panose="01010600010101010101" pitchFamily="2" charset="0"/>
              </a:rPr>
              <a:t>সীমিত সময় নির্ধারণ</a:t>
            </a:r>
            <a:r>
              <a:rPr lang="as-IN" sz="2800" dirty="0">
                <a:latin typeface="SutonnyOMJ" panose="01010600010101010101" pitchFamily="2" charset="0"/>
                <a:cs typeface="SutonnyOMJ" panose="01010600010101010101" pitchFamily="2" charset="0"/>
              </a:rPr>
              <a:t>: প্রতিদিন নির্দিষ্ট সময়ের মধ্যে মিডিয়া ব্যবহারের অভ্যাস গড়ে তুলুন।</a:t>
            </a:r>
          </a:p>
          <a:p>
            <a:pPr>
              <a:buFont typeface="+mj-lt"/>
              <a:buAutoNum type="arabicPeriod"/>
            </a:pPr>
            <a:r>
              <a:rPr lang="as-IN" sz="2800" b="1" dirty="0">
                <a:latin typeface="SutonnyOMJ" panose="01010600010101010101" pitchFamily="2" charset="0"/>
                <a:cs typeface="SutonnyOMJ" panose="01010600010101010101" pitchFamily="2" charset="0"/>
              </a:rPr>
              <a:t>নির্ভরযোগ্য উৎস বাছাই</a:t>
            </a:r>
            <a:r>
              <a:rPr lang="as-IN" sz="2800" dirty="0">
                <a:latin typeface="SutonnyOMJ" panose="01010600010101010101" pitchFamily="2" charset="0"/>
                <a:cs typeface="SutonnyOMJ" panose="01010600010101010101" pitchFamily="2" charset="0"/>
              </a:rPr>
              <a:t>: শুধুমাত্র নির্ভরযোগ্য ও বিশ্বস্ত উৎস থেকে তথ্য সংগ্রহ করুন।</a:t>
            </a:r>
          </a:p>
          <a:p>
            <a:pPr>
              <a:buFont typeface="+mj-lt"/>
              <a:buAutoNum type="arabicPeriod"/>
            </a:pPr>
            <a:r>
              <a:rPr lang="as-IN" sz="2800" b="1" dirty="0">
                <a:latin typeface="SutonnyOMJ" panose="01010600010101010101" pitchFamily="2" charset="0"/>
                <a:cs typeface="SutonnyOMJ" panose="01010600010101010101" pitchFamily="2" charset="0"/>
              </a:rPr>
              <a:t>বিরতি নিন</a:t>
            </a:r>
            <a:r>
              <a:rPr lang="as-IN" sz="2800" dirty="0">
                <a:latin typeface="SutonnyOMJ" panose="01010600010101010101" pitchFamily="2" charset="0"/>
                <a:cs typeface="SutonnyOMJ" panose="01010600010101010101" pitchFamily="2" charset="0"/>
              </a:rPr>
              <a:t>: দীর্ঘ সময় ধরে মিডিয়া ব্যবহার না করে মাঝে মাঝে বিরতি নিন এবং শারীরিক ব্যায়াম করুন।</a:t>
            </a:r>
          </a:p>
          <a:p>
            <a:pPr>
              <a:buFont typeface="+mj-lt"/>
              <a:buAutoNum type="arabicPeriod"/>
            </a:pPr>
            <a:r>
              <a:rPr lang="as-IN" sz="2800" b="1" dirty="0">
                <a:latin typeface="SutonnyOMJ" panose="01010600010101010101" pitchFamily="2" charset="0"/>
                <a:cs typeface="SutonnyOMJ" panose="01010600010101010101" pitchFamily="2" charset="0"/>
              </a:rPr>
              <a:t>পরিবারের সাথে সময় কাটান</a:t>
            </a:r>
            <a:r>
              <a:rPr lang="as-IN" sz="2800" dirty="0">
                <a:latin typeface="SutonnyOMJ" panose="01010600010101010101" pitchFamily="2" charset="0"/>
                <a:cs typeface="SutonnyOMJ" panose="01010600010101010101" pitchFamily="2" charset="0"/>
              </a:rPr>
              <a:t>: মিডিয়ার বাইরে পরিবারের সাথে সময় কাটান এবং সামাজিক কার্যক্রমে অংশগ্রহণ করুন।</a:t>
            </a:r>
          </a:p>
        </p:txBody>
      </p:sp>
    </p:spTree>
    <p:extLst>
      <p:ext uri="{BB962C8B-B14F-4D97-AF65-F5344CB8AC3E}">
        <p14:creationId xmlns:p14="http://schemas.microsoft.com/office/powerpoint/2010/main" val="3798588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B928C1-5401-FDB8-F3EF-801C4883CC71}"/>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A13F8700-BBD3-56C6-36DC-2DCE04576E5B}"/>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53B95DC5-1373-C63A-888B-F9E146FE2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5290A94-319F-06D8-362F-31AF1A6589BB}"/>
                  </a:ext>
                </a:extLst>
              </p:cNvPr>
              <p:cNvSpPr/>
              <p:nvPr/>
            </p:nvSpPr>
            <p:spPr>
              <a:xfrm>
                <a:off x="2857500" y="3800475"/>
                <a:ext cx="4271963"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96810374-753D-7FFE-F6BB-B05BCF3EBAFE}"/>
                </a:ext>
              </a:extLst>
            </p:cNvPr>
            <p:cNvSpPr/>
            <p:nvPr/>
          </p:nvSpPr>
          <p:spPr>
            <a:xfrm>
              <a:off x="7386638" y="2593867"/>
              <a:ext cx="1300162" cy="11858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525A17D-EE01-19A0-1C36-9BA2B69A3E66}"/>
              </a:ext>
            </a:extLst>
          </p:cNvPr>
          <p:cNvSpPr txBox="1"/>
          <p:nvPr/>
        </p:nvSpPr>
        <p:spPr>
          <a:xfrm>
            <a:off x="571498" y="2140765"/>
            <a:ext cx="11358562" cy="2062103"/>
          </a:xfrm>
          <a:prstGeom prst="rect">
            <a:avLst/>
          </a:prstGeom>
          <a:noFill/>
        </p:spPr>
        <p:txBody>
          <a:bodyPr wrap="square" rtlCol="0">
            <a:spAutoFit/>
          </a:bodyPr>
          <a:lstStyle/>
          <a:p>
            <a:pPr algn="just"/>
            <a:r>
              <a:rPr lang="as-IN" sz="3200" b="1" dirty="0">
                <a:solidFill>
                  <a:srgbClr val="218700"/>
                </a:solidFill>
                <a:latin typeface="SutonnyOMJ" panose="01010600010101010101" pitchFamily="2" charset="0"/>
                <a:cs typeface="SutonnyOMJ" panose="01010600010101010101" pitchFamily="2" charset="0"/>
              </a:rPr>
              <a:t>উপসংহার</a:t>
            </a:r>
          </a:p>
          <a:p>
            <a:pPr algn="just"/>
            <a:r>
              <a:rPr lang="as-IN" sz="3200" dirty="0">
                <a:latin typeface="SutonnyOMJ" panose="01010600010101010101" pitchFamily="2" charset="0"/>
                <a:cs typeface="SutonnyOMJ" panose="01010600010101010101" pitchFamily="2" charset="0"/>
              </a:rPr>
              <a:t>মিডিয়া আমাদের জীবনের একটি গুরুত্বপূর্ণ অংশ হলেও এর সঠিক ও যত্নশীল ব্যবহারের মাধ্যমে আমরা আমাদের স্বাস্থ্য ও সুরক্ষা রক্ষা করতে পারি। তাই, মিডিয়া ব্যবহারে সচেতন হওয়া অত্যন্ত গুরুত্বপূর্ণ।</a:t>
            </a:r>
          </a:p>
        </p:txBody>
      </p:sp>
    </p:spTree>
    <p:extLst>
      <p:ext uri="{BB962C8B-B14F-4D97-AF65-F5344CB8AC3E}">
        <p14:creationId xmlns:p14="http://schemas.microsoft.com/office/powerpoint/2010/main" val="89475287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5386F-D7F8-2E35-CE37-BECAD1BAC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F4FE74C-2DD9-B2DB-F2B3-444B5DC587CE}"/>
              </a:ext>
            </a:extLst>
          </p:cNvPr>
          <p:cNvSpPr txBox="1"/>
          <p:nvPr/>
        </p:nvSpPr>
        <p:spPr>
          <a:xfrm>
            <a:off x="1352550" y="2527662"/>
            <a:ext cx="9734550" cy="1384995"/>
          </a:xfrm>
          <a:prstGeom prst="rect">
            <a:avLst/>
          </a:prstGeom>
          <a:noFill/>
        </p:spPr>
        <p:txBody>
          <a:bodyPr wrap="square" rtlCol="0">
            <a:spAutoFit/>
          </a:bodyPr>
          <a:lstStyle/>
          <a:p>
            <a:pPr algn="just"/>
            <a:r>
              <a:rPr lang="as-IN" sz="2800" dirty="0">
                <a:latin typeface="SutonnyOMJ" panose="01010600010101010101" pitchFamily="2" charset="0"/>
                <a:cs typeface="SutonnyOMJ" panose="01010600010101010101" pitchFamily="2" charset="0"/>
              </a:rPr>
              <a:t>এই কন্টেন্ট থেকে আমরা শিখতে পারলাম কিভাবে মিডিয়ার সঠিক এবং সুস্থ ব্যবহার করতে পারি। মিডিয়া আমাদের জীবনের একটি গুরুত্বপূর্ণ অংশ হলেও এর অপব্যবহার আমাদের জন্য ক্ষতিকর হতে পারে। তাই, মিডিয়া ব্যবহারে সচেতন ও সতর্ক থাকা প্রয়োজন।</a:t>
            </a:r>
          </a:p>
        </p:txBody>
      </p:sp>
      <p:sp>
        <p:nvSpPr>
          <p:cNvPr id="6" name="TextBox 5">
            <a:extLst>
              <a:ext uri="{FF2B5EF4-FFF2-40B4-BE49-F238E27FC236}">
                <a16:creationId xmlns:a16="http://schemas.microsoft.com/office/drawing/2014/main" id="{E9EB0507-2541-B101-EF89-33B00C6CAD10}"/>
              </a:ext>
            </a:extLst>
          </p:cNvPr>
          <p:cNvSpPr txBox="1"/>
          <p:nvPr/>
        </p:nvSpPr>
        <p:spPr>
          <a:xfrm>
            <a:off x="2999185" y="1875855"/>
            <a:ext cx="6193630" cy="584775"/>
          </a:xfrm>
          <a:prstGeom prst="rect">
            <a:avLst/>
          </a:prstGeom>
          <a:noFill/>
        </p:spPr>
        <p:txBody>
          <a:bodyPr wrap="square">
            <a:spAutoFit/>
          </a:bodyPr>
          <a:lstStyle/>
          <a:p>
            <a:pPr algn="ctr"/>
            <a:r>
              <a:rPr lang="en-US" sz="3200" b="1" dirty="0">
                <a:solidFill>
                  <a:srgbClr val="218700"/>
                </a:solidFill>
                <a:latin typeface="SutonnyMJ" pitchFamily="2" charset="0"/>
              </a:rPr>
              <a:t>GB K‡›</a:t>
            </a:r>
            <a:r>
              <a:rPr lang="en-US" sz="3200" b="1" dirty="0" err="1">
                <a:solidFill>
                  <a:srgbClr val="218700"/>
                </a:solidFill>
                <a:latin typeface="SutonnyMJ" pitchFamily="2" charset="0"/>
              </a:rPr>
              <a:t>U›U</a:t>
            </a:r>
            <a:r>
              <a:rPr lang="en-US" sz="3200" b="1" dirty="0">
                <a:solidFill>
                  <a:srgbClr val="218700"/>
                </a:solidFill>
                <a:latin typeface="SutonnyMJ" pitchFamily="2" charset="0"/>
              </a:rPr>
              <a:t> †_‡K </a:t>
            </a:r>
            <a:r>
              <a:rPr lang="en-US" sz="3200" b="1" dirty="0" err="1">
                <a:solidFill>
                  <a:srgbClr val="218700"/>
                </a:solidFill>
                <a:latin typeface="SutonnyMJ" pitchFamily="2" charset="0"/>
              </a:rPr>
              <a:t>wK</a:t>
            </a:r>
            <a:r>
              <a:rPr lang="en-US" sz="3200" b="1" dirty="0">
                <a:solidFill>
                  <a:srgbClr val="218700"/>
                </a:solidFill>
                <a:latin typeface="SutonnyMJ" pitchFamily="2" charset="0"/>
              </a:rPr>
              <a:t> </a:t>
            </a:r>
            <a:r>
              <a:rPr lang="en-US" sz="3200" b="1" dirty="0" err="1">
                <a:solidFill>
                  <a:srgbClr val="218700"/>
                </a:solidFill>
                <a:latin typeface="SutonnyMJ" pitchFamily="2" charset="0"/>
              </a:rPr>
              <a:t>wkL‡Z</a:t>
            </a:r>
            <a:r>
              <a:rPr lang="en-US" sz="3200" b="1" dirty="0">
                <a:solidFill>
                  <a:srgbClr val="218700"/>
                </a:solidFill>
                <a:latin typeface="SutonnyMJ" pitchFamily="2" charset="0"/>
              </a:rPr>
              <a:t> </a:t>
            </a:r>
            <a:r>
              <a:rPr lang="en-US" sz="3200" b="1" dirty="0" err="1">
                <a:solidFill>
                  <a:srgbClr val="218700"/>
                </a:solidFill>
                <a:latin typeface="SutonnyMJ" pitchFamily="2" charset="0"/>
              </a:rPr>
              <a:t>cvijvg</a:t>
            </a:r>
            <a:r>
              <a:rPr lang="en-US" sz="3200" b="1" dirty="0">
                <a:solidFill>
                  <a:srgbClr val="218700"/>
                </a:solidFill>
                <a:latin typeface="SutonnyMJ" pitchFamily="2" charset="0"/>
              </a:rPr>
              <a:t>?</a:t>
            </a:r>
          </a:p>
        </p:txBody>
      </p:sp>
    </p:spTree>
    <p:extLst>
      <p:ext uri="{BB962C8B-B14F-4D97-AF65-F5344CB8AC3E}">
        <p14:creationId xmlns:p14="http://schemas.microsoft.com/office/powerpoint/2010/main" val="3507050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454</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BrahmaputraMJ</vt:lpstr>
      <vt:lpstr>Calibri</vt:lpstr>
      <vt:lpstr>Calibri Light</vt:lpstr>
      <vt:lpstr>KhooaiMJ</vt:lpstr>
      <vt:lpstr>SutonnyMJ</vt:lpstr>
      <vt:lpstr>SutonnyOMJ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ach</dc:creator>
  <cp:lastModifiedBy>ach</cp:lastModifiedBy>
  <cp:revision>46</cp:revision>
  <dcterms:created xsi:type="dcterms:W3CDTF">2024-06-27T16:01:54Z</dcterms:created>
  <dcterms:modified xsi:type="dcterms:W3CDTF">2024-06-29T15:55:35Z</dcterms:modified>
</cp:coreProperties>
</file>