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58" r:id="rId6"/>
    <p:sldId id="276" r:id="rId7"/>
    <p:sldId id="263" r:id="rId8"/>
    <p:sldId id="264" r:id="rId9"/>
    <p:sldId id="277" r:id="rId10"/>
    <p:sldId id="278" r:id="rId11"/>
    <p:sldId id="266" r:id="rId12"/>
    <p:sldId id="272" r:id="rId13"/>
    <p:sldId id="27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5" autoAdjust="0"/>
  </p:normalViewPr>
  <p:slideViewPr>
    <p:cSldViewPr>
      <p:cViewPr>
        <p:scale>
          <a:sx n="90" d="100"/>
          <a:sy n="90" d="100"/>
        </p:scale>
        <p:origin x="514" y="-5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4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7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8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0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7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3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6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9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Direct to indirect Narration at a glance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9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Reporting</a:t>
                      </a:r>
                      <a:r>
                        <a:rPr lang="en-US" baseline="0" dirty="0"/>
                        <a:t>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Say, says, said/ tell, tells, told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Interrogative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Ask, asks, asked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If/ WH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Request,</a:t>
                      </a:r>
                      <a:r>
                        <a:rPr lang="en-US" baseline="0" dirty="0"/>
                        <a:t> order, advise, order</a:t>
                      </a:r>
                    </a:p>
                    <a:p>
                      <a:r>
                        <a:rPr lang="en-US" baseline="0" dirty="0"/>
                        <a:t>Let’s/ Let us-(Proposed/Suggest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Optative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Pray, 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That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Exclamatory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Exclaim with sorrow/</a:t>
                      </a:r>
                    </a:p>
                    <a:p>
                      <a:r>
                        <a:rPr lang="en-US" dirty="0"/>
                        <a:t>Exclaim with joy/</a:t>
                      </a:r>
                    </a:p>
                    <a:p>
                      <a:r>
                        <a:rPr lang="en-US" dirty="0"/>
                        <a:t>Exclaim with  wonder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That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Changing Tense in Narration</a:t>
            </a:r>
            <a:endParaRPr lang="en-US" dirty="0"/>
          </a:p>
        </p:txBody>
      </p:sp>
      <p:pic>
        <p:nvPicPr>
          <p:cNvPr id="4" name="Content Placeholder 3" descr="59525fc4dfb67a697a6d7ac2444b899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399" cy="4953000"/>
          </a:xfrm>
        </p:spPr>
      </p:pic>
    </p:spTree>
  </p:cSld>
  <p:clrMapOvr>
    <a:masterClrMapping/>
  </p:clrMapOvr>
  <p:transition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8A5F3-8BA2-2E70-89AF-1488DFB36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2362200"/>
            <a:ext cx="44196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Thank You</a:t>
            </a: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999" y="2743200"/>
            <a:ext cx="4421387" cy="3505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MD TAUHID MIA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Assistant Super</a:t>
            </a:r>
          </a:p>
          <a:p>
            <a:pPr marL="514350" indent="-514350">
              <a:buNone/>
            </a:pPr>
            <a:r>
              <a:rPr lang="en-US" b="1" dirty="0" err="1">
                <a:solidFill>
                  <a:srgbClr val="002060"/>
                </a:solidFill>
              </a:rPr>
              <a:t>Ramnathpur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D.S.Dakhil</a:t>
            </a:r>
            <a:r>
              <a:rPr lang="en-US" b="1" dirty="0">
                <a:solidFill>
                  <a:srgbClr val="002060"/>
                </a:solidFill>
              </a:rPr>
              <a:t> Madrasah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2060"/>
                </a:solidFill>
              </a:rPr>
              <a:t>E-mail: rezaulkarim2864@gmail.com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819400"/>
            <a:ext cx="4267200" cy="3306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0070C0"/>
                </a:solidFill>
              </a:rPr>
              <a:t>Class: Ten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0070C0"/>
                </a:solidFill>
              </a:rPr>
              <a:t>Section: A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0070C0"/>
                </a:solidFill>
              </a:rPr>
              <a:t>Subject: English 2</a:t>
            </a:r>
            <a:r>
              <a:rPr lang="en-US" sz="3600" b="1" baseline="30000" dirty="0">
                <a:solidFill>
                  <a:srgbClr val="0070C0"/>
                </a:solidFill>
              </a:rPr>
              <a:t>nd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0070C0"/>
                </a:solidFill>
              </a:rPr>
              <a:t>Time Duration: 45 min.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7504" y="228600"/>
            <a:ext cx="1972092" cy="2438400"/>
          </a:xfrm>
          <a:prstGeom prst="rect">
            <a:avLst/>
          </a:prstGeom>
        </p:spPr>
      </p:pic>
      <p:pic>
        <p:nvPicPr>
          <p:cNvPr id="6" name="Picture 5" descr="istockphoto-535515203-612x6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3581400" cy="2438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066800" y="457200"/>
            <a:ext cx="7239000" cy="4648200"/>
          </a:xfrm>
          <a:prstGeom prst="cloudCallou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Narration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604" y="1547383"/>
            <a:ext cx="8322590" cy="339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>
              <a:lnSpc>
                <a:spcPct val="97000"/>
              </a:lnSpc>
            </a:pPr>
            <a:r>
              <a:rPr lang="en-US" sz="2400" b="1" dirty="0">
                <a:solidFill>
                  <a:prstClr val="white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NARRATION AND ITS CHANGES</a:t>
            </a:r>
            <a:endParaRPr lang="en-US" sz="2100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685800" indent="342900" algn="just" defTabSz="342900">
              <a:lnSpc>
                <a:spcPct val="97000"/>
              </a:lnSpc>
            </a:pPr>
            <a:r>
              <a:rPr lang="en-US" sz="525" dirty="0">
                <a:solidFill>
                  <a:prstClr val="whit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2100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E³v</a:t>
            </a:r>
            <a:r>
              <a:rPr lang="en-US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র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বক্তব্য</a:t>
            </a:r>
            <a:r>
              <a:rPr lang="en-US" sz="21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বা</a:t>
            </a:r>
            <a:r>
              <a:rPr lang="en-US" sz="21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কথাকে</a:t>
            </a:r>
            <a:r>
              <a:rPr lang="en-US" sz="21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Narration 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ev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Dw³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e‡j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Narration 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`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yB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cÖKvi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 †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hgb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57175" indent="-257175" algn="just" defTabSz="342900">
              <a:lnSpc>
                <a:spcPct val="97000"/>
              </a:lnSpc>
              <a:buFont typeface="Times New Roman" panose="02020603050405020304" pitchFamily="18" charset="0"/>
              <a:buAutoNum type="arabicPeriod"/>
              <a:tabLst>
                <a:tab pos="342900" algn="l"/>
              </a:tabLst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Narration (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cÖZ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¶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Dw³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71450"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→ Labib says, “I Love My Mother’’.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57175" indent="-257175" algn="just" defTabSz="342900">
              <a:lnSpc>
                <a:spcPct val="97000"/>
              </a:lnSpc>
              <a:buFont typeface="Times New Roman" panose="02020603050405020304" pitchFamily="18" charset="0"/>
              <a:buAutoNum type="arabicPeriod"/>
              <a:tabLst>
                <a:tab pos="342900" algn="l"/>
              </a:tabLst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Indirect Narration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c‡iv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¶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Dw³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71450"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→ Labib says that he Loves his Mother.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GLv‡b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says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nj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Ges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“I Love My Mother’’ </a:t>
            </a:r>
            <a:r>
              <a:rPr lang="en-US" sz="2400" b="1" dirty="0" err="1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nj</a:t>
            </a:r>
            <a:r>
              <a:rPr lang="en-US" sz="2400" b="1" dirty="0">
                <a:solidFill>
                  <a:prstClr val="white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 speech.</a:t>
            </a:r>
            <a:endParaRPr lang="en-US" sz="2100" b="1" dirty="0">
              <a:solidFill>
                <a:prstClr val="white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345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61" y="927831"/>
            <a:ext cx="8764292" cy="5943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algn="ctr" defTabSz="342900">
              <a:lnSpc>
                <a:spcPct val="97000"/>
              </a:lnSpc>
            </a:pPr>
            <a:r>
              <a:rPr lang="en-US" sz="2400" b="1" u="sng" dirty="0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Assertive </a:t>
            </a:r>
            <a:r>
              <a:rPr lang="en-US" sz="2400" b="1" u="sng" dirty="0" err="1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Setence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hw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`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Reporting Verb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wU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Present Tense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A_ev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Future Tense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Z‡e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Reported Speech -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Tense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†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Kvb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cwieZ©b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bv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ïay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Person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cwieZ©b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Person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cwie‡Z©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Reporting Verb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Subject, 2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Person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cwie‡Z©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Reporting Verb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Object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e‡m Ges 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Noun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cwie‡Z©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Pronoun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e¨envi Ki‡Z nq|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Person 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 †Kvb cwieZ©b nq bv| 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Note: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Indirect Narration-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 GB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cwieZ©b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¸‡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jv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me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Sentence-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Ki‡Z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sz="2400" b="1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 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Example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Labib says to me, “ I am not indifferent to my duties.”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Labib says to/tells me that he is no indifferent to his duties.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Hasin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will say, “I started looking for my mobile phone.”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Hasin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will say that she started looking for her mobile phone.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900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endParaRPr lang="en-US" sz="1500" b="1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368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33321"/>
            <a:ext cx="8520194" cy="537608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defTabSz="342900">
              <a:lnSpc>
                <a:spcPct val="97000"/>
              </a:lnSpc>
            </a:pPr>
            <a:r>
              <a:rPr lang="en-US" b="1" u="sng" dirty="0">
                <a:solidFill>
                  <a:prstClr val="black"/>
                </a:solidFill>
                <a:latin typeface="Bookman Old Style" panose="02050604050505020204" pitchFamily="18" charset="0"/>
                <a:ea typeface="MS Mincho" panose="02020609040205080304" pitchFamily="49" charset="-128"/>
              </a:rPr>
              <a:t>Interrogative Sentence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 speech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hw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Interrogative sentence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nq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Zvn‡j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verb- say / say to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ask / wonder / demand / enquire / want to know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said / said to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asked / wondered / demanded / enquired / wanted to know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Ges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if / whether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e¨envi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Ki‡Z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nq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|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Indirect speech-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iƒcvšÍwiZ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Sentence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Avi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Interrogative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_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v‡K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Assertive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n‡q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hvq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ZvB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†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k‡l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cÖkœ‡evaK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wPý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(?)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e‡m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|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b="1" i="1" u="sng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Note: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ask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/ asked / wonder / ordered / demand / demanded / enquire / enquired / want to know / wanted to know 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G‡`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c‡i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e‡m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|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Jahed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says to me, “Has your health broken down because of hard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lobour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?”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Jahed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asks me if my health has broken down because of hard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lobour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Chaity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Reza, “Have you given up smoking?”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Chaity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asked Reza if he had given up smoking.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4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Reported speech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hw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`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word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Øviv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ïiæ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nq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Z‡e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/ whether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cwie‡Z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©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D³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word –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 </a:t>
            </a:r>
            <a:r>
              <a:rPr lang="en-US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e‡m</a:t>
            </a:r>
            <a:r>
              <a:rPr lang="en-US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|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u="sng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Example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  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Shumi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Jahed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“When are you related by marriage?”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Shumi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asked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Jahed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when he was related by marriage.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75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Ritu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me, “What were you talking about?”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Ritu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asked me what I had been talking about.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75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Shammi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Mofidul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“Which subject do you want to read?” 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Shammi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asked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Mofidul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which subject he wanted to read.</a:t>
            </a:r>
            <a:endParaRPr lang="en-US" sz="15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03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970" y="35956"/>
            <a:ext cx="8334214" cy="62273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defTabSz="342900">
              <a:lnSpc>
                <a:spcPct val="97000"/>
              </a:lnSpc>
            </a:pPr>
            <a:r>
              <a:rPr lang="en-US" sz="1500" b="1" u="sng" dirty="0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Imperative Sentence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 speech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hw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Av‡`k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 / say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order / command,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Dc‡`k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advise,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Aby‡iva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request,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mwebq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Aby‡iva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beg / entreat,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wb‡la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prohibit / forbid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Past tense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n‡j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said / said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ordered / commanded / advised / requested 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/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begged / entreated / prohibited / forbade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|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 speech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hw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bv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†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evaK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not to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|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wKš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‘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prohibit / prohibited / forbid / forbade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e¨envi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Ki‡j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not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bv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ïay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 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e‡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375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The Captain said to the force, “Follow me.”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The Captain commanded the force to follow him.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Chaity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me, “Do not make me alone.”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Chaity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forbade me to make her alone.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4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Reported speech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hw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`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let us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w`‡q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ïiæ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nq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 / say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propose / suggest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Past tense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n‡j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said / said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proposed / suggested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should / would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 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me, “Let us become indifferent.”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proposed to me that we should become indifferent.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4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 to A Rahman, “Let us become indifferent.”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proposed to me that they should become indifferent.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Reported speech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hw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`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let me / him /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w`‡q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ïiæ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nq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Z‡e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 / say to 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tell / request / wish 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I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may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Reporting verb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Past tense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n‡j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said / said to 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told / requested / </a:t>
            </a:r>
            <a:r>
              <a:rPr lang="en-US" sz="1500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wished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I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might / might be allowed to </a:t>
            </a:r>
            <a:r>
              <a:rPr lang="en-US" sz="15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15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 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  </a:t>
            </a: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Tania said to me, “Let me become beloved.”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Tania told me that she might become beloved.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15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610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346" y="867125"/>
            <a:ext cx="8369085" cy="51190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defTabSz="342900">
              <a:lnSpc>
                <a:spcPct val="97000"/>
              </a:lnSpc>
            </a:pPr>
            <a:r>
              <a:rPr lang="en-US" sz="3000" b="1" u="sng" dirty="0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Optative Sentence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 defTabSz="342900">
              <a:lnSpc>
                <a:spcPct val="97000"/>
              </a:lnSpc>
            </a:pPr>
            <a:r>
              <a:rPr lang="en-US" sz="675" b="1" dirty="0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 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defTabSz="342900">
              <a:lnSpc>
                <a:spcPct val="97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Reported speech- 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G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hw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`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God / Allah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kã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_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v‡K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Zv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n‡j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SimSun" panose="02010600030101010101" pitchFamily="2" charset="-12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 / say to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pray that God / Allah may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Reporting verb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Past tense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n‡j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said / said to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prayed that God / Allah might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e‡mGes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God / Allah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kã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bv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_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vK‡j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 / wished that </a:t>
            </a:r>
            <a:r>
              <a:rPr lang="en-US" sz="28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8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2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Farzana said to me, “May Allah bless you.”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Farzana prayed that Allah might bless me</a:t>
            </a: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096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7198"/>
            <a:ext cx="8915400" cy="586942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defTabSz="342900">
              <a:lnSpc>
                <a:spcPct val="97000"/>
              </a:lnSpc>
            </a:pPr>
            <a:r>
              <a:rPr lang="en-US" sz="2100" b="1" u="sng" dirty="0">
                <a:solidFill>
                  <a:prstClr val="black"/>
                </a:solidFill>
                <a:latin typeface="Bookman Old Style" panose="02050604050505020204" pitchFamily="18" charset="0"/>
                <a:ea typeface="SimSun" panose="02010600030101010101" pitchFamily="2" charset="-122"/>
              </a:rPr>
              <a:t>Exclamatory Sentence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 speech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hw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myL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Avb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›`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Reporting verb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A_©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vr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say / say to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Gi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cwie‡Z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©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exclaim with joy / exclaimed with joy, 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ytL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exclaim with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sorrow / sorrowfully / grief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/ exclaimed with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sorrow / sorrowfully / grief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ï‡f”Qv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B”Qv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 / wished,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we`vq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bid / bade,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Kvgbv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strongly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 / desire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/ strongly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wished / desired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, 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we®§q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eySvq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exclaim with surprise / exclaimed with surprise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450" b="1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Note: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exclaim/exclaimed with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joy / sorrow / grief / surprise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strongly </a:t>
            </a:r>
            <a:r>
              <a:rPr lang="en-US" sz="21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 / wished / desire / </a:t>
            </a:r>
            <a:r>
              <a:rPr lang="en-US" sz="2100" i="1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desired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‡`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ci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,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wKš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‘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wish, bid, bade 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G‡`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ci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that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bv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mivmwi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object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45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 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b="1" i="1" u="sng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Note: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Reported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speech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wU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hw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`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how / what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w`‡q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ïiæ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nq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hw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` †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Kvb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adjective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ev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noun 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_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v‡K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Z‡e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adjective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Av‡M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very / completely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Ges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noun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Gi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Av‡M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great </a:t>
            </a:r>
            <a:r>
              <a:rPr lang="en-US" sz="2100" dirty="0" err="1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e‡m</a:t>
            </a:r>
            <a:r>
              <a:rPr lang="en-US" sz="2100" dirty="0">
                <a:solidFill>
                  <a:prstClr val="black"/>
                </a:solidFill>
                <a:latin typeface="SutonnyMJ" pitchFamily="2" charset="0"/>
                <a:ea typeface="MS Mincho" panose="02020609040205080304" pitchFamily="49" charset="-128"/>
              </a:rPr>
              <a:t>|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Example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said, “Hurrah! I have won the lottery .”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</a:t>
            </a:r>
            <a:r>
              <a:rPr lang="en-US" sz="21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Sathi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exclaimed with joy that she had won the lottery.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Tania said to me, “Good afternoon!.”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Indirect : Tania wished me good afternoon.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defTabSz="342900">
              <a:lnSpc>
                <a:spcPct val="97000"/>
              </a:lnSpc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Direct : Mou said to me, “Good bye forever!.”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21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4000"/>
    </mc:Choice>
    <mc:Fallback xmlns="">
      <p:transition advClick="0" advTm="4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1534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SutonnyMJ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 to indirect Narration at a glance</vt:lpstr>
      <vt:lpstr>Changing Tense in Narration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Lab-22</dc:creator>
  <cp:lastModifiedBy>ASUS</cp:lastModifiedBy>
  <cp:revision>20</cp:revision>
  <dcterms:created xsi:type="dcterms:W3CDTF">2006-08-16T00:00:00Z</dcterms:created>
  <dcterms:modified xsi:type="dcterms:W3CDTF">2024-06-30T17:25:22Z</dcterms:modified>
</cp:coreProperties>
</file>