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2.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7" r:id="rId4"/>
    <p:sldId id="261" r:id="rId5"/>
    <p:sldId id="263" r:id="rId6"/>
    <p:sldId id="264" r:id="rId7"/>
    <p:sldId id="259" r:id="rId8"/>
    <p:sldId id="260" r:id="rId9"/>
    <p:sldId id="262" r:id="rId10"/>
    <p:sldId id="265" r:id="rId11"/>
    <p:sldId id="266" r:id="rId12"/>
    <p:sldId id="267" r:id="rId13"/>
    <p:sldId id="268" r:id="rId14"/>
    <p:sldId id="271" r:id="rId15"/>
    <p:sldId id="272" r:id="rId16"/>
    <p:sldId id="273"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2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B41B18-F991-4266-BE41-4C1582C9D14D}" type="datetimeFigureOut">
              <a:rPr lang="en-US" smtClean="0"/>
              <a:t>3/17/2024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308DD-FA57-4866-9DA2-1232EF30B093}" type="slidenum">
              <a:rPr lang="en-US" smtClean="0"/>
              <a:t>‹#›</a:t>
            </a:fld>
            <a:endParaRPr lang="en-US"/>
          </a:p>
        </p:txBody>
      </p:sp>
    </p:spTree>
    <p:extLst>
      <p:ext uri="{BB962C8B-B14F-4D97-AF65-F5344CB8AC3E}">
        <p14:creationId xmlns:p14="http://schemas.microsoft.com/office/powerpoint/2010/main" val="2669708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B41B18-F991-4266-BE41-4C1582C9D14D}" type="datetimeFigureOut">
              <a:rPr lang="en-US" smtClean="0"/>
              <a:t>3/17/2024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308DD-FA57-4866-9DA2-1232EF30B093}" type="slidenum">
              <a:rPr lang="en-US" smtClean="0"/>
              <a:t>‹#›</a:t>
            </a:fld>
            <a:endParaRPr lang="en-US"/>
          </a:p>
        </p:txBody>
      </p:sp>
    </p:spTree>
    <p:extLst>
      <p:ext uri="{BB962C8B-B14F-4D97-AF65-F5344CB8AC3E}">
        <p14:creationId xmlns:p14="http://schemas.microsoft.com/office/powerpoint/2010/main" val="1879622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B41B18-F991-4266-BE41-4C1582C9D14D}" type="datetimeFigureOut">
              <a:rPr lang="en-US" smtClean="0"/>
              <a:t>3/17/2024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308DD-FA57-4866-9DA2-1232EF30B093}" type="slidenum">
              <a:rPr lang="en-US" smtClean="0"/>
              <a:t>‹#›</a:t>
            </a:fld>
            <a:endParaRPr lang="en-US"/>
          </a:p>
        </p:txBody>
      </p:sp>
    </p:spTree>
    <p:extLst>
      <p:ext uri="{BB962C8B-B14F-4D97-AF65-F5344CB8AC3E}">
        <p14:creationId xmlns:p14="http://schemas.microsoft.com/office/powerpoint/2010/main" val="4114770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B41B18-F991-4266-BE41-4C1582C9D14D}" type="datetimeFigureOut">
              <a:rPr lang="en-US" smtClean="0"/>
              <a:t>3/17/2024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308DD-FA57-4866-9DA2-1232EF30B093}" type="slidenum">
              <a:rPr lang="en-US" smtClean="0"/>
              <a:t>‹#›</a:t>
            </a:fld>
            <a:endParaRPr lang="en-US"/>
          </a:p>
        </p:txBody>
      </p:sp>
    </p:spTree>
    <p:extLst>
      <p:ext uri="{BB962C8B-B14F-4D97-AF65-F5344CB8AC3E}">
        <p14:creationId xmlns:p14="http://schemas.microsoft.com/office/powerpoint/2010/main" val="3597939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B41B18-F991-4266-BE41-4C1582C9D14D}" type="datetimeFigureOut">
              <a:rPr lang="en-US" smtClean="0"/>
              <a:t>3/17/2024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E308DD-FA57-4866-9DA2-1232EF30B093}" type="slidenum">
              <a:rPr lang="en-US" smtClean="0"/>
              <a:t>‹#›</a:t>
            </a:fld>
            <a:endParaRPr lang="en-US"/>
          </a:p>
        </p:txBody>
      </p:sp>
    </p:spTree>
    <p:extLst>
      <p:ext uri="{BB962C8B-B14F-4D97-AF65-F5344CB8AC3E}">
        <p14:creationId xmlns:p14="http://schemas.microsoft.com/office/powerpoint/2010/main" val="3509625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B41B18-F991-4266-BE41-4C1582C9D14D}" type="datetimeFigureOut">
              <a:rPr lang="en-US" smtClean="0"/>
              <a:t>3/17/2024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E308DD-FA57-4866-9DA2-1232EF30B093}" type="slidenum">
              <a:rPr lang="en-US" smtClean="0"/>
              <a:t>‹#›</a:t>
            </a:fld>
            <a:endParaRPr lang="en-US"/>
          </a:p>
        </p:txBody>
      </p:sp>
    </p:spTree>
    <p:extLst>
      <p:ext uri="{BB962C8B-B14F-4D97-AF65-F5344CB8AC3E}">
        <p14:creationId xmlns:p14="http://schemas.microsoft.com/office/powerpoint/2010/main" val="807098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B41B18-F991-4266-BE41-4C1582C9D14D}" type="datetimeFigureOut">
              <a:rPr lang="en-US" smtClean="0"/>
              <a:t>3/17/2024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E308DD-FA57-4866-9DA2-1232EF30B093}" type="slidenum">
              <a:rPr lang="en-US" smtClean="0"/>
              <a:t>‹#›</a:t>
            </a:fld>
            <a:endParaRPr lang="en-US"/>
          </a:p>
        </p:txBody>
      </p:sp>
    </p:spTree>
    <p:extLst>
      <p:ext uri="{BB962C8B-B14F-4D97-AF65-F5344CB8AC3E}">
        <p14:creationId xmlns:p14="http://schemas.microsoft.com/office/powerpoint/2010/main" val="487353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B41B18-F991-4266-BE41-4C1582C9D14D}" type="datetimeFigureOut">
              <a:rPr lang="en-US" smtClean="0"/>
              <a:t>3/17/2024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308DD-FA57-4866-9DA2-1232EF30B093}" type="slidenum">
              <a:rPr lang="en-US" smtClean="0"/>
              <a:t>‹#›</a:t>
            </a:fld>
            <a:endParaRPr lang="en-US"/>
          </a:p>
        </p:txBody>
      </p:sp>
    </p:spTree>
    <p:extLst>
      <p:ext uri="{BB962C8B-B14F-4D97-AF65-F5344CB8AC3E}">
        <p14:creationId xmlns:p14="http://schemas.microsoft.com/office/powerpoint/2010/main" val="1311269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B41B18-F991-4266-BE41-4C1582C9D14D}" type="datetimeFigureOut">
              <a:rPr lang="en-US" smtClean="0"/>
              <a:t>3/17/2024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E308DD-FA57-4866-9DA2-1232EF30B093}" type="slidenum">
              <a:rPr lang="en-US" smtClean="0"/>
              <a:t>‹#›</a:t>
            </a:fld>
            <a:endParaRPr lang="en-US"/>
          </a:p>
        </p:txBody>
      </p:sp>
    </p:spTree>
    <p:extLst>
      <p:ext uri="{BB962C8B-B14F-4D97-AF65-F5344CB8AC3E}">
        <p14:creationId xmlns:p14="http://schemas.microsoft.com/office/powerpoint/2010/main" val="719378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B41B18-F991-4266-BE41-4C1582C9D14D}" type="datetimeFigureOut">
              <a:rPr lang="en-US" smtClean="0"/>
              <a:t>3/17/2024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308DD-FA57-4866-9DA2-1232EF30B093}" type="slidenum">
              <a:rPr lang="en-US" smtClean="0"/>
              <a:t>‹#›</a:t>
            </a:fld>
            <a:endParaRPr lang="en-US"/>
          </a:p>
        </p:txBody>
      </p:sp>
    </p:spTree>
    <p:extLst>
      <p:ext uri="{BB962C8B-B14F-4D97-AF65-F5344CB8AC3E}">
        <p14:creationId xmlns:p14="http://schemas.microsoft.com/office/powerpoint/2010/main" val="3263151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B41B18-F991-4266-BE41-4C1582C9D14D}" type="datetimeFigureOut">
              <a:rPr lang="en-US" smtClean="0"/>
              <a:t>3/17/2024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E308DD-FA57-4866-9DA2-1232EF30B093}" type="slidenum">
              <a:rPr lang="en-US" smtClean="0"/>
              <a:t>‹#›</a:t>
            </a:fld>
            <a:endParaRPr lang="en-US"/>
          </a:p>
        </p:txBody>
      </p:sp>
    </p:spTree>
    <p:extLst>
      <p:ext uri="{BB962C8B-B14F-4D97-AF65-F5344CB8AC3E}">
        <p14:creationId xmlns:p14="http://schemas.microsoft.com/office/powerpoint/2010/main" val="3676364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41B18-F991-4266-BE41-4C1582C9D14D}" type="datetimeFigureOut">
              <a:rPr lang="en-US" smtClean="0"/>
              <a:t>3/17/2024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E308DD-FA57-4866-9DA2-1232EF30B093}" type="slidenum">
              <a:rPr lang="en-US" smtClean="0"/>
              <a:t>‹#›</a:t>
            </a:fld>
            <a:endParaRPr lang="en-US"/>
          </a:p>
        </p:txBody>
      </p:sp>
    </p:spTree>
    <p:extLst>
      <p:ext uri="{BB962C8B-B14F-4D97-AF65-F5344CB8AC3E}">
        <p14:creationId xmlns:p14="http://schemas.microsoft.com/office/powerpoint/2010/main" val="940736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974122" y="229998"/>
            <a:ext cx="3563815" cy="461665"/>
          </a:xfrm>
          <a:prstGeom prst="rect">
            <a:avLst/>
          </a:prstGeom>
          <a:noFill/>
        </p:spPr>
        <p:txBody>
          <a:bodyPr wrap="square" rtlCol="0">
            <a:prstTxWarp prst="textPlain">
              <a:avLst/>
            </a:prstTxWarp>
            <a:spAutoFit/>
          </a:bodyPr>
          <a:lstStyle/>
          <a:p>
            <a:r>
              <a:rPr lang="bn-IN" sz="2400" dirty="0" smtClean="0">
                <a:latin typeface="Kalpurush" panose="02000600000000000000" pitchFamily="2" charset="0"/>
                <a:cs typeface="Kalpurush" panose="02000600000000000000" pitchFamily="2" charset="0"/>
              </a:rPr>
              <a:t>সবাইকে শুভেচ্ছা </a:t>
            </a:r>
            <a:endParaRPr lang="en-US" sz="2400" dirty="0">
              <a:latin typeface="Kalpurush" panose="02000600000000000000" pitchFamily="2" charset="0"/>
              <a:cs typeface="Kalpurush" panose="02000600000000000000"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0876" y="1153257"/>
            <a:ext cx="8428893" cy="4825512"/>
          </a:xfrm>
          <a:prstGeom prst="rect">
            <a:avLst/>
          </a:prstGeom>
          <a:solidFill>
            <a:srgbClr val="FFFFFF">
              <a:shade val="85000"/>
            </a:srgbClr>
          </a:solidFill>
          <a:ln w="28575"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87475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325815" y="398584"/>
            <a:ext cx="2286000" cy="400110"/>
          </a:xfrm>
          <a:prstGeom prst="rect">
            <a:avLst/>
          </a:prstGeom>
          <a:noFill/>
        </p:spPr>
        <p:txBody>
          <a:bodyPr wrap="square" rtlCol="0">
            <a:prstTxWarp prst="textPlain">
              <a:avLst/>
            </a:prstTxWarp>
            <a:spAutoFit/>
          </a:bodyPr>
          <a:lstStyle/>
          <a:p>
            <a:r>
              <a:rPr lang="en-US" sz="2000" dirty="0" smtClean="0">
                <a:latin typeface="Kalpurush" panose="02000600000000000000" pitchFamily="2" charset="0"/>
                <a:cs typeface="Kalpurush" panose="02000600000000000000" pitchFamily="2" charset="0"/>
              </a:rPr>
              <a:t>পরিচিতি </a:t>
            </a:r>
            <a:endParaRPr lang="en-US" sz="2000" dirty="0">
              <a:latin typeface="Kalpurush" panose="02000600000000000000" pitchFamily="2" charset="0"/>
              <a:cs typeface="Kalpurush" panose="02000600000000000000" pitchFamily="2" charset="0"/>
            </a:endParaRPr>
          </a:p>
        </p:txBody>
      </p:sp>
      <p:sp>
        <p:nvSpPr>
          <p:cNvPr id="4" name="TextBox 3"/>
          <p:cNvSpPr txBox="1"/>
          <p:nvPr/>
        </p:nvSpPr>
        <p:spPr>
          <a:xfrm>
            <a:off x="545125" y="3787115"/>
            <a:ext cx="4607169" cy="2246769"/>
          </a:xfrm>
          <a:prstGeom prst="rect">
            <a:avLst/>
          </a:prstGeom>
          <a:noFill/>
        </p:spPr>
        <p:txBody>
          <a:bodyPr wrap="square" rtlCol="0">
            <a:spAutoFit/>
          </a:bodyPr>
          <a:lstStyle/>
          <a:p>
            <a:r>
              <a:rPr lang="en-US" sz="2800" dirty="0" smtClean="0">
                <a:latin typeface="Kalpurush" panose="02000600000000000000" pitchFamily="2" charset="0"/>
                <a:cs typeface="Kalpurush" panose="02000600000000000000" pitchFamily="2" charset="0"/>
              </a:rPr>
              <a:t>মোছাঃ নাজনীন খাতুন</a:t>
            </a:r>
            <a:endParaRPr lang="bn-IN" sz="2800" dirty="0" smtClean="0">
              <a:latin typeface="Kalpurush" panose="02000600000000000000" pitchFamily="2" charset="0"/>
              <a:cs typeface="Kalpurush" panose="02000600000000000000" pitchFamily="2" charset="0"/>
            </a:endParaRPr>
          </a:p>
          <a:p>
            <a:r>
              <a:rPr lang="bn-IN" sz="2800" dirty="0" smtClean="0">
                <a:latin typeface="Kalpurush" panose="02000600000000000000" pitchFamily="2" charset="0"/>
                <a:cs typeface="Kalpurush" panose="02000600000000000000" pitchFamily="2" charset="0"/>
              </a:rPr>
              <a:t>সহকারী শিক্ষিকা (কৃষি)</a:t>
            </a:r>
          </a:p>
          <a:p>
            <a:r>
              <a:rPr lang="bn-IN" sz="2800" dirty="0" smtClean="0">
                <a:latin typeface="Kalpurush" panose="02000600000000000000" pitchFamily="2" charset="0"/>
                <a:cs typeface="Kalpurush" panose="02000600000000000000" pitchFamily="2" charset="0"/>
              </a:rPr>
              <a:t>মির্জাপুর দক্ষিণ পাড়া দাখিল মাদ্রাসা</a:t>
            </a:r>
          </a:p>
          <a:p>
            <a:r>
              <a:rPr lang="bn-IN" sz="2800" dirty="0" smtClean="0">
                <a:latin typeface="Kalpurush" panose="02000600000000000000" pitchFamily="2" charset="0"/>
                <a:cs typeface="Kalpurush" panose="02000600000000000000" pitchFamily="2" charset="0"/>
              </a:rPr>
              <a:t>মির্জাপুর, শেরপুর, বগুড়া</a:t>
            </a:r>
          </a:p>
          <a:p>
            <a:r>
              <a:rPr lang="bn-IN" sz="2800" dirty="0" smtClean="0">
                <a:latin typeface="Kalpurush" panose="02000600000000000000" pitchFamily="2" charset="0"/>
                <a:cs typeface="Kalpurush" panose="02000600000000000000" pitchFamily="2" charset="0"/>
              </a:rPr>
              <a:t>মোবা- ০১৭৪০২৫৪২০২ </a:t>
            </a:r>
            <a:r>
              <a:rPr lang="en-US" sz="2800" dirty="0" smtClean="0">
                <a:latin typeface="Kalpurush" panose="02000600000000000000" pitchFamily="2" charset="0"/>
                <a:cs typeface="Kalpurush" panose="02000600000000000000" pitchFamily="2" charset="0"/>
              </a:rPr>
              <a:t> </a:t>
            </a:r>
            <a:endParaRPr lang="en-US" sz="2800" dirty="0">
              <a:latin typeface="Kalpurush" panose="02000600000000000000" pitchFamily="2" charset="0"/>
              <a:cs typeface="Kalpurush" panose="02000600000000000000" pitchFamily="2"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2233" y="1667747"/>
            <a:ext cx="1652954" cy="1814007"/>
          </a:xfrm>
          <a:prstGeom prst="rect">
            <a:avLst/>
          </a:prstGeom>
          <a:ln w="38100" cap="sq">
            <a:solidFill>
              <a:srgbClr val="00B050"/>
            </a:solidFill>
            <a:prstDash val="solid"/>
            <a:miter lim="800000"/>
          </a:ln>
          <a:effectLst>
            <a:outerShdw blurRad="50800" dist="38100" dir="2700000" algn="tl" rotWithShape="0">
              <a:srgbClr val="000000">
                <a:alpha val="43000"/>
              </a:srgbClr>
            </a:outerShdw>
          </a:effectLst>
        </p:spPr>
      </p:pic>
      <p:cxnSp>
        <p:nvCxnSpPr>
          <p:cNvPr id="11" name="Straight Arrow Connector 10"/>
          <p:cNvCxnSpPr/>
          <p:nvPr/>
        </p:nvCxnSpPr>
        <p:spPr>
          <a:xfrm flipH="1">
            <a:off x="5720866" y="1715399"/>
            <a:ext cx="23447" cy="3532709"/>
          </a:xfrm>
          <a:prstGeom prst="straightConnector1">
            <a:avLst/>
          </a:prstGeom>
          <a:ln w="57150">
            <a:solidFill>
              <a:srgbClr val="00B050"/>
            </a:solidFill>
            <a:headEnd type="oval" w="med" len="med"/>
            <a:tailEnd type="oval" w="med" len="med"/>
          </a:ln>
        </p:spPr>
        <p:style>
          <a:lnRef idx="3">
            <a:schemeClr val="accent1"/>
          </a:lnRef>
          <a:fillRef idx="0">
            <a:schemeClr val="accent1"/>
          </a:fillRef>
          <a:effectRef idx="2">
            <a:schemeClr val="accent1"/>
          </a:effectRef>
          <a:fontRef idx="minor">
            <a:schemeClr val="tx1"/>
          </a:fontRef>
        </p:style>
      </p:cxnSp>
      <p:cxnSp>
        <p:nvCxnSpPr>
          <p:cNvPr id="13" name="Straight Arrow Connector 12"/>
          <p:cNvCxnSpPr/>
          <p:nvPr/>
        </p:nvCxnSpPr>
        <p:spPr>
          <a:xfrm flipH="1">
            <a:off x="5861543" y="2129770"/>
            <a:ext cx="19050" cy="2895600"/>
          </a:xfrm>
          <a:prstGeom prst="straightConnector1">
            <a:avLst/>
          </a:prstGeom>
          <a:ln w="57150">
            <a:solidFill>
              <a:schemeClr val="accent2"/>
            </a:solidFill>
            <a:headEnd type="oval" w="med" len="med"/>
            <a:tailEnd type="oval" w="med" len="med"/>
          </a:ln>
        </p:spPr>
        <p:style>
          <a:lnRef idx="3">
            <a:schemeClr val="accent1"/>
          </a:lnRef>
          <a:fillRef idx="0">
            <a:schemeClr val="accent1"/>
          </a:fillRef>
          <a:effectRef idx="2">
            <a:schemeClr val="accent1"/>
          </a:effectRef>
          <a:fontRef idx="minor">
            <a:schemeClr val="tx1"/>
          </a:fontRef>
        </p:style>
      </p:cxnSp>
      <p:cxnSp>
        <p:nvCxnSpPr>
          <p:cNvPr id="14" name="Straight Arrow Connector 13"/>
          <p:cNvCxnSpPr/>
          <p:nvPr/>
        </p:nvCxnSpPr>
        <p:spPr>
          <a:xfrm flipH="1">
            <a:off x="5550883" y="2129770"/>
            <a:ext cx="17582" cy="2895600"/>
          </a:xfrm>
          <a:prstGeom prst="straightConnector1">
            <a:avLst/>
          </a:prstGeom>
          <a:ln w="57150">
            <a:solidFill>
              <a:schemeClr val="accent2"/>
            </a:solidFill>
            <a:headEnd type="oval" w="med" len="med"/>
            <a:tailEnd type="oval" w="med" len="med"/>
          </a:ln>
        </p:spPr>
        <p:style>
          <a:lnRef idx="3">
            <a:schemeClr val="accent1"/>
          </a:lnRef>
          <a:fillRef idx="0">
            <a:schemeClr val="accent1"/>
          </a:fillRef>
          <a:effectRef idx="2">
            <a:schemeClr val="accent1"/>
          </a:effectRef>
          <a:fontRef idx="minor">
            <a:schemeClr val="tx1"/>
          </a:fontRef>
        </p:style>
      </p:cxnSp>
      <p:cxnSp>
        <p:nvCxnSpPr>
          <p:cNvPr id="15" name="Straight Arrow Connector 14"/>
          <p:cNvCxnSpPr/>
          <p:nvPr/>
        </p:nvCxnSpPr>
        <p:spPr>
          <a:xfrm flipH="1">
            <a:off x="5697419" y="1715399"/>
            <a:ext cx="23447" cy="3532709"/>
          </a:xfrm>
          <a:prstGeom prst="straightConnector1">
            <a:avLst/>
          </a:prstGeom>
          <a:ln w="57150">
            <a:solidFill>
              <a:srgbClr val="00B050"/>
            </a:solidFill>
            <a:headEnd type="oval" w="med" len="med"/>
            <a:tailEnd type="oval" w="med" len="med"/>
          </a:ln>
        </p:spPr>
        <p:style>
          <a:lnRef idx="3">
            <a:schemeClr val="accent1"/>
          </a:lnRef>
          <a:fillRef idx="0">
            <a:schemeClr val="accent1"/>
          </a:fillRef>
          <a:effectRef idx="2">
            <a:schemeClr val="accent1"/>
          </a:effectRef>
          <a:fontRef idx="minor">
            <a:schemeClr val="tx1"/>
          </a:fontRef>
        </p:style>
      </p:cxn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2718" y="632053"/>
            <a:ext cx="881407" cy="833331"/>
          </a:xfrm>
          <a:prstGeom prst="rect">
            <a:avLst/>
          </a:prstGeom>
        </p:spPr>
      </p:pic>
      <p:pic>
        <p:nvPicPr>
          <p:cNvPr id="23" name="Picture 22"/>
          <p:cNvPicPr>
            <a:picLocks noChangeAspect="1"/>
          </p:cNvPicPr>
          <p:nvPr/>
        </p:nvPicPr>
        <p:blipFill rotWithShape="1">
          <a:blip r:embed="rId4">
            <a:extLst>
              <a:ext uri="{28A0092B-C50C-407E-A947-70E740481C1C}">
                <a14:useLocalDpi xmlns:a14="http://schemas.microsoft.com/office/drawing/2010/main" val="0"/>
              </a:ext>
            </a:extLst>
          </a:blip>
          <a:srcRect l="7105" t="6374" r="15687" b="12474"/>
          <a:stretch/>
        </p:blipFill>
        <p:spPr>
          <a:xfrm>
            <a:off x="7678615" y="1667746"/>
            <a:ext cx="1664677" cy="1921049"/>
          </a:xfrm>
          <a:prstGeom prst="rect">
            <a:avLst/>
          </a:prstGeom>
        </p:spPr>
      </p:pic>
      <p:sp>
        <p:nvSpPr>
          <p:cNvPr id="24" name="TextBox 23"/>
          <p:cNvSpPr txBox="1"/>
          <p:nvPr/>
        </p:nvSpPr>
        <p:spPr>
          <a:xfrm>
            <a:off x="6242541" y="3787115"/>
            <a:ext cx="5451231" cy="2677656"/>
          </a:xfrm>
          <a:prstGeom prst="rect">
            <a:avLst/>
          </a:prstGeom>
          <a:noFill/>
        </p:spPr>
        <p:txBody>
          <a:bodyPr wrap="square" rtlCol="0">
            <a:spAutoFit/>
          </a:bodyPr>
          <a:lstStyle/>
          <a:p>
            <a:r>
              <a:rPr lang="bn-IN" sz="2800" dirty="0" smtClean="0">
                <a:latin typeface="Kalpurush" panose="02000600000000000000" pitchFamily="2" charset="0"/>
                <a:cs typeface="Kalpurush" panose="02000600000000000000" pitchFamily="2" charset="0"/>
              </a:rPr>
              <a:t>শ্রেণীঃ অষ্টম</a:t>
            </a:r>
          </a:p>
          <a:p>
            <a:r>
              <a:rPr lang="bn-IN" sz="2800" dirty="0" smtClean="0">
                <a:latin typeface="Kalpurush" panose="02000600000000000000" pitchFamily="2" charset="0"/>
                <a:cs typeface="Kalpurush" panose="02000600000000000000" pitchFamily="2" charset="0"/>
              </a:rPr>
              <a:t>বিষয়ঃ জীবন ও জীবিকা</a:t>
            </a:r>
          </a:p>
          <a:p>
            <a:r>
              <a:rPr lang="bn-IN" sz="2800" dirty="0" smtClean="0">
                <a:latin typeface="Kalpurush" panose="02000600000000000000" pitchFamily="2" charset="0"/>
                <a:cs typeface="Kalpurush" panose="02000600000000000000" pitchFamily="2" charset="0"/>
              </a:rPr>
              <a:t>অধ্যায়ঃ ০১</a:t>
            </a:r>
          </a:p>
          <a:p>
            <a:r>
              <a:rPr lang="bn-IN" sz="2800" dirty="0" smtClean="0">
                <a:latin typeface="Kalpurush" panose="02000600000000000000" pitchFamily="2" charset="0"/>
                <a:cs typeface="Kalpurush" panose="02000600000000000000" pitchFamily="2" charset="0"/>
              </a:rPr>
              <a:t>পাঠঃ ০৩</a:t>
            </a:r>
          </a:p>
          <a:p>
            <a:r>
              <a:rPr lang="bn-IN" sz="2800" dirty="0" smtClean="0">
                <a:latin typeface="Kalpurush" panose="02000600000000000000" pitchFamily="2" charset="0"/>
                <a:cs typeface="Kalpurush" panose="02000600000000000000" pitchFamily="2" charset="0"/>
              </a:rPr>
              <a:t>পারিবারিক মজুদ ব্যবস্থাপনা</a:t>
            </a:r>
          </a:p>
          <a:p>
            <a:r>
              <a:rPr lang="bn-IN" sz="2800" dirty="0" smtClean="0">
                <a:latin typeface="Kalpurush" panose="02000600000000000000" pitchFamily="2" charset="0"/>
                <a:cs typeface="Kalpurush" panose="02000600000000000000" pitchFamily="2" charset="0"/>
              </a:rPr>
              <a:t>পারিবারিক মজুদ ব্যবস্থাপনার বিবেচ্য দিক  </a:t>
            </a:r>
            <a:endParaRPr lang="en-US" sz="28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14081506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970585" y="294650"/>
            <a:ext cx="1946030" cy="418885"/>
          </a:xfrm>
          <a:prstGeom prst="rect">
            <a:avLst/>
          </a:prstGeom>
          <a:noFill/>
        </p:spPr>
        <p:txBody>
          <a:bodyPr wrap="square" rtlCol="0">
            <a:prstTxWarp prst="textPlain">
              <a:avLst/>
            </a:prstTxWarp>
            <a:spAutoFit/>
          </a:bodyPr>
          <a:lstStyle/>
          <a:p>
            <a:r>
              <a:rPr lang="bn-IN" sz="2800" dirty="0" smtClean="0">
                <a:latin typeface="Kalpurush" panose="02000600000000000000" pitchFamily="2" charset="0"/>
                <a:cs typeface="Kalpurush" panose="02000600000000000000" pitchFamily="2" charset="0"/>
              </a:rPr>
              <a:t>লক্ষ্য করো </a:t>
            </a:r>
            <a:endParaRPr lang="en-US" sz="2800" dirty="0">
              <a:latin typeface="Kalpurush" panose="02000600000000000000" pitchFamily="2" charset="0"/>
              <a:cs typeface="Kalpurush" panose="02000600000000000000" pitchFamily="2" charset="0"/>
            </a:endParaRPr>
          </a:p>
        </p:txBody>
      </p:sp>
      <p:pic>
        <p:nvPicPr>
          <p:cNvPr id="3" name="Picture 2"/>
          <p:cNvPicPr>
            <a:picLocks noChangeAspect="1"/>
          </p:cNvPicPr>
          <p:nvPr/>
        </p:nvPicPr>
        <p:blipFill>
          <a:blip r:embed="rId2"/>
          <a:stretch>
            <a:fillRect/>
          </a:stretch>
        </p:blipFill>
        <p:spPr>
          <a:xfrm>
            <a:off x="1693801" y="822437"/>
            <a:ext cx="8804397" cy="48006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p:spPr>
      </p:pic>
      <p:sp>
        <p:nvSpPr>
          <p:cNvPr id="5" name="TextBox 4"/>
          <p:cNvSpPr txBox="1"/>
          <p:nvPr/>
        </p:nvSpPr>
        <p:spPr>
          <a:xfrm>
            <a:off x="5052647" y="5860699"/>
            <a:ext cx="2502876" cy="584775"/>
          </a:xfrm>
          <a:prstGeom prst="rect">
            <a:avLst/>
          </a:prstGeom>
          <a:noFill/>
        </p:spPr>
        <p:txBody>
          <a:bodyPr wrap="square" rtlCol="0">
            <a:spAutoFit/>
          </a:bodyPr>
          <a:lstStyle/>
          <a:p>
            <a:r>
              <a:rPr lang="bn-IN" sz="3200" dirty="0" smtClean="0">
                <a:latin typeface="Kalpurush" panose="02000600000000000000" pitchFamily="2" charset="0"/>
                <a:cs typeface="Kalpurush" panose="02000600000000000000" pitchFamily="2" charset="0"/>
              </a:rPr>
              <a:t>মজুদ করে রাখা </a:t>
            </a:r>
            <a:endParaRPr lang="en-US" sz="32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174067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548554" y="293077"/>
            <a:ext cx="2391507" cy="461665"/>
          </a:xfrm>
          <a:prstGeom prst="rect">
            <a:avLst/>
          </a:prstGeom>
          <a:noFill/>
        </p:spPr>
        <p:txBody>
          <a:bodyPr wrap="square" rtlCol="0">
            <a:prstTxWarp prst="textPlain">
              <a:avLst/>
            </a:prstTxWarp>
            <a:spAutoFit/>
          </a:bodyPr>
          <a:lstStyle/>
          <a:p>
            <a:r>
              <a:rPr lang="en-US" sz="2400" dirty="0" smtClean="0">
                <a:latin typeface="Kalpurush" panose="02000600000000000000" pitchFamily="2" charset="0"/>
                <a:cs typeface="Kalpurush" panose="02000600000000000000" pitchFamily="2" charset="0"/>
              </a:rPr>
              <a:t>লক্ষ্য করো </a:t>
            </a:r>
            <a:endParaRPr lang="en-US" sz="2400" dirty="0">
              <a:latin typeface="Kalpurush" panose="02000600000000000000" pitchFamily="2" charset="0"/>
              <a:cs typeface="Kalpurush" panose="02000600000000000000"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9531" y="1138112"/>
            <a:ext cx="3852495" cy="2211266"/>
          </a:xfrm>
          <a:prstGeom prst="rect">
            <a:avLst/>
          </a:prstGeom>
          <a:solidFill>
            <a:srgbClr val="FFFFFF">
              <a:shade val="85000"/>
            </a:srgbClr>
          </a:solidFill>
          <a:ln w="28575"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0283" y="1136323"/>
            <a:ext cx="4025778" cy="2270980"/>
          </a:xfrm>
          <a:prstGeom prst="rect">
            <a:avLst/>
          </a:prstGeom>
          <a:solidFill>
            <a:srgbClr val="FFFFFF">
              <a:shade val="85000"/>
            </a:srgbClr>
          </a:solidFill>
          <a:ln w="28575"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0283" y="3788884"/>
            <a:ext cx="4014055" cy="2471239"/>
          </a:xfrm>
          <a:prstGeom prst="rect">
            <a:avLst/>
          </a:prstGeom>
          <a:solidFill>
            <a:srgbClr val="FFFFFF">
              <a:shade val="85000"/>
            </a:srgbClr>
          </a:solidFill>
          <a:ln w="28575"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5744307" y="4149581"/>
            <a:ext cx="6107724" cy="954107"/>
          </a:xfrm>
          <a:prstGeom prst="rect">
            <a:avLst/>
          </a:prstGeom>
          <a:noFill/>
        </p:spPr>
        <p:txBody>
          <a:bodyPr wrap="square" rtlCol="0">
            <a:spAutoFit/>
          </a:bodyPr>
          <a:lstStyle/>
          <a:p>
            <a:r>
              <a:rPr lang="bn-IN" sz="2800" dirty="0" smtClean="0">
                <a:latin typeface="Kalpurush" panose="02000600000000000000" pitchFamily="2" charset="0"/>
                <a:cs typeface="Kalpurush" panose="02000600000000000000" pitchFamily="2" charset="0"/>
              </a:rPr>
              <a:t>আগে ক্রয়কৃত মজুদ আগে ব্যবহার যেমনঃ মাছ-মাংস, শাকসবজি যেগুলোদ্রুত পচন শীল।   </a:t>
            </a:r>
            <a:endParaRPr lang="en-US" sz="28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337686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out)">
                                      <p:cBhvr>
                                        <p:cTn id="12" dur="2000"/>
                                        <p:tgtEl>
                                          <p:spTgt spid="5"/>
                                        </p:tgtEl>
                                      </p:cBhvr>
                                    </p:animEffect>
                                  </p:childTnLst>
                                </p:cTn>
                              </p:par>
                              <p:par>
                                <p:cTn id="13" presetID="6" presetClass="entr" presetSubtype="32"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out)">
                                      <p:cBhvr>
                                        <p:cTn id="15" dur="2000"/>
                                        <p:tgtEl>
                                          <p:spTgt spid="4"/>
                                        </p:tgtEl>
                                      </p:cBhvr>
                                    </p:animEffect>
                                  </p:childTnLst>
                                </p:cTn>
                              </p:par>
                              <p:par>
                                <p:cTn id="16" presetID="6" presetClass="entr" presetSubtype="32"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ircle(out)">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7">
                                            <p:txEl>
                                              <p:pRg st="0" end="0"/>
                                            </p:txEl>
                                          </p:spTgt>
                                        </p:tgtEl>
                                        <p:attrNameLst>
                                          <p:attrName>style.visibility</p:attrName>
                                        </p:attrNameLst>
                                      </p:cBhvr>
                                      <p:to>
                                        <p:strVal val="visible"/>
                                      </p:to>
                                    </p:set>
                                    <p:anim calcmode="lin" valueType="num">
                                      <p:cBhvr>
                                        <p:cTn id="23" dur="50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25" dur="50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634154" y="392326"/>
            <a:ext cx="4360985" cy="400110"/>
          </a:xfrm>
          <a:prstGeom prst="rect">
            <a:avLst/>
          </a:prstGeom>
          <a:noFill/>
        </p:spPr>
        <p:txBody>
          <a:bodyPr wrap="square" rtlCol="0">
            <a:prstTxWarp prst="textPlain">
              <a:avLst/>
            </a:prstTxWarp>
            <a:spAutoFit/>
          </a:bodyPr>
          <a:lstStyle/>
          <a:p>
            <a:r>
              <a:rPr lang="bn-IN" sz="2000" dirty="0" smtClean="0">
                <a:latin typeface="Kalpurush" panose="02000600000000000000" pitchFamily="2" charset="0"/>
                <a:cs typeface="Kalpurush" panose="02000600000000000000" pitchFamily="2" charset="0"/>
              </a:rPr>
              <a:t>আরো কিছু ছবি দেখ </a:t>
            </a:r>
            <a:endParaRPr lang="en-US" sz="2000" dirty="0">
              <a:latin typeface="Kalpurush" panose="02000600000000000000" pitchFamily="2" charset="0"/>
              <a:cs typeface="Kalpurush" panose="02000600000000000000"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407" y="1173154"/>
            <a:ext cx="2420035" cy="2625237"/>
          </a:xfrm>
          <a:prstGeom prst="rect">
            <a:avLst/>
          </a:prstGeom>
          <a:solidFill>
            <a:srgbClr val="FFFFFF">
              <a:shade val="85000"/>
            </a:srgbClr>
          </a:solidFill>
          <a:ln w="1905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5107" y="2266669"/>
            <a:ext cx="2281237" cy="2625237"/>
          </a:xfrm>
          <a:prstGeom prst="rect">
            <a:avLst/>
          </a:prstGeom>
          <a:solidFill>
            <a:srgbClr val="FFFFFF">
              <a:shade val="85000"/>
            </a:srgbClr>
          </a:solidFill>
          <a:ln w="28575"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12506" t="14205" r="42801"/>
          <a:stretch/>
        </p:blipFill>
        <p:spPr>
          <a:xfrm>
            <a:off x="9282522" y="2299619"/>
            <a:ext cx="2363300" cy="2592287"/>
          </a:xfrm>
          <a:prstGeom prst="rect">
            <a:avLst/>
          </a:prstGeom>
          <a:solidFill>
            <a:srgbClr val="FFFFFF">
              <a:shade val="85000"/>
            </a:srgbClr>
          </a:solidFill>
          <a:ln w="28575"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1620" y="1173153"/>
            <a:ext cx="2457310" cy="2625236"/>
          </a:xfrm>
          <a:prstGeom prst="rect">
            <a:avLst/>
          </a:prstGeom>
          <a:solidFill>
            <a:srgbClr val="FFFFFF">
              <a:shade val="85000"/>
            </a:srgbClr>
          </a:solidFill>
          <a:ln w="28575"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ectangle 9"/>
          <p:cNvSpPr/>
          <p:nvPr/>
        </p:nvSpPr>
        <p:spPr>
          <a:xfrm>
            <a:off x="174529" y="4179108"/>
            <a:ext cx="6041174" cy="954107"/>
          </a:xfrm>
          <a:prstGeom prst="rect">
            <a:avLst/>
          </a:prstGeom>
        </p:spPr>
        <p:txBody>
          <a:bodyPr wrap="square">
            <a:spAutoFit/>
          </a:bodyPr>
          <a:lstStyle/>
          <a:p>
            <a:r>
              <a:rPr lang="bn-IN" sz="2800" dirty="0">
                <a:latin typeface="Kalpurush" panose="02000600000000000000" pitchFamily="2" charset="0"/>
                <a:cs typeface="Kalpurush" panose="02000600000000000000" pitchFamily="2" charset="0"/>
              </a:rPr>
              <a:t>প্রতিদিন আমাদের পরিবারে চাল বা সবজির প্রয়োজন </a:t>
            </a:r>
            <a:r>
              <a:rPr lang="bn-IN" sz="2800" dirty="0" smtClean="0">
                <a:latin typeface="Kalpurush" panose="02000600000000000000" pitchFamily="2" charset="0"/>
                <a:cs typeface="Kalpurush" panose="02000600000000000000" pitchFamily="2" charset="0"/>
              </a:rPr>
              <a:t>হয়</a:t>
            </a:r>
            <a:r>
              <a:rPr lang="en-US" sz="2800" dirty="0" smtClean="0">
                <a:latin typeface="Kalpurush" panose="02000600000000000000" pitchFamily="2" charset="0"/>
                <a:cs typeface="Kalpurush" panose="02000600000000000000" pitchFamily="2" charset="0"/>
              </a:rPr>
              <a:t>।</a:t>
            </a:r>
            <a:endParaRPr lang="en-US" sz="2800" dirty="0"/>
          </a:p>
        </p:txBody>
      </p:sp>
      <p:sp>
        <p:nvSpPr>
          <p:cNvPr id="11" name="Rectangle 10"/>
          <p:cNvSpPr/>
          <p:nvPr/>
        </p:nvSpPr>
        <p:spPr>
          <a:xfrm>
            <a:off x="5773033" y="5210777"/>
            <a:ext cx="6085320" cy="523220"/>
          </a:xfrm>
          <a:prstGeom prst="rect">
            <a:avLst/>
          </a:prstGeom>
        </p:spPr>
        <p:txBody>
          <a:bodyPr wrap="none">
            <a:spAutoFit/>
          </a:bodyPr>
          <a:lstStyle/>
          <a:p>
            <a:r>
              <a:rPr lang="bn-IN" sz="2800" dirty="0">
                <a:latin typeface="Kalpurush" panose="02000600000000000000" pitchFamily="2" charset="0"/>
                <a:cs typeface="Kalpurush" panose="02000600000000000000" pitchFamily="2" charset="0"/>
              </a:rPr>
              <a:t>সেই পরিমান লবণ বা</a:t>
            </a:r>
            <a:r>
              <a:rPr lang="en-US" sz="2800" dirty="0">
                <a:latin typeface="Kalpurush" panose="02000600000000000000" pitchFamily="2" charset="0"/>
                <a:cs typeface="Kalpurush" panose="02000600000000000000" pitchFamily="2" charset="0"/>
              </a:rPr>
              <a:t> </a:t>
            </a:r>
            <a:r>
              <a:rPr lang="bn-IN" sz="2800" dirty="0">
                <a:latin typeface="Kalpurush" panose="02000600000000000000" pitchFamily="2" charset="0"/>
                <a:cs typeface="Kalpurush" panose="02000600000000000000" pitchFamily="2" charset="0"/>
              </a:rPr>
              <a:t>তেলের প্রয়োজন হয় </a:t>
            </a:r>
            <a:r>
              <a:rPr lang="bn-IN" sz="2800" dirty="0" smtClean="0">
                <a:latin typeface="Kalpurush" panose="02000600000000000000" pitchFamily="2" charset="0"/>
                <a:cs typeface="Kalpurush" panose="02000600000000000000" pitchFamily="2" charset="0"/>
              </a:rPr>
              <a:t>না।</a:t>
            </a:r>
            <a:endParaRPr lang="en-US" sz="2800" dirty="0"/>
          </a:p>
        </p:txBody>
      </p:sp>
    </p:spTree>
    <p:extLst>
      <p:ext uri="{BB962C8B-B14F-4D97-AF65-F5344CB8AC3E}">
        <p14:creationId xmlns:p14="http://schemas.microsoft.com/office/powerpoint/2010/main" val="104365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2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056185" y="216877"/>
            <a:ext cx="3575538" cy="444136"/>
          </a:xfrm>
          <a:prstGeom prst="rect">
            <a:avLst/>
          </a:prstGeom>
          <a:noFill/>
        </p:spPr>
        <p:txBody>
          <a:bodyPr wrap="square" rtlCol="0">
            <a:prstTxWarp prst="textPlain">
              <a:avLst/>
            </a:prstTxWarp>
            <a:spAutoFit/>
          </a:bodyPr>
          <a:lstStyle/>
          <a:p>
            <a:r>
              <a:rPr lang="bn-IN" sz="2400" dirty="0" smtClean="0">
                <a:latin typeface="Kalpurush" panose="02000600000000000000" pitchFamily="2" charset="0"/>
                <a:cs typeface="Kalpurush" panose="02000600000000000000" pitchFamily="2" charset="0"/>
              </a:rPr>
              <a:t>আরো কিছু ছবি দেখ </a:t>
            </a:r>
            <a:endParaRPr lang="en-US" sz="2400" dirty="0">
              <a:latin typeface="Kalpurush" panose="02000600000000000000" pitchFamily="2" charset="0"/>
              <a:cs typeface="Kalpurush" panose="02000600000000000000" pitchFamily="2"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375" y="1010078"/>
            <a:ext cx="2762250" cy="2299188"/>
          </a:xfrm>
          <a:prstGeom prst="rect">
            <a:avLst/>
          </a:prstGeom>
          <a:solidFill>
            <a:srgbClr val="FFFFFF">
              <a:shade val="85000"/>
            </a:srgbClr>
          </a:solidFill>
          <a:ln w="1905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051" t="25469" r="6154" b="16069"/>
          <a:stretch/>
        </p:blipFill>
        <p:spPr>
          <a:xfrm>
            <a:off x="3950676" y="1010078"/>
            <a:ext cx="3130064" cy="2299188"/>
          </a:xfrm>
          <a:prstGeom prst="rect">
            <a:avLst/>
          </a:prstGeom>
          <a:solidFill>
            <a:srgbClr val="FFFFFF">
              <a:shade val="85000"/>
            </a:srgbClr>
          </a:solidFill>
          <a:ln w="1905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7912" t="4053" r="10743"/>
          <a:stretch/>
        </p:blipFill>
        <p:spPr>
          <a:xfrm>
            <a:off x="275126" y="3793179"/>
            <a:ext cx="2642819" cy="2580908"/>
          </a:xfrm>
          <a:prstGeom prst="rect">
            <a:avLst/>
          </a:prstGeom>
          <a:solidFill>
            <a:srgbClr val="FFFFFF">
              <a:shade val="85000"/>
            </a:srgbClr>
          </a:solidFill>
          <a:ln w="1905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9382" r="13811"/>
          <a:stretch/>
        </p:blipFill>
        <p:spPr>
          <a:xfrm>
            <a:off x="3169625" y="3801850"/>
            <a:ext cx="2637692" cy="2563565"/>
          </a:xfrm>
          <a:prstGeom prst="rect">
            <a:avLst/>
          </a:prstGeom>
          <a:solidFill>
            <a:srgbClr val="FFFFFF">
              <a:shade val="85000"/>
            </a:srgbClr>
          </a:solidFill>
          <a:ln w="1905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rotWithShape="1">
          <a:blip r:embed="rId6">
            <a:extLst>
              <a:ext uri="{28A0092B-C50C-407E-A947-70E740481C1C}">
                <a14:useLocalDpi xmlns:a14="http://schemas.microsoft.com/office/drawing/2010/main" val="0"/>
              </a:ext>
            </a:extLst>
          </a:blip>
          <a:srcRect l="17074" t="16203" r="15443" b="18007"/>
          <a:stretch/>
        </p:blipFill>
        <p:spPr>
          <a:xfrm>
            <a:off x="7748956" y="1010078"/>
            <a:ext cx="3001107" cy="2299188"/>
          </a:xfrm>
          <a:prstGeom prst="rect">
            <a:avLst/>
          </a:prstGeom>
          <a:solidFill>
            <a:srgbClr val="FFFFFF">
              <a:shade val="85000"/>
            </a:srgbClr>
          </a:solidFill>
          <a:ln w="1905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p:cNvSpPr txBox="1"/>
          <p:nvPr/>
        </p:nvSpPr>
        <p:spPr>
          <a:xfrm>
            <a:off x="5964480" y="4154871"/>
            <a:ext cx="5991593" cy="1384995"/>
          </a:xfrm>
          <a:prstGeom prst="rect">
            <a:avLst/>
          </a:prstGeom>
          <a:noFill/>
        </p:spPr>
        <p:txBody>
          <a:bodyPr wrap="square" rtlCol="0">
            <a:spAutoFit/>
          </a:bodyPr>
          <a:lstStyle/>
          <a:p>
            <a:r>
              <a:rPr lang="bn-IN" sz="2800" dirty="0" smtClean="0">
                <a:latin typeface="Kalpurush" panose="02000600000000000000" pitchFamily="2" charset="0"/>
                <a:cs typeface="Kalpurush" panose="02000600000000000000" pitchFamily="2" charset="0"/>
              </a:rPr>
              <a:t>পরিবারে পণ্যের চাহিদা, পরিমান ও আর্থীক </a:t>
            </a:r>
            <a:r>
              <a:rPr lang="en-US" sz="2800" dirty="0" err="1" smtClean="0">
                <a:latin typeface="Kalpurush" panose="02000600000000000000" pitchFamily="2" charset="0"/>
                <a:cs typeface="Kalpurush" panose="02000600000000000000" pitchFamily="2" charset="0"/>
              </a:rPr>
              <a:t>স্ব</a:t>
            </a:r>
            <a:r>
              <a:rPr lang="bn-IN" sz="2800" dirty="0" smtClean="0">
                <a:latin typeface="Kalpurush" panose="02000600000000000000" pitchFamily="2" charset="0"/>
                <a:cs typeface="Kalpurush" panose="02000600000000000000" pitchFamily="2" charset="0"/>
              </a:rPr>
              <a:t>চ্ছলতা বিবেচ</a:t>
            </a:r>
            <a:r>
              <a:rPr lang="en-US" sz="2800" dirty="0" smtClean="0">
                <a:latin typeface="Kalpurush" panose="02000600000000000000" pitchFamily="2" charset="0"/>
                <a:cs typeface="Kalpurush" panose="02000600000000000000" pitchFamily="2" charset="0"/>
              </a:rPr>
              <a:t>নায়</a:t>
            </a:r>
            <a:r>
              <a:rPr lang="bn-IN" sz="2800" dirty="0" smtClean="0">
                <a:latin typeface="Kalpurush" panose="02000600000000000000" pitchFamily="2" charset="0"/>
                <a:cs typeface="Kalpurush" panose="02000600000000000000" pitchFamily="2" charset="0"/>
              </a:rPr>
              <a:t> রেখে পাইকারীভাবে পণ্য ক্রয়ের বিবেচনা করতে হবে।   </a:t>
            </a:r>
            <a:endParaRPr lang="en-US" sz="28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392335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par>
                                <p:cTn id="26" presetID="16" presetClass="entr" presetSubtype="21"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924907" y="2032135"/>
            <a:ext cx="6342186" cy="2369880"/>
          </a:xfrm>
          <a:prstGeom prst="rect">
            <a:avLst/>
          </a:prstGeom>
          <a:noFill/>
        </p:spPr>
        <p:txBody>
          <a:bodyPr wrap="square" rtlCol="0">
            <a:spAutoFit/>
          </a:bodyPr>
          <a:lstStyle/>
          <a:p>
            <a:r>
              <a:rPr lang="bn-IN" sz="3200" dirty="0" smtClean="0">
                <a:latin typeface="Kalpurush" panose="02000600000000000000" pitchFamily="2" charset="0"/>
                <a:cs typeface="Kalpurush" panose="02000600000000000000" pitchFamily="2" charset="0"/>
              </a:rPr>
              <a:t>অতএব</a:t>
            </a:r>
            <a:r>
              <a:rPr lang="bn-IN" sz="2800" dirty="0" smtClean="0">
                <a:latin typeface="Kalpurush" panose="02000600000000000000" pitchFamily="2" charset="0"/>
                <a:cs typeface="Kalpurush" panose="02000600000000000000" pitchFamily="2" charset="0"/>
              </a:rPr>
              <a:t>, </a:t>
            </a:r>
          </a:p>
          <a:p>
            <a:r>
              <a:rPr lang="bn-IN" sz="3200" dirty="0" smtClean="0">
                <a:latin typeface="Kalpurush" panose="02000600000000000000" pitchFamily="2" charset="0"/>
                <a:cs typeface="Kalpurush" panose="02000600000000000000" pitchFamily="2" charset="0"/>
              </a:rPr>
              <a:t>     আজকের পাঠঃ ০৩</a:t>
            </a:r>
          </a:p>
          <a:p>
            <a:pPr>
              <a:lnSpc>
                <a:spcPct val="150000"/>
              </a:lnSpc>
            </a:pPr>
            <a:r>
              <a:rPr lang="bn-IN" sz="2800" dirty="0" smtClean="0">
                <a:latin typeface="Kalpurush" panose="02000600000000000000" pitchFamily="2" charset="0"/>
                <a:cs typeface="Kalpurush" panose="02000600000000000000" pitchFamily="2" charset="0"/>
              </a:rPr>
              <a:t>     পারিবারিক মজুদ ব্যবস্থাপনা</a:t>
            </a:r>
          </a:p>
          <a:p>
            <a:pPr>
              <a:lnSpc>
                <a:spcPct val="150000"/>
              </a:lnSpc>
            </a:pPr>
            <a:r>
              <a:rPr lang="bn-IN" sz="2800" dirty="0" smtClean="0">
                <a:latin typeface="Kalpurush" panose="02000600000000000000" pitchFamily="2" charset="0"/>
                <a:cs typeface="Kalpurush" panose="02000600000000000000" pitchFamily="2" charset="0"/>
              </a:rPr>
              <a:t>     পারিবারিক মজুদ ব্যবস্থাপনার বিবেচ্য দিক  </a:t>
            </a:r>
          </a:p>
        </p:txBody>
      </p:sp>
    </p:spTree>
    <p:extLst>
      <p:ext uri="{BB962C8B-B14F-4D97-AF65-F5344CB8AC3E}">
        <p14:creationId xmlns:p14="http://schemas.microsoft.com/office/powerpoint/2010/main" val="100233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513384" y="626564"/>
            <a:ext cx="2801815" cy="394267"/>
          </a:xfrm>
          <a:prstGeom prst="rect">
            <a:avLst/>
          </a:prstGeom>
          <a:noFill/>
        </p:spPr>
        <p:txBody>
          <a:bodyPr wrap="square" rtlCol="0">
            <a:prstTxWarp prst="textPlain">
              <a:avLst/>
            </a:prstTxWarp>
            <a:spAutoFit/>
          </a:bodyPr>
          <a:lstStyle/>
          <a:p>
            <a:r>
              <a:rPr lang="en-US" sz="2800" dirty="0" smtClean="0">
                <a:latin typeface="Kalpurush" panose="02000600000000000000" pitchFamily="2" charset="0"/>
                <a:cs typeface="Kalpurush" panose="02000600000000000000" pitchFamily="2" charset="0"/>
              </a:rPr>
              <a:t>শিখণফল</a:t>
            </a:r>
            <a:endParaRPr lang="en-US" sz="2800" dirty="0">
              <a:latin typeface="Kalpurush" panose="02000600000000000000" pitchFamily="2" charset="0"/>
              <a:cs typeface="Kalpurush" panose="02000600000000000000" pitchFamily="2" charset="0"/>
            </a:endParaRPr>
          </a:p>
        </p:txBody>
      </p:sp>
      <p:sp>
        <p:nvSpPr>
          <p:cNvPr id="4" name="TextBox 3"/>
          <p:cNvSpPr txBox="1"/>
          <p:nvPr/>
        </p:nvSpPr>
        <p:spPr>
          <a:xfrm>
            <a:off x="492370" y="2121875"/>
            <a:ext cx="5603630" cy="394267"/>
          </a:xfrm>
          <a:prstGeom prst="rect">
            <a:avLst/>
          </a:prstGeom>
          <a:noFill/>
        </p:spPr>
        <p:txBody>
          <a:bodyPr wrap="square" rtlCol="0">
            <a:prstTxWarp prst="textPlain">
              <a:avLst/>
            </a:prstTxWarp>
            <a:spAutoFit/>
          </a:bodyPr>
          <a:lstStyle/>
          <a:p>
            <a:r>
              <a:rPr lang="bn-IN" sz="2800" dirty="0" smtClean="0">
                <a:latin typeface="Kalpurush" panose="02000600000000000000" pitchFamily="2" charset="0"/>
                <a:cs typeface="Kalpurush" panose="02000600000000000000" pitchFamily="2" charset="0"/>
              </a:rPr>
              <a:t>এই পাঠ শেষে শিক্ষার্থীরা......</a:t>
            </a:r>
            <a:endParaRPr lang="en-US" sz="2800" dirty="0">
              <a:latin typeface="Kalpurush" panose="02000600000000000000" pitchFamily="2" charset="0"/>
              <a:cs typeface="Kalpurush" panose="02000600000000000000" pitchFamily="2" charset="0"/>
            </a:endParaRPr>
          </a:p>
        </p:txBody>
      </p:sp>
      <p:sp>
        <p:nvSpPr>
          <p:cNvPr id="6" name="TextBox 5"/>
          <p:cNvSpPr txBox="1"/>
          <p:nvPr/>
        </p:nvSpPr>
        <p:spPr>
          <a:xfrm>
            <a:off x="1418493" y="3369767"/>
            <a:ext cx="8991599" cy="942164"/>
          </a:xfrm>
          <a:prstGeom prst="rect">
            <a:avLst/>
          </a:prstGeom>
          <a:noFill/>
        </p:spPr>
        <p:txBody>
          <a:bodyPr wrap="square" rtlCol="0">
            <a:prstTxWarp prst="textPlain">
              <a:avLst/>
            </a:prstTxWarp>
            <a:spAutoFit/>
          </a:bodyPr>
          <a:lstStyle/>
          <a:p>
            <a:pPr marL="457200" indent="-457200">
              <a:buFont typeface="Wingdings" panose="05000000000000000000" pitchFamily="2" charset="2"/>
              <a:buChar char="ü"/>
            </a:pPr>
            <a:r>
              <a:rPr lang="bn-IN" sz="2800" dirty="0" smtClean="0">
                <a:latin typeface="Kalpurush" panose="02000600000000000000" pitchFamily="2" charset="0"/>
                <a:cs typeface="Kalpurush" panose="02000600000000000000" pitchFamily="2" charset="0"/>
              </a:rPr>
              <a:t>পারিবারিক মজুদ ব্যবস্থাপনা সম্পর্কে জানতে পারবে।</a:t>
            </a:r>
          </a:p>
          <a:p>
            <a:pPr marL="457200" indent="-457200">
              <a:buFont typeface="Wingdings" panose="05000000000000000000" pitchFamily="2" charset="2"/>
              <a:buChar char="ü"/>
            </a:pPr>
            <a:r>
              <a:rPr lang="bn-IN" sz="2800" dirty="0" smtClean="0">
                <a:latin typeface="Kalpurush" panose="02000600000000000000" pitchFamily="2" charset="0"/>
                <a:cs typeface="Kalpurush" panose="02000600000000000000" pitchFamily="2" charset="0"/>
              </a:rPr>
              <a:t>পারিবারিক মজুদ ব্যবস্থাপনায় বিবেচ্য দিক সম্পর্কে জানতে পারবে। </a:t>
            </a:r>
            <a:endParaRPr lang="en-US" sz="28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126221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wipe(left)">
                                      <p:cBhvr>
                                        <p:cTn id="18" dur="500"/>
                                        <p:tgtEl>
                                          <p:spTgt spid="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wipe(left)">
                                      <p:cBhvr>
                                        <p:cTn id="23"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700952" y="621132"/>
            <a:ext cx="2602523" cy="391326"/>
          </a:xfrm>
          <a:prstGeom prst="rect">
            <a:avLst/>
          </a:prstGeom>
          <a:noFill/>
        </p:spPr>
        <p:txBody>
          <a:bodyPr wrap="square" rtlCol="0">
            <a:prstTxWarp prst="textPlain">
              <a:avLst/>
            </a:prstTxWarp>
            <a:spAutoFit/>
          </a:bodyPr>
          <a:lstStyle/>
          <a:p>
            <a:r>
              <a:rPr lang="bn-IN" sz="2400" dirty="0" smtClean="0">
                <a:latin typeface="Kalpurush" panose="02000600000000000000" pitchFamily="2" charset="0"/>
                <a:cs typeface="Kalpurush" panose="02000600000000000000" pitchFamily="2" charset="0"/>
              </a:rPr>
              <a:t>রিক্যাপ </a:t>
            </a:r>
            <a:endParaRPr lang="en-US" sz="2400" dirty="0">
              <a:latin typeface="Kalpurush" panose="02000600000000000000" pitchFamily="2" charset="0"/>
              <a:cs typeface="Kalpurush" panose="02000600000000000000" pitchFamily="2" charset="0"/>
            </a:endParaRPr>
          </a:p>
        </p:txBody>
      </p:sp>
      <p:sp>
        <p:nvSpPr>
          <p:cNvPr id="4" name="TextBox 3"/>
          <p:cNvSpPr txBox="1"/>
          <p:nvPr/>
        </p:nvSpPr>
        <p:spPr>
          <a:xfrm>
            <a:off x="1535723" y="3248864"/>
            <a:ext cx="9941169" cy="1384995"/>
          </a:xfrm>
          <a:prstGeom prst="rect">
            <a:avLst/>
          </a:prstGeom>
          <a:noFill/>
        </p:spPr>
        <p:txBody>
          <a:bodyPr wrap="square" rtlCol="0">
            <a:spAutoFit/>
          </a:bodyPr>
          <a:lstStyle/>
          <a:p>
            <a:pPr>
              <a:lnSpc>
                <a:spcPct val="150000"/>
              </a:lnSpc>
            </a:pPr>
            <a:r>
              <a:rPr lang="bn-IN" sz="2800" dirty="0" smtClean="0">
                <a:latin typeface="Kalpurush" panose="02000600000000000000" pitchFamily="2" charset="0"/>
                <a:cs typeface="Kalpurush" panose="02000600000000000000" pitchFamily="2" charset="0"/>
              </a:rPr>
              <a:t>তোমাদের এলাকায় প্রসার ও প্রচলন রয়েছে এমন কয়েকটি পণ্যের নাম বলো।</a:t>
            </a:r>
          </a:p>
          <a:p>
            <a:pPr>
              <a:lnSpc>
                <a:spcPct val="150000"/>
              </a:lnSpc>
            </a:pPr>
            <a:r>
              <a:rPr lang="bn-IN" sz="2800" dirty="0" smtClean="0">
                <a:latin typeface="Kalpurush" panose="02000600000000000000" pitchFamily="2" charset="0"/>
                <a:cs typeface="Kalpurush" panose="02000600000000000000" pitchFamily="2" charset="0"/>
              </a:rPr>
              <a:t>পারিবারিক বাজেট করার ফলে কী কী সুবিধা পেয়েছ বল।  </a:t>
            </a:r>
            <a:endParaRPr lang="en-US" sz="2800" dirty="0">
              <a:latin typeface="Kalpurush" panose="02000600000000000000" pitchFamily="2" charset="0"/>
              <a:cs typeface="Kalpurush" panose="02000600000000000000" pitchFamily="2" charset="0"/>
            </a:endParaRPr>
          </a:p>
        </p:txBody>
      </p:sp>
      <p:sp>
        <p:nvSpPr>
          <p:cNvPr id="5" name="TextBox 4"/>
          <p:cNvSpPr txBox="1"/>
          <p:nvPr/>
        </p:nvSpPr>
        <p:spPr>
          <a:xfrm>
            <a:off x="4190997" y="1862918"/>
            <a:ext cx="3323496" cy="523220"/>
          </a:xfrm>
          <a:prstGeom prst="rect">
            <a:avLst/>
          </a:prstGeom>
          <a:noFill/>
        </p:spPr>
        <p:txBody>
          <a:bodyPr wrap="square" rtlCol="0">
            <a:spAutoFit/>
          </a:bodyPr>
          <a:lstStyle/>
          <a:p>
            <a:r>
              <a:rPr lang="bn-IN" sz="2800" dirty="0" smtClean="0">
                <a:latin typeface="Kalpurush" panose="02000600000000000000" pitchFamily="2" charset="0"/>
                <a:cs typeface="Kalpurush" panose="02000600000000000000" pitchFamily="2" charset="0"/>
              </a:rPr>
              <a:t>গতক্লাসের পড়া সম্পর্কে-  </a:t>
            </a:r>
            <a:endParaRPr lang="en-US" sz="28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1710206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ipe(left)">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wipe(left)">
                                      <p:cBhvr>
                                        <p:cTn id="2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255477" y="457201"/>
            <a:ext cx="2344615" cy="403049"/>
          </a:xfrm>
          <a:prstGeom prst="rect">
            <a:avLst/>
          </a:prstGeom>
          <a:noFill/>
        </p:spPr>
        <p:txBody>
          <a:bodyPr wrap="square" rtlCol="0">
            <a:prstTxWarp prst="textPlain">
              <a:avLst/>
            </a:prstTxWarp>
            <a:spAutoFit/>
          </a:bodyPr>
          <a:lstStyle/>
          <a:p>
            <a:r>
              <a:rPr lang="bn-IN" sz="2400" dirty="0" smtClean="0">
                <a:latin typeface="Kalpurush" panose="02000600000000000000" pitchFamily="2" charset="0"/>
                <a:cs typeface="Kalpurush" panose="02000600000000000000" pitchFamily="2" charset="0"/>
              </a:rPr>
              <a:t>আলোচনা </a:t>
            </a:r>
            <a:endParaRPr lang="en-US" sz="2400" dirty="0">
              <a:latin typeface="Kalpurush" panose="02000600000000000000" pitchFamily="2" charset="0"/>
              <a:cs typeface="Kalpurush" panose="02000600000000000000" pitchFamily="2" charset="0"/>
            </a:endParaRPr>
          </a:p>
        </p:txBody>
      </p:sp>
      <p:sp>
        <p:nvSpPr>
          <p:cNvPr id="4" name="TextBox 3"/>
          <p:cNvSpPr txBox="1"/>
          <p:nvPr/>
        </p:nvSpPr>
        <p:spPr>
          <a:xfrm>
            <a:off x="1506414" y="2205112"/>
            <a:ext cx="9179171" cy="954107"/>
          </a:xfrm>
          <a:prstGeom prst="rect">
            <a:avLst/>
          </a:prstGeom>
          <a:noFill/>
        </p:spPr>
        <p:txBody>
          <a:bodyPr wrap="square" rtlCol="0">
            <a:spAutoFit/>
          </a:bodyPr>
          <a:lstStyle/>
          <a:p>
            <a:r>
              <a:rPr lang="bn-IN" sz="2800" dirty="0" smtClean="0">
                <a:latin typeface="Kalpurush" panose="02000600000000000000" pitchFamily="2" charset="0"/>
                <a:cs typeface="Kalpurush" panose="02000600000000000000" pitchFamily="2" charset="0"/>
              </a:rPr>
              <a:t>গতক্লাসে ‘দৃশ্যপট ২</a:t>
            </a:r>
            <a:r>
              <a:rPr lang="en-US" sz="2800" dirty="0" smtClean="0">
                <a:latin typeface="Kalpurush" panose="02000600000000000000" pitchFamily="2" charset="0"/>
                <a:cs typeface="Kalpurush" panose="02000600000000000000" pitchFamily="2" charset="0"/>
              </a:rPr>
              <a:t>: মজুদ গোছাই’</a:t>
            </a:r>
            <a:r>
              <a:rPr lang="bn-IN" sz="2800" dirty="0" smtClean="0">
                <a:latin typeface="Kalpurush" panose="02000600000000000000" pitchFamily="2" charset="0"/>
                <a:cs typeface="Kalpurush" panose="02000600000000000000" pitchFamily="2" charset="0"/>
              </a:rPr>
              <a:t> এর গল্পটির মূল বক্তব্য এবং এখান থেকে আমরা কী শিখেছি তার অভিজ্ঞতা একজন এসে বলো। </a:t>
            </a:r>
            <a:endParaRPr lang="en-US" sz="2800" dirty="0">
              <a:latin typeface="Kalpurush" panose="02000600000000000000" pitchFamily="2" charset="0"/>
              <a:cs typeface="Kalpurush" panose="02000600000000000000" pitchFamily="2" charset="0"/>
            </a:endParaRPr>
          </a:p>
        </p:txBody>
      </p:sp>
      <p:sp>
        <p:nvSpPr>
          <p:cNvPr id="5" name="TextBox 4"/>
          <p:cNvSpPr txBox="1"/>
          <p:nvPr/>
        </p:nvSpPr>
        <p:spPr>
          <a:xfrm>
            <a:off x="3845170" y="4327128"/>
            <a:ext cx="3587261" cy="523220"/>
          </a:xfrm>
          <a:prstGeom prst="rect">
            <a:avLst/>
          </a:prstGeom>
          <a:noFill/>
        </p:spPr>
        <p:txBody>
          <a:bodyPr wrap="square" rtlCol="0">
            <a:spAutoFit/>
          </a:bodyPr>
          <a:lstStyle/>
          <a:p>
            <a:r>
              <a:rPr lang="bn-IN" sz="2800" dirty="0" smtClean="0">
                <a:latin typeface="Kalpurush" panose="02000600000000000000" pitchFamily="2" charset="0"/>
                <a:cs typeface="Kalpurush" panose="02000600000000000000" pitchFamily="2" charset="0"/>
              </a:rPr>
              <a:t>ধন্যবাদ। নিজ আসনে বস। </a:t>
            </a:r>
            <a:endParaRPr lang="en-US" sz="28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1480026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431323" y="317837"/>
            <a:ext cx="2590800" cy="394955"/>
          </a:xfrm>
          <a:prstGeom prst="rect">
            <a:avLst/>
          </a:prstGeom>
          <a:noFill/>
        </p:spPr>
        <p:txBody>
          <a:bodyPr wrap="square" rtlCol="0">
            <a:prstTxWarp prst="textPlain">
              <a:avLst/>
            </a:prstTxWarp>
            <a:spAutoFit/>
          </a:bodyPr>
          <a:lstStyle/>
          <a:p>
            <a:r>
              <a:rPr lang="bn-IN" sz="2400" dirty="0" smtClean="0">
                <a:latin typeface="Kalpurush" panose="02000600000000000000" pitchFamily="2" charset="0"/>
                <a:cs typeface="Kalpurush" panose="02000600000000000000" pitchFamily="2" charset="0"/>
              </a:rPr>
              <a:t>লক্ষ্য করো </a:t>
            </a:r>
            <a:endParaRPr lang="en-US" sz="2400" dirty="0">
              <a:latin typeface="Kalpurush" panose="02000600000000000000" pitchFamily="2" charset="0"/>
              <a:cs typeface="Kalpurush" panose="02000600000000000000" pitchFamily="2" charset="0"/>
            </a:endParaRPr>
          </a:p>
        </p:txBody>
      </p:sp>
      <p:sp>
        <p:nvSpPr>
          <p:cNvPr id="4" name="TextBox 3"/>
          <p:cNvSpPr txBox="1"/>
          <p:nvPr/>
        </p:nvSpPr>
        <p:spPr>
          <a:xfrm>
            <a:off x="527540" y="1122990"/>
            <a:ext cx="6353907" cy="523220"/>
          </a:xfrm>
          <a:prstGeom prst="rect">
            <a:avLst/>
          </a:prstGeom>
          <a:noFill/>
        </p:spPr>
        <p:txBody>
          <a:bodyPr wrap="square" rtlCol="0">
            <a:spAutoFit/>
          </a:bodyPr>
          <a:lstStyle/>
          <a:p>
            <a:r>
              <a:rPr lang="bn-IN" sz="2800" dirty="0" smtClean="0">
                <a:latin typeface="Kalpurush" panose="02000600000000000000" pitchFamily="2" charset="0"/>
                <a:cs typeface="Kalpurush" panose="02000600000000000000" pitchFamily="2" charset="0"/>
              </a:rPr>
              <a:t>পারিবারিক মজুদ ব্যবস্থাপনা বলতে কি বুঝায় ?  </a:t>
            </a:r>
            <a:endParaRPr lang="en-US" sz="2800" dirty="0">
              <a:latin typeface="Kalpurush" panose="02000600000000000000" pitchFamily="2" charset="0"/>
              <a:cs typeface="Kalpurush" panose="02000600000000000000" pitchFamily="2" charset="0"/>
            </a:endParaRPr>
          </a:p>
        </p:txBody>
      </p:sp>
      <p:sp>
        <p:nvSpPr>
          <p:cNvPr id="5" name="Rectangle 4"/>
          <p:cNvSpPr/>
          <p:nvPr/>
        </p:nvSpPr>
        <p:spPr>
          <a:xfrm>
            <a:off x="404446" y="1661737"/>
            <a:ext cx="11494477" cy="3046988"/>
          </a:xfrm>
          <a:prstGeom prst="rect">
            <a:avLst/>
          </a:prstGeom>
        </p:spPr>
        <p:txBody>
          <a:bodyPr wrap="square">
            <a:spAutoFit/>
          </a:bodyPr>
          <a:lstStyle/>
          <a:p>
            <a:r>
              <a:rPr lang="as-IN" dirty="0"/>
              <a:t>‘</a:t>
            </a:r>
            <a:r>
              <a:rPr lang="as-IN" sz="2400" dirty="0">
                <a:latin typeface="Kalpurush" panose="02000600000000000000" pitchFamily="2" charset="0"/>
                <a:cs typeface="Kalpurush" panose="02000600000000000000" pitchFamily="2" charset="0"/>
              </a:rPr>
              <a:t>পারিবারিক মজুদ ব্যবস্হাপনা’ কথাটি প্রধানত দুটি ধারণা নিয়ে গঠিত। একটি হলো ‘পারিবারিক মজুদ’ অন্যটি হলো ‘ব্যবস্হাপনা’। এখানে ‘পারিবারিক মজুদ’ বলতে একটি পরিবার যেসব নিত্য প্রয়োজনীয় পণ্য </a:t>
            </a:r>
            <a:r>
              <a:rPr lang="as-IN" sz="2400" dirty="0" smtClean="0">
                <a:latin typeface="Kalpurush" panose="02000600000000000000" pitchFamily="2" charset="0"/>
                <a:cs typeface="Kalpurush" panose="02000600000000000000" pitchFamily="2" charset="0"/>
              </a:rPr>
              <a:t>ব্যবহার</a:t>
            </a:r>
            <a:r>
              <a:rPr lang="bn-IN" sz="2400" dirty="0" smtClean="0">
                <a:latin typeface="Kalpurush" panose="02000600000000000000" pitchFamily="2" charset="0"/>
                <a:cs typeface="Kalpurush" panose="02000600000000000000" pitchFamily="2" charset="0"/>
              </a:rPr>
              <a:t> করে</a:t>
            </a:r>
            <a:r>
              <a:rPr lang="as-IN" sz="2400" dirty="0" smtClean="0">
                <a:latin typeface="Kalpurush" panose="02000600000000000000" pitchFamily="2" charset="0"/>
                <a:cs typeface="Kalpurush" panose="02000600000000000000" pitchFamily="2" charset="0"/>
              </a:rPr>
              <a:t>, </a:t>
            </a:r>
            <a:r>
              <a:rPr lang="bn-IN" sz="2400" dirty="0" smtClean="0">
                <a:latin typeface="Kalpurush" panose="02000600000000000000" pitchFamily="2" charset="0"/>
                <a:cs typeface="Kalpurush" panose="02000600000000000000" pitchFamily="2" charset="0"/>
              </a:rPr>
              <a:t>তার</a:t>
            </a:r>
            <a:r>
              <a:rPr lang="as-IN" sz="2400" dirty="0" smtClean="0">
                <a:latin typeface="Kalpurush" panose="02000600000000000000" pitchFamily="2" charset="0"/>
                <a:cs typeface="Kalpurush" panose="02000600000000000000" pitchFamily="2" charset="0"/>
              </a:rPr>
              <a:t> পর্যাপ্ত/যথাযথ </a:t>
            </a:r>
            <a:r>
              <a:rPr lang="as-IN" sz="2400" dirty="0">
                <a:latin typeface="Kalpurush" panose="02000600000000000000" pitchFamily="2" charset="0"/>
                <a:cs typeface="Kalpurush" panose="02000600000000000000" pitchFamily="2" charset="0"/>
              </a:rPr>
              <a:t>পরিমাণ জমা বা মজুদ থাকাকে বুঝায়। এ পণ্যগুলোর মধ্যে রয়েছে চাল, ডাল, আটা, ময়দা, লবণ, তেল, পেঁয়াজ, মরিচ, মাছ, মাংস, শাকসবজি ইত্যাদি। আর ‘ব্যবস্হাপনা’ বলতে বুঝায় নিত্য ব্যবহার্য </a:t>
            </a:r>
            <a:r>
              <a:rPr lang="as-IN" sz="2400" dirty="0" smtClean="0">
                <a:latin typeface="Kalpurush" panose="02000600000000000000" pitchFamily="2" charset="0"/>
                <a:cs typeface="Kalpurush" panose="02000600000000000000" pitchFamily="2" charset="0"/>
              </a:rPr>
              <a:t>পর্যণ্যের </a:t>
            </a:r>
            <a:r>
              <a:rPr lang="as-IN" sz="2400" dirty="0">
                <a:latin typeface="Kalpurush" panose="02000600000000000000" pitchFamily="2" charset="0"/>
                <a:cs typeface="Kalpurush" panose="02000600000000000000" pitchFamily="2" charset="0"/>
              </a:rPr>
              <a:t>যথাযথ তালিকা তৈরি, সংগ্রহ বা ক্রয়, সংরক্ষণ ও ব্যবহার। ব্যবস্থাপনা যথাযথ করতে হলে লক্ষ রাখতে হবে, পরিবারে কোনো এক বা একাধিক নিত্য ব্যবহার্য পণ্য (চাল, </a:t>
            </a:r>
            <a:r>
              <a:rPr lang="as-IN" sz="2400" dirty="0" smtClean="0">
                <a:latin typeface="Kalpurush" panose="02000600000000000000" pitchFamily="2" charset="0"/>
                <a:cs typeface="Kalpurush" panose="02000600000000000000" pitchFamily="2" charset="0"/>
              </a:rPr>
              <a:t>ডাল</a:t>
            </a:r>
            <a:r>
              <a:rPr lang="as-IN" sz="2400" dirty="0">
                <a:latin typeface="Kalpurush" panose="02000600000000000000" pitchFamily="2" charset="0"/>
                <a:cs typeface="Kalpurush" panose="02000600000000000000" pitchFamily="2" charset="0"/>
              </a:rPr>
              <a:t>, আটা, ময়দা, লবণ, তেল, পেঁয়াজ, মসলা ইত্যাদি) যেন পুরোপুরি শেষ হয়ে না </a:t>
            </a:r>
            <a:r>
              <a:rPr lang="as-IN" sz="2400" dirty="0" smtClean="0">
                <a:latin typeface="Kalpurush" panose="02000600000000000000" pitchFamily="2" charset="0"/>
                <a:cs typeface="Kalpurush" panose="02000600000000000000" pitchFamily="2" charset="0"/>
              </a:rPr>
              <a:t>যায়</a:t>
            </a:r>
            <a:r>
              <a:rPr lang="bn-IN" sz="2400" dirty="0" smtClean="0">
                <a:latin typeface="Kalpurush" panose="02000600000000000000" pitchFamily="2" charset="0"/>
                <a:cs typeface="Kalpurush" panose="02000600000000000000" pitchFamily="2" charset="0"/>
              </a:rPr>
              <a:t>, যার</a:t>
            </a:r>
            <a:r>
              <a:rPr lang="as-IN" sz="2400" dirty="0" smtClean="0">
                <a:latin typeface="Kalpurush" panose="02000600000000000000" pitchFamily="2" charset="0"/>
                <a:cs typeface="Kalpurush" panose="02000600000000000000" pitchFamily="2" charset="0"/>
              </a:rPr>
              <a:t> </a:t>
            </a:r>
            <a:r>
              <a:rPr lang="bn-IN" sz="2400" dirty="0" smtClean="0">
                <a:latin typeface="Kalpurush" panose="02000600000000000000" pitchFamily="2" charset="0"/>
                <a:cs typeface="Kalpurush" panose="02000600000000000000" pitchFamily="2" charset="0"/>
              </a:rPr>
              <a:t>কারণে আমাদের পরিবারে খাদ্যদ্রব্য তৈরিতে ব্যাঘাত ঘটে। </a:t>
            </a:r>
            <a:endParaRPr lang="en-US" sz="2400" dirty="0">
              <a:latin typeface="Kalpurush" panose="02000600000000000000" pitchFamily="2" charset="0"/>
              <a:cs typeface="Kalpurush" panose="02000600000000000000" pitchFamily="2" charset="0"/>
            </a:endParaRPr>
          </a:p>
        </p:txBody>
      </p:sp>
      <p:sp>
        <p:nvSpPr>
          <p:cNvPr id="6" name="Rectangle 5"/>
          <p:cNvSpPr/>
          <p:nvPr/>
        </p:nvSpPr>
        <p:spPr>
          <a:xfrm>
            <a:off x="404446" y="4724253"/>
            <a:ext cx="11201400" cy="1938992"/>
          </a:xfrm>
          <a:prstGeom prst="rect">
            <a:avLst/>
          </a:prstGeom>
        </p:spPr>
        <p:txBody>
          <a:bodyPr wrap="square">
            <a:spAutoFit/>
          </a:bodyPr>
          <a:lstStyle/>
          <a:p>
            <a:r>
              <a:rPr lang="as-IN" sz="2400" dirty="0">
                <a:latin typeface="Kalpurush" panose="02000600000000000000" pitchFamily="2" charset="0"/>
                <a:cs typeface="Kalpurush" panose="02000600000000000000" pitchFamily="2" charset="0"/>
              </a:rPr>
              <a:t>ব্যবস্থাপনার একটি অন্যতম শর্ত </a:t>
            </a:r>
            <a:r>
              <a:rPr lang="as-IN" sz="2400" dirty="0" smtClean="0">
                <a:latin typeface="Kalpurush" panose="02000600000000000000" pitchFamily="2" charset="0"/>
                <a:cs typeface="Kalpurush" panose="02000600000000000000" pitchFamily="2" charset="0"/>
              </a:rPr>
              <a:t>হলো-নিত্যপ্রয়োজনীয় </a:t>
            </a:r>
            <a:r>
              <a:rPr lang="as-IN" sz="2400" dirty="0">
                <a:latin typeface="Kalpurush" panose="02000600000000000000" pitchFamily="2" charset="0"/>
                <a:cs typeface="Kalpurush" panose="02000600000000000000" pitchFamily="2" charset="0"/>
              </a:rPr>
              <a:t>পণ্য ব্যবহারে আমাদের সব সময়ই মিতব্যয়ী হওয়া। পরিবারের </a:t>
            </a:r>
            <a:r>
              <a:rPr lang="as-IN" sz="2400" dirty="0" smtClean="0">
                <a:latin typeface="Kalpurush" panose="02000600000000000000" pitchFamily="2" charset="0"/>
                <a:cs typeface="Kalpurush" panose="02000600000000000000" pitchFamily="2" charset="0"/>
              </a:rPr>
              <a:t>অর্থ</a:t>
            </a:r>
            <a:r>
              <a:rPr lang="bn-IN" sz="2400" dirty="0" smtClean="0">
                <a:latin typeface="Kalpurush" panose="02000600000000000000" pitchFamily="2" charset="0"/>
                <a:cs typeface="Kalpurush" panose="02000600000000000000" pitchFamily="2" charset="0"/>
              </a:rPr>
              <a:t>নৈতিক</a:t>
            </a:r>
            <a:r>
              <a:rPr lang="as-IN" sz="2400" dirty="0" smtClean="0">
                <a:latin typeface="Kalpurush" panose="02000600000000000000" pitchFamily="2" charset="0"/>
                <a:cs typeface="Kalpurush" panose="02000600000000000000" pitchFamily="2" charset="0"/>
              </a:rPr>
              <a:t> </a:t>
            </a:r>
            <a:r>
              <a:rPr lang="as-IN" sz="2400" dirty="0">
                <a:latin typeface="Kalpurush" panose="02000600000000000000" pitchFamily="2" charset="0"/>
                <a:cs typeface="Kalpurush" panose="02000600000000000000" pitchFamily="2" charset="0"/>
              </a:rPr>
              <a:t>সক্ষমতা ও চাহিদা বিবেচনা করে সাপ্তাহিক বা মাসভিত্তিক মজুদ ব্যস্থাপনার পরিকল্পনা করা যেতে পারে</a:t>
            </a:r>
            <a:r>
              <a:rPr lang="as-IN" sz="2400" dirty="0" smtClean="0">
                <a:latin typeface="Kalpurush" panose="02000600000000000000" pitchFamily="2" charset="0"/>
                <a:cs typeface="Kalpurush" panose="02000600000000000000" pitchFamily="2" charset="0"/>
              </a:rPr>
              <a:t>।</a:t>
            </a:r>
            <a:r>
              <a:rPr lang="bn-IN" sz="2400" dirty="0" smtClean="0">
                <a:latin typeface="Kalpurush" panose="02000600000000000000" pitchFamily="2" charset="0"/>
                <a:cs typeface="Kalpurush" panose="02000600000000000000" pitchFamily="2" charset="0"/>
              </a:rPr>
              <a:t> একসঙ্গে বেশি পণ্য কিনলে তুলনামূলকভাবে কম দামে ক্রয় করা যায় এবং সময় ও বহন খরচেও সাশ্রয় হয়। তবে পারিবারিক প্রয়োজন ও পণ্যের স্বায়ীত্ব বা পচনশীলতা এবং আর্থীক সক্ষমতা বিবেচনায় রাখতে হবে।  </a:t>
            </a:r>
            <a:endParaRPr lang="en-US" sz="24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64461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19"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grpId="0" nodeType="clickEffect">
                                  <p:stCondLst>
                                    <p:cond delay="0"/>
                                  </p:stCondLst>
                                  <p:iterate type="lt">
                                    <p:tmPct val="10000"/>
                                  </p:iterate>
                                  <p:childTnLst>
                                    <p:set>
                                      <p:cBhvr>
                                        <p:cTn id="25" dur="1" fill="hold">
                                          <p:stCondLst>
                                            <p:cond delay="0"/>
                                          </p:stCondLst>
                                        </p:cTn>
                                        <p:tgtEl>
                                          <p:spTgt spid="6">
                                            <p:txEl>
                                              <p:pRg st="0" end="0"/>
                                            </p:txEl>
                                          </p:spTgt>
                                        </p:tgtEl>
                                        <p:attrNameLst>
                                          <p:attrName>style.visibility</p:attrName>
                                        </p:attrNameLst>
                                      </p:cBhvr>
                                      <p:to>
                                        <p:strVal val="visible"/>
                                      </p:to>
                                    </p:set>
                                    <p:anim calcmode="lin" valueType="num">
                                      <p:cBhvr>
                                        <p:cTn id="26"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28"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731476" y="586154"/>
            <a:ext cx="5849816" cy="523220"/>
          </a:xfrm>
          <a:prstGeom prst="rect">
            <a:avLst/>
          </a:prstGeom>
          <a:noFill/>
        </p:spPr>
        <p:txBody>
          <a:bodyPr wrap="square" rtlCol="0">
            <a:spAutoFit/>
          </a:bodyPr>
          <a:lstStyle/>
          <a:p>
            <a:r>
              <a:rPr lang="bn-IN" sz="2800" dirty="0" smtClean="0">
                <a:latin typeface="Kalpurush" panose="02000600000000000000" pitchFamily="2" charset="0"/>
                <a:cs typeface="Kalpurush" panose="02000600000000000000" pitchFamily="2" charset="0"/>
              </a:rPr>
              <a:t>দলগত কাজ –মজুদ ব্যবস্থাপনার বিবেচ্য দিক  </a:t>
            </a:r>
            <a:endParaRPr lang="en-US" sz="2800" dirty="0">
              <a:latin typeface="Kalpurush" panose="02000600000000000000" pitchFamily="2" charset="0"/>
              <a:cs typeface="Kalpurush" panose="02000600000000000000" pitchFamily="2" charset="0"/>
            </a:endParaRPr>
          </a:p>
        </p:txBody>
      </p:sp>
      <p:sp>
        <p:nvSpPr>
          <p:cNvPr id="4" name="TextBox 3"/>
          <p:cNvSpPr txBox="1"/>
          <p:nvPr/>
        </p:nvSpPr>
        <p:spPr>
          <a:xfrm>
            <a:off x="691660" y="1595511"/>
            <a:ext cx="6107724" cy="523220"/>
          </a:xfrm>
          <a:prstGeom prst="rect">
            <a:avLst/>
          </a:prstGeom>
          <a:noFill/>
        </p:spPr>
        <p:txBody>
          <a:bodyPr wrap="square" rtlCol="0">
            <a:spAutoFit/>
          </a:bodyPr>
          <a:lstStyle/>
          <a:p>
            <a:r>
              <a:rPr lang="bn-IN" sz="2800" dirty="0" smtClean="0">
                <a:latin typeface="Kalpurush" panose="02000600000000000000" pitchFamily="2" charset="0"/>
                <a:cs typeface="Kalpurush" panose="02000600000000000000" pitchFamily="2" charset="0"/>
              </a:rPr>
              <a:t>তোমরা ৫ জন করে ৫/৬ দলে ভাগ হয়ে যাও। </a:t>
            </a:r>
            <a:endParaRPr lang="en-US" sz="2800" dirty="0">
              <a:latin typeface="Kalpurush" panose="02000600000000000000" pitchFamily="2" charset="0"/>
              <a:cs typeface="Kalpurush" panose="02000600000000000000" pitchFamily="2" charset="0"/>
            </a:endParaRPr>
          </a:p>
        </p:txBody>
      </p:sp>
      <p:sp>
        <p:nvSpPr>
          <p:cNvPr id="5" name="TextBox 4"/>
          <p:cNvSpPr txBox="1"/>
          <p:nvPr/>
        </p:nvSpPr>
        <p:spPr>
          <a:xfrm>
            <a:off x="574430" y="2535823"/>
            <a:ext cx="10785230" cy="954107"/>
          </a:xfrm>
          <a:prstGeom prst="rect">
            <a:avLst/>
          </a:prstGeom>
          <a:noFill/>
        </p:spPr>
        <p:txBody>
          <a:bodyPr wrap="square" rtlCol="0">
            <a:spAutoFit/>
          </a:bodyPr>
          <a:lstStyle/>
          <a:p>
            <a:r>
              <a:rPr lang="bn-IN" dirty="0" smtClean="0"/>
              <a:t> </a:t>
            </a:r>
            <a:r>
              <a:rPr lang="bn-IN" sz="2800" dirty="0" smtClean="0">
                <a:latin typeface="Kalpurush" panose="02000600000000000000" pitchFamily="2" charset="0"/>
                <a:cs typeface="Kalpurush" panose="02000600000000000000" pitchFamily="2" charset="0"/>
              </a:rPr>
              <a:t>তোমরা দলগত আলোচনার মাধ্যমে পারিবারিক মজুদ ব্যবস্থাপনায় কী কী আমাদের বিবেচনার রাখতে হবে তা লিখ।  </a:t>
            </a:r>
            <a:endParaRPr lang="en-US" sz="2800" dirty="0">
              <a:latin typeface="Kalpurush" panose="02000600000000000000" pitchFamily="2" charset="0"/>
              <a:cs typeface="Kalpurush" panose="02000600000000000000" pitchFamily="2" charset="0"/>
            </a:endParaRPr>
          </a:p>
        </p:txBody>
      </p:sp>
      <p:sp>
        <p:nvSpPr>
          <p:cNvPr id="6" name="TextBox 5"/>
          <p:cNvSpPr txBox="1"/>
          <p:nvPr/>
        </p:nvSpPr>
        <p:spPr>
          <a:xfrm>
            <a:off x="574430" y="4035124"/>
            <a:ext cx="10785230" cy="954107"/>
          </a:xfrm>
          <a:prstGeom prst="rect">
            <a:avLst/>
          </a:prstGeom>
          <a:noFill/>
        </p:spPr>
        <p:txBody>
          <a:bodyPr wrap="square" rtlCol="0">
            <a:spAutoFit/>
          </a:bodyPr>
          <a:lstStyle/>
          <a:p>
            <a:r>
              <a:rPr lang="bn-IN" dirty="0" smtClean="0"/>
              <a:t> </a:t>
            </a:r>
            <a:r>
              <a:rPr lang="bn-IN" sz="2800" dirty="0" smtClean="0">
                <a:latin typeface="Kalpurush" panose="02000600000000000000" pitchFamily="2" charset="0"/>
                <a:cs typeface="Kalpurush" panose="02000600000000000000" pitchFamily="2" charset="0"/>
              </a:rPr>
              <a:t>দলে কাজ করার সময় ঘুরে ঘুরে পর্যবেক্ষণ করলাম এবং প্রয়োজনীয় সংকেত দিয়ে বিষয়গুলো চিহ্নিত করতে সাহায্য করলাম।  </a:t>
            </a:r>
            <a:endParaRPr lang="en-US" sz="4000" dirty="0">
              <a:latin typeface="Kalpurush" panose="02000600000000000000" pitchFamily="2" charset="0"/>
              <a:cs typeface="Kalpurush" panose="02000600000000000000" pitchFamily="2" charset="0"/>
            </a:endParaRPr>
          </a:p>
        </p:txBody>
      </p:sp>
      <p:sp>
        <p:nvSpPr>
          <p:cNvPr id="7" name="TextBox 6"/>
          <p:cNvSpPr txBox="1"/>
          <p:nvPr/>
        </p:nvSpPr>
        <p:spPr>
          <a:xfrm>
            <a:off x="2649414" y="5480251"/>
            <a:ext cx="5767755" cy="523220"/>
          </a:xfrm>
          <a:prstGeom prst="rect">
            <a:avLst/>
          </a:prstGeom>
          <a:noFill/>
        </p:spPr>
        <p:txBody>
          <a:bodyPr wrap="square" rtlCol="0">
            <a:spAutoFit/>
          </a:bodyPr>
          <a:lstStyle/>
          <a:p>
            <a:r>
              <a:rPr lang="bn-IN" dirty="0" smtClean="0"/>
              <a:t> </a:t>
            </a:r>
            <a:r>
              <a:rPr lang="bn-IN" sz="2800" dirty="0" smtClean="0">
                <a:latin typeface="Kalpurush" panose="02000600000000000000" pitchFamily="2" charset="0"/>
                <a:cs typeface="Kalpurush" panose="02000600000000000000" pitchFamily="2" charset="0"/>
              </a:rPr>
              <a:t>এখন যে কোনো ২ টি দল উপস্থাপন করো। </a:t>
            </a:r>
            <a:endParaRPr lang="en-US" sz="54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77186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19"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grpId="0" nodeType="clickEffect">
                                  <p:stCondLst>
                                    <p:cond delay="0"/>
                                  </p:stCondLst>
                                  <p:iterate type="lt">
                                    <p:tmPct val="10000"/>
                                  </p:iterate>
                                  <p:childTnLst>
                                    <p:set>
                                      <p:cBhvr>
                                        <p:cTn id="25" dur="1" fill="hold">
                                          <p:stCondLst>
                                            <p:cond delay="0"/>
                                          </p:stCondLst>
                                        </p:cTn>
                                        <p:tgtEl>
                                          <p:spTgt spid="6">
                                            <p:txEl>
                                              <p:pRg st="0" end="0"/>
                                            </p:txEl>
                                          </p:spTgt>
                                        </p:tgtEl>
                                        <p:attrNameLst>
                                          <p:attrName>style.visibility</p:attrName>
                                        </p:attrNameLst>
                                      </p:cBhvr>
                                      <p:to>
                                        <p:strVal val="visible"/>
                                      </p:to>
                                    </p:set>
                                    <p:anim calcmode="lin" valueType="num">
                                      <p:cBhvr>
                                        <p:cTn id="26"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28"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6">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uild="p"/>
      <p:bldP spid="6" grpId="0" build="p"/>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419600" y="328246"/>
            <a:ext cx="2086708" cy="461665"/>
          </a:xfrm>
          <a:prstGeom prst="rect">
            <a:avLst/>
          </a:prstGeom>
          <a:noFill/>
        </p:spPr>
        <p:txBody>
          <a:bodyPr wrap="square" rtlCol="0">
            <a:prstTxWarp prst="textPlain">
              <a:avLst/>
            </a:prstTxWarp>
            <a:spAutoFit/>
          </a:bodyPr>
          <a:lstStyle/>
          <a:p>
            <a:r>
              <a:rPr lang="bn-IN" sz="2400" dirty="0" smtClean="0">
                <a:latin typeface="Kalpurush" panose="02000600000000000000" pitchFamily="2" charset="0"/>
                <a:cs typeface="Kalpurush" panose="02000600000000000000" pitchFamily="2" charset="0"/>
              </a:rPr>
              <a:t>মাইন্ড ম্যাপিং </a:t>
            </a:r>
            <a:endParaRPr lang="en-US" sz="2400" dirty="0">
              <a:latin typeface="Kalpurush" panose="02000600000000000000" pitchFamily="2" charset="0"/>
              <a:cs typeface="Kalpurush" panose="02000600000000000000" pitchFamily="2" charset="0"/>
            </a:endParaRPr>
          </a:p>
        </p:txBody>
      </p:sp>
      <p:cxnSp>
        <p:nvCxnSpPr>
          <p:cNvPr id="9" name="Straight Connector 8"/>
          <p:cNvCxnSpPr/>
          <p:nvPr/>
        </p:nvCxnSpPr>
        <p:spPr>
          <a:xfrm flipV="1">
            <a:off x="3259010" y="3694341"/>
            <a:ext cx="1453667" cy="12206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6658711" y="3575538"/>
            <a:ext cx="1359871" cy="704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896704" y="1536070"/>
            <a:ext cx="1441942" cy="7861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124198" y="1843591"/>
            <a:ext cx="1043354" cy="8323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3985846" y="2215662"/>
            <a:ext cx="2989382" cy="177758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smtClean="0">
                <a:solidFill>
                  <a:schemeClr val="tx1"/>
                </a:solidFill>
                <a:latin typeface="Kalpurush" panose="02000600000000000000" pitchFamily="2" charset="0"/>
                <a:cs typeface="Kalpurush" panose="02000600000000000000" pitchFamily="2" charset="0"/>
              </a:rPr>
              <a:t>পারিবারিক ব্যবস্থাপনায় বিবেচ্য দিক </a:t>
            </a:r>
            <a:endParaRPr lang="en-US" sz="2800" dirty="0">
              <a:solidFill>
                <a:schemeClr val="tx1"/>
              </a:solidFill>
              <a:latin typeface="Kalpurush" panose="02000600000000000000" pitchFamily="2" charset="0"/>
              <a:cs typeface="Kalpurush" panose="02000600000000000000" pitchFamily="2" charset="0"/>
            </a:endParaRPr>
          </a:p>
        </p:txBody>
      </p:sp>
      <p:sp>
        <p:nvSpPr>
          <p:cNvPr id="23" name="Rectangle 22"/>
          <p:cNvSpPr/>
          <p:nvPr/>
        </p:nvSpPr>
        <p:spPr>
          <a:xfrm>
            <a:off x="952501" y="1589697"/>
            <a:ext cx="2168769" cy="14650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000" dirty="0" smtClean="0">
                <a:solidFill>
                  <a:schemeClr val="tx1"/>
                </a:solidFill>
                <a:latin typeface="Kalpurush" panose="02000600000000000000" pitchFamily="2" charset="0"/>
                <a:cs typeface="Kalpurush" panose="02000600000000000000" pitchFamily="2" charset="0"/>
              </a:rPr>
              <a:t>আগে ক্রয়কৃত মজুদ আগে ব্যবহার</a:t>
            </a:r>
          </a:p>
          <a:p>
            <a:pPr algn="ctr"/>
            <a:r>
              <a:rPr lang="bn-IN" sz="2000" dirty="0" smtClean="0">
                <a:solidFill>
                  <a:schemeClr val="tx1"/>
                </a:solidFill>
                <a:latin typeface="Kalpurush" panose="02000600000000000000" pitchFamily="2" charset="0"/>
                <a:cs typeface="Kalpurush" panose="02000600000000000000" pitchFamily="2" charset="0"/>
              </a:rPr>
              <a:t>(দ্রুতপচনশীল পণ্যের ক্ষেত্রে) </a:t>
            </a:r>
            <a:endParaRPr lang="en-US" sz="2000" dirty="0">
              <a:solidFill>
                <a:schemeClr val="tx1"/>
              </a:solidFill>
              <a:latin typeface="Kalpurush" panose="02000600000000000000" pitchFamily="2" charset="0"/>
              <a:cs typeface="Kalpurush" panose="02000600000000000000" pitchFamily="2" charset="0"/>
            </a:endParaRPr>
          </a:p>
        </p:txBody>
      </p:sp>
      <p:sp>
        <p:nvSpPr>
          <p:cNvPr id="24" name="Rectangle 23"/>
          <p:cNvSpPr/>
          <p:nvPr/>
        </p:nvSpPr>
        <p:spPr>
          <a:xfrm>
            <a:off x="1090241" y="4537178"/>
            <a:ext cx="2168769" cy="146503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000" dirty="0" smtClean="0">
                <a:solidFill>
                  <a:schemeClr val="tx1"/>
                </a:solidFill>
                <a:latin typeface="Kalpurush" panose="02000600000000000000" pitchFamily="2" charset="0"/>
                <a:cs typeface="Kalpurush" panose="02000600000000000000" pitchFamily="2" charset="0"/>
              </a:rPr>
              <a:t>কী পরিমাণ মজুদ হাতে রেখে পুনরায় ক্রয়ের উদ্যোগ নিতে হবে তা নির্ধারণ </a:t>
            </a:r>
            <a:endParaRPr lang="en-US" sz="2000" dirty="0">
              <a:solidFill>
                <a:schemeClr val="tx1"/>
              </a:solidFill>
              <a:latin typeface="Kalpurush" panose="02000600000000000000" pitchFamily="2" charset="0"/>
              <a:cs typeface="Kalpurush" panose="02000600000000000000" pitchFamily="2" charset="0"/>
            </a:endParaRPr>
          </a:p>
        </p:txBody>
      </p:sp>
      <p:sp>
        <p:nvSpPr>
          <p:cNvPr id="26" name="Rectangle 25"/>
          <p:cNvSpPr/>
          <p:nvPr/>
        </p:nvSpPr>
        <p:spPr>
          <a:xfrm>
            <a:off x="7338646" y="1359213"/>
            <a:ext cx="2168769" cy="11398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000" dirty="0" smtClean="0">
                <a:solidFill>
                  <a:schemeClr val="tx1"/>
                </a:solidFill>
                <a:latin typeface="Kalpurush" panose="02000600000000000000" pitchFamily="2" charset="0"/>
                <a:cs typeface="Kalpurush" panose="02000600000000000000" pitchFamily="2" charset="0"/>
              </a:rPr>
              <a:t>বেশি পরিমাণ/পাইকারী ক্রয়ের ব্যবস্থা করা </a:t>
            </a:r>
            <a:endParaRPr lang="en-US" sz="2000" dirty="0">
              <a:solidFill>
                <a:schemeClr val="tx1"/>
              </a:solidFill>
              <a:latin typeface="Kalpurush" panose="02000600000000000000" pitchFamily="2" charset="0"/>
              <a:cs typeface="Kalpurush" panose="02000600000000000000" pitchFamily="2" charset="0"/>
            </a:endParaRPr>
          </a:p>
        </p:txBody>
      </p:sp>
      <p:sp>
        <p:nvSpPr>
          <p:cNvPr id="27" name="Rectangle 26"/>
          <p:cNvSpPr/>
          <p:nvPr/>
        </p:nvSpPr>
        <p:spPr>
          <a:xfrm>
            <a:off x="8018582" y="4103843"/>
            <a:ext cx="2168769" cy="14650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000" dirty="0" smtClean="0">
                <a:solidFill>
                  <a:schemeClr val="tx1"/>
                </a:solidFill>
                <a:latin typeface="Kalpurush" panose="02000600000000000000" pitchFamily="2" charset="0"/>
                <a:cs typeface="Kalpurush" panose="02000600000000000000" pitchFamily="2" charset="0"/>
              </a:rPr>
              <a:t>কী পরিমাণ পণ্য নতুন করে কিনতে হবে তা নির্ধারণ </a:t>
            </a:r>
            <a:endParaRPr lang="en-US" sz="2000" dirty="0">
              <a:solidFill>
                <a:schemeClr val="tx1"/>
              </a:solidFill>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4206095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right)">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23" grpId="0" animBg="1"/>
      <p:bldP spid="24" grpId="0" animBg="1"/>
      <p:bldP spid="26"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21322" y="1028453"/>
            <a:ext cx="10879015" cy="1200329"/>
          </a:xfrm>
          <a:prstGeom prst="rect">
            <a:avLst/>
          </a:prstGeom>
        </p:spPr>
        <p:txBody>
          <a:bodyPr wrap="square">
            <a:spAutoFit/>
          </a:bodyPr>
          <a:lstStyle/>
          <a:p>
            <a:r>
              <a:rPr lang="bn-IN" sz="2400" dirty="0" smtClean="0">
                <a:latin typeface="Kalpurush" panose="02000600000000000000" pitchFamily="2" charset="0"/>
                <a:cs typeface="Kalpurush" panose="02000600000000000000" pitchFamily="2" charset="0"/>
              </a:rPr>
              <a:t>পারিবারিক </a:t>
            </a:r>
            <a:r>
              <a:rPr lang="bn-IN" sz="2400" dirty="0">
                <a:latin typeface="Kalpurush" panose="02000600000000000000" pitchFamily="2" charset="0"/>
                <a:cs typeface="Kalpurush" panose="02000600000000000000" pitchFamily="2" charset="0"/>
              </a:rPr>
              <a:t>মজুদ </a:t>
            </a:r>
            <a:r>
              <a:rPr lang="bn-IN" sz="2400" dirty="0" smtClean="0">
                <a:latin typeface="Kalpurush" panose="02000600000000000000" pitchFamily="2" charset="0"/>
                <a:cs typeface="Kalpurush" panose="02000600000000000000" pitchFamily="2" charset="0"/>
              </a:rPr>
              <a:t>ব্যবস্হাপনায় বিবেচ্য দিক- </a:t>
            </a:r>
            <a:r>
              <a:rPr lang="bn-IN" sz="2400" dirty="0">
                <a:latin typeface="Kalpurush" panose="02000600000000000000" pitchFamily="2" charset="0"/>
                <a:cs typeface="Kalpurush" panose="02000600000000000000" pitchFamily="2" charset="0"/>
              </a:rPr>
              <a:t>পারিবারিক মজুদ ব্যবস্হাপনার ক্ষেত্রে কয়েকটি বিষয় বিবেচনায় নিয়ে আমরা অতি সহজেই আমাদের পরিবারে দৈনন্দিন ব্যবহার্য </a:t>
            </a:r>
            <a:r>
              <a:rPr lang="en-US" sz="2400" dirty="0" smtClean="0">
                <a:latin typeface="Kalpurush" panose="02000600000000000000" pitchFamily="2" charset="0"/>
                <a:cs typeface="Kalpurush" panose="02000600000000000000" pitchFamily="2" charset="0"/>
              </a:rPr>
              <a:t>পণ্যের</a:t>
            </a:r>
            <a:r>
              <a:rPr lang="bn-IN" sz="2400" dirty="0" smtClean="0">
                <a:latin typeface="Kalpurush" panose="02000600000000000000" pitchFamily="2" charset="0"/>
                <a:cs typeface="Kalpurush" panose="02000600000000000000" pitchFamily="2" charset="0"/>
              </a:rPr>
              <a:t> </a:t>
            </a:r>
            <a:r>
              <a:rPr lang="bn-IN" sz="2400" dirty="0">
                <a:latin typeface="Kalpurush" panose="02000600000000000000" pitchFamily="2" charset="0"/>
                <a:cs typeface="Kalpurush" panose="02000600000000000000" pitchFamily="2" charset="0"/>
              </a:rPr>
              <a:t>ঘাটতি বা অত্যধিক মজুদায়নের সমস্যার সমাধান করতে </a:t>
            </a:r>
            <a:r>
              <a:rPr lang="bn-IN" sz="2400" dirty="0" smtClean="0">
                <a:latin typeface="Kalpurush" panose="02000600000000000000" pitchFamily="2" charset="0"/>
                <a:cs typeface="Kalpurush" panose="02000600000000000000" pitchFamily="2" charset="0"/>
              </a:rPr>
              <a:t>পারি। </a:t>
            </a:r>
            <a:r>
              <a:rPr lang="en-US" sz="2400" dirty="0" smtClean="0">
                <a:latin typeface="Kalpurush" panose="02000600000000000000" pitchFamily="2" charset="0"/>
                <a:cs typeface="Kalpurush" panose="02000600000000000000" pitchFamily="2" charset="0"/>
              </a:rPr>
              <a:t> </a:t>
            </a:r>
            <a:endParaRPr lang="en-US" sz="2400" dirty="0">
              <a:latin typeface="Kalpurush" panose="02000600000000000000" pitchFamily="2" charset="0"/>
              <a:cs typeface="Kalpurush" panose="02000600000000000000" pitchFamily="2" charset="0"/>
            </a:endParaRPr>
          </a:p>
        </p:txBody>
      </p:sp>
      <p:sp>
        <p:nvSpPr>
          <p:cNvPr id="4" name="TextBox 3"/>
          <p:cNvSpPr txBox="1"/>
          <p:nvPr/>
        </p:nvSpPr>
        <p:spPr>
          <a:xfrm>
            <a:off x="4700954" y="336148"/>
            <a:ext cx="2168770" cy="356157"/>
          </a:xfrm>
          <a:prstGeom prst="rect">
            <a:avLst/>
          </a:prstGeom>
          <a:noFill/>
        </p:spPr>
        <p:txBody>
          <a:bodyPr wrap="square" rtlCol="0">
            <a:prstTxWarp prst="textPlain">
              <a:avLst/>
            </a:prstTxWarp>
            <a:spAutoFit/>
          </a:bodyPr>
          <a:lstStyle/>
          <a:p>
            <a:r>
              <a:rPr lang="bn-IN" sz="2400" dirty="0" smtClean="0">
                <a:latin typeface="Kalpurush" panose="02000600000000000000" pitchFamily="2" charset="0"/>
                <a:cs typeface="Kalpurush" panose="02000600000000000000" pitchFamily="2" charset="0"/>
              </a:rPr>
              <a:t>আলোচনা </a:t>
            </a:r>
            <a:endParaRPr lang="en-US" sz="2400" dirty="0">
              <a:latin typeface="Kalpurush" panose="02000600000000000000" pitchFamily="2" charset="0"/>
              <a:cs typeface="Kalpurush" panose="02000600000000000000" pitchFamily="2" charset="0"/>
            </a:endParaRPr>
          </a:p>
        </p:txBody>
      </p:sp>
      <p:sp>
        <p:nvSpPr>
          <p:cNvPr id="5" name="Rectangle 4"/>
          <p:cNvSpPr/>
          <p:nvPr/>
        </p:nvSpPr>
        <p:spPr>
          <a:xfrm>
            <a:off x="621322" y="2448727"/>
            <a:ext cx="11383109" cy="2308324"/>
          </a:xfrm>
          <a:prstGeom prst="rect">
            <a:avLst/>
          </a:prstGeom>
        </p:spPr>
        <p:txBody>
          <a:bodyPr wrap="square">
            <a:spAutoFit/>
          </a:bodyPr>
          <a:lstStyle/>
          <a:p>
            <a:r>
              <a:rPr lang="bn-IN" sz="2400" dirty="0">
                <a:latin typeface="Kalpurush" panose="02000600000000000000" pitchFamily="2" charset="0"/>
                <a:cs typeface="Kalpurush" panose="02000600000000000000" pitchFamily="2" charset="0"/>
              </a:rPr>
              <a:t>ক) </a:t>
            </a:r>
            <a:r>
              <a:rPr lang="bn-IN" sz="2400" dirty="0" smtClean="0">
                <a:latin typeface="Kalpurush" panose="02000600000000000000" pitchFamily="2" charset="0"/>
                <a:cs typeface="Kalpurush" panose="02000600000000000000" pitchFamily="2" charset="0"/>
              </a:rPr>
              <a:t>আগে </a:t>
            </a:r>
            <a:r>
              <a:rPr lang="bn-IN" sz="2400" dirty="0">
                <a:latin typeface="Kalpurush" panose="02000600000000000000" pitchFamily="2" charset="0"/>
                <a:cs typeface="Kalpurush" panose="02000600000000000000" pitchFamily="2" charset="0"/>
              </a:rPr>
              <a:t>ক্রয়কৃত </a:t>
            </a:r>
            <a:r>
              <a:rPr lang="bn-IN" sz="2400" dirty="0" smtClean="0">
                <a:latin typeface="Kalpurush" panose="02000600000000000000" pitchFamily="2" charset="0"/>
                <a:cs typeface="Kalpurush" panose="02000600000000000000" pitchFamily="2" charset="0"/>
              </a:rPr>
              <a:t>মজুদ আগে ব্যবহার (</a:t>
            </a:r>
            <a:r>
              <a:rPr lang="bn-IN" sz="2400" dirty="0">
                <a:latin typeface="Kalpurush" panose="02000600000000000000" pitchFamily="2" charset="0"/>
                <a:cs typeface="Kalpurush" panose="02000600000000000000" pitchFamily="2" charset="0"/>
              </a:rPr>
              <a:t>দ্রুত </a:t>
            </a:r>
            <a:r>
              <a:rPr lang="bn-IN" sz="2400" dirty="0" smtClean="0">
                <a:latin typeface="Kalpurush" panose="02000600000000000000" pitchFamily="2" charset="0"/>
                <a:cs typeface="Kalpurush" panose="02000600000000000000" pitchFamily="2" charset="0"/>
              </a:rPr>
              <a:t>পচনশীল পণ্যের ক্ষেত্রে</a:t>
            </a:r>
            <a:r>
              <a:rPr lang="bn-IN" sz="2400" dirty="0">
                <a:latin typeface="Kalpurush" panose="02000600000000000000" pitchFamily="2" charset="0"/>
                <a:cs typeface="Kalpurush" panose="02000600000000000000" pitchFamily="2" charset="0"/>
              </a:rPr>
              <a:t>): কিছু নিত্যপ্রয়োজনীয় পণ্য দ্রুত নষ্ট হয়ে যায় (যেমন: শাকসবজি, মাছ-মাংস)। ফলে এ জাতীয় পণ্যের ক্ষেত্রে যেটি আগে ক্রয় করা হয়েছে, সেটি আগে ব্যবহার করতে হবে। তবে নিত্যপ্রয়োজনীয় পণ্যগুলো সঠিকভাবে সংরক্ষণের জন্য একটি উপযুক্ত স্হান বা কক্ষ নির্ধারণ করে সেখানে সমজাতীয় পণ্যগুলো স্তরে স্তরে সাজিয়ে নিতে হবে যাতে নিত্যপ্রয়োজনীয় পণ্যের হিসাবের সঙ্গে বাস্তবের মিল থাকে এবং প্রতিটি পণ্য পরিবারের প্রয়োজনে সহজে খুঁজে পাওয়া </a:t>
            </a:r>
            <a:r>
              <a:rPr lang="bn-IN" sz="2400" dirty="0" smtClean="0">
                <a:latin typeface="Kalpurush" panose="02000600000000000000" pitchFamily="2" charset="0"/>
                <a:cs typeface="Kalpurush" panose="02000600000000000000" pitchFamily="2" charset="0"/>
              </a:rPr>
              <a:t>যায়।</a:t>
            </a:r>
            <a:endParaRPr lang="en-US" sz="2400" dirty="0">
              <a:latin typeface="Kalpurush" panose="02000600000000000000" pitchFamily="2" charset="0"/>
              <a:cs typeface="Kalpurush" panose="02000600000000000000" pitchFamily="2" charset="0"/>
            </a:endParaRPr>
          </a:p>
        </p:txBody>
      </p:sp>
      <p:sp>
        <p:nvSpPr>
          <p:cNvPr id="6" name="Rectangle 5"/>
          <p:cNvSpPr/>
          <p:nvPr/>
        </p:nvSpPr>
        <p:spPr>
          <a:xfrm>
            <a:off x="515813" y="4897454"/>
            <a:ext cx="11488618" cy="1569660"/>
          </a:xfrm>
          <a:prstGeom prst="rect">
            <a:avLst/>
          </a:prstGeom>
        </p:spPr>
        <p:txBody>
          <a:bodyPr wrap="square">
            <a:spAutoFit/>
          </a:bodyPr>
          <a:lstStyle/>
          <a:p>
            <a:r>
              <a:rPr lang="bn-IN" sz="2000" dirty="0" smtClean="0">
                <a:latin typeface="Kalpurush" panose="02000600000000000000" pitchFamily="2" charset="0"/>
                <a:cs typeface="Kalpurush" panose="02000600000000000000" pitchFamily="2" charset="0"/>
              </a:rPr>
              <a:t> </a:t>
            </a:r>
            <a:r>
              <a:rPr lang="bn-IN" sz="2400" dirty="0">
                <a:latin typeface="Kalpurush" panose="02000600000000000000" pitchFamily="2" charset="0"/>
                <a:cs typeface="Kalpurush" panose="02000600000000000000" pitchFamily="2" charset="0"/>
              </a:rPr>
              <a:t>খ) কী </a:t>
            </a:r>
            <a:r>
              <a:rPr lang="bn-IN" sz="2400" dirty="0" smtClean="0">
                <a:latin typeface="Kalpurush" panose="02000600000000000000" pitchFamily="2" charset="0"/>
                <a:cs typeface="Kalpurush" panose="02000600000000000000" pitchFamily="2" charset="0"/>
              </a:rPr>
              <a:t>পরিমাণ </a:t>
            </a:r>
            <a:r>
              <a:rPr lang="bn-IN" sz="2400" dirty="0">
                <a:latin typeface="Kalpurush" panose="02000600000000000000" pitchFamily="2" charset="0"/>
                <a:cs typeface="Kalpurush" panose="02000600000000000000" pitchFamily="2" charset="0"/>
              </a:rPr>
              <a:t>মজুদ </a:t>
            </a:r>
            <a:r>
              <a:rPr lang="bn-IN" sz="2400" dirty="0" smtClean="0">
                <a:latin typeface="Kalpurush" panose="02000600000000000000" pitchFamily="2" charset="0"/>
                <a:cs typeface="Kalpurush" panose="02000600000000000000" pitchFamily="2" charset="0"/>
              </a:rPr>
              <a:t>হাতে </a:t>
            </a:r>
            <a:r>
              <a:rPr lang="bn-IN" sz="2400" dirty="0">
                <a:latin typeface="Kalpurush" panose="02000600000000000000" pitchFamily="2" charset="0"/>
                <a:cs typeface="Kalpurush" panose="02000600000000000000" pitchFamily="2" charset="0"/>
              </a:rPr>
              <a:t>রেখে </a:t>
            </a:r>
            <a:r>
              <a:rPr lang="bn-IN" sz="2400" dirty="0" smtClean="0">
                <a:latin typeface="Kalpurush" panose="02000600000000000000" pitchFamily="2" charset="0"/>
                <a:cs typeface="Kalpurush" panose="02000600000000000000" pitchFamily="2" charset="0"/>
              </a:rPr>
              <a:t>পুনরায় ক্রয়ের উদ্যোগ নিতে হবে </a:t>
            </a:r>
            <a:r>
              <a:rPr lang="bn-IN" sz="2400" dirty="0">
                <a:latin typeface="Kalpurush" panose="02000600000000000000" pitchFamily="2" charset="0"/>
                <a:cs typeface="Kalpurush" panose="02000600000000000000" pitchFamily="2" charset="0"/>
              </a:rPr>
              <a:t>তা </a:t>
            </a:r>
            <a:r>
              <a:rPr lang="bn-IN" sz="2400" dirty="0" smtClean="0">
                <a:latin typeface="Kalpurush" panose="02000600000000000000" pitchFamily="2" charset="0"/>
                <a:cs typeface="Kalpurush" panose="02000600000000000000" pitchFamily="2" charset="0"/>
              </a:rPr>
              <a:t>নির্ধারণ</a:t>
            </a:r>
            <a:r>
              <a:rPr lang="bn-IN" sz="2400" dirty="0">
                <a:latin typeface="Kalpurush" panose="02000600000000000000" pitchFamily="2" charset="0"/>
                <a:cs typeface="Kalpurush" panose="02000600000000000000" pitchFamily="2" charset="0"/>
              </a:rPr>
              <a:t>: আমরা লক্ষ করলে দেখতে পাই যে, প্রতিদিন আমাদের পরিবারে যে পরিমাণ চাল বা সবজি প্রয়োজন হয়, সেই পরিমাণ লবণ বা তেল প্রয়োজন হয় না। তাই প্রতিটি পণ্যের ক্ষেত্রে কী পরিমাণ মজুদ হাতে রেখে পুনরায় ক্রয়ের উদ্যোগ নিতে হবে তা হিসাব করে নির্ধারণ করতে হবে। এক্ষেত্রে প্রতিটি দ্রব্যের পরিমাণ ভিন্ন ভিন্ন হতে </a:t>
            </a:r>
            <a:r>
              <a:rPr lang="bn-IN" sz="2400" dirty="0" smtClean="0">
                <a:latin typeface="Kalpurush" panose="02000600000000000000" pitchFamily="2" charset="0"/>
                <a:cs typeface="Kalpurush" panose="02000600000000000000" pitchFamily="2" charset="0"/>
              </a:rPr>
              <a:t>পারে।</a:t>
            </a:r>
            <a:endParaRPr lang="en-US" sz="24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3679991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5">
                                            <p:txEl>
                                              <p:pRg st="0" end="0"/>
                                            </p:txEl>
                                          </p:spTgt>
                                        </p:tgtEl>
                                        <p:attrNameLst>
                                          <p:attrName>style.visibility</p:attrName>
                                        </p:attrNameLst>
                                      </p:cBhvr>
                                      <p:to>
                                        <p:strVal val="visible"/>
                                      </p:to>
                                    </p:set>
                                    <p:anim calcmode="lin" valueType="num">
                                      <p:cBhvr>
                                        <p:cTn id="21"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23"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5">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1" presetClass="entr" presetSubtype="0" fill="hold" grpId="0" nodeType="clickEffect">
                                  <p:stCondLst>
                                    <p:cond delay="0"/>
                                  </p:stCondLst>
                                  <p:iterate type="lt">
                                    <p:tmPct val="10000"/>
                                  </p:iterate>
                                  <p:childTnLst>
                                    <p:set>
                                      <p:cBhvr>
                                        <p:cTn id="29" dur="1" fill="hold">
                                          <p:stCondLst>
                                            <p:cond delay="0"/>
                                          </p:stCondLst>
                                        </p:cTn>
                                        <p:tgtEl>
                                          <p:spTgt spid="6">
                                            <p:txEl>
                                              <p:pRg st="0" end="0"/>
                                            </p:txEl>
                                          </p:spTgt>
                                        </p:tgtEl>
                                        <p:attrNameLst>
                                          <p:attrName>style.visibility</p:attrName>
                                        </p:attrNameLst>
                                      </p:cBhvr>
                                      <p:to>
                                        <p:strVal val="visible"/>
                                      </p:to>
                                    </p:set>
                                    <p:anim calcmode="lin" valueType="num">
                                      <p:cBhvr>
                                        <p:cTn id="30"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32"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build="p"/>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267200" y="445477"/>
            <a:ext cx="2672862" cy="461665"/>
          </a:xfrm>
          <a:prstGeom prst="rect">
            <a:avLst/>
          </a:prstGeom>
          <a:noFill/>
        </p:spPr>
        <p:txBody>
          <a:bodyPr wrap="square" rtlCol="0">
            <a:prstTxWarp prst="textPlain">
              <a:avLst/>
            </a:prstTxWarp>
            <a:spAutoFit/>
          </a:bodyPr>
          <a:lstStyle/>
          <a:p>
            <a:r>
              <a:rPr lang="bn-IN" sz="2400" dirty="0" smtClean="0">
                <a:latin typeface="Kalpurush" panose="02000600000000000000" pitchFamily="2" charset="0"/>
                <a:cs typeface="Kalpurush" panose="02000600000000000000" pitchFamily="2" charset="0"/>
              </a:rPr>
              <a:t>লক্ষ্য করো </a:t>
            </a:r>
            <a:endParaRPr lang="en-US" sz="2400" dirty="0">
              <a:latin typeface="Kalpurush" panose="02000600000000000000" pitchFamily="2" charset="0"/>
              <a:cs typeface="Kalpurush" panose="02000600000000000000" pitchFamily="2" charset="0"/>
            </a:endParaRPr>
          </a:p>
        </p:txBody>
      </p:sp>
      <p:sp>
        <p:nvSpPr>
          <p:cNvPr id="4" name="Rectangle 3"/>
          <p:cNvSpPr/>
          <p:nvPr/>
        </p:nvSpPr>
        <p:spPr>
          <a:xfrm>
            <a:off x="656492" y="1490008"/>
            <a:ext cx="10374923" cy="1569660"/>
          </a:xfrm>
          <a:prstGeom prst="rect">
            <a:avLst/>
          </a:prstGeom>
        </p:spPr>
        <p:txBody>
          <a:bodyPr wrap="square">
            <a:spAutoFit/>
          </a:bodyPr>
          <a:lstStyle/>
          <a:p>
            <a:r>
              <a:rPr lang="bn-IN" sz="2400" dirty="0">
                <a:latin typeface="Kalpurush" panose="02000600000000000000" pitchFamily="2" charset="0"/>
                <a:cs typeface="Kalpurush" panose="02000600000000000000" pitchFamily="2" charset="0"/>
              </a:rPr>
              <a:t>গ) </a:t>
            </a:r>
            <a:r>
              <a:rPr lang="bn-IN" sz="2400" dirty="0" smtClean="0">
                <a:latin typeface="Kalpurush" panose="02000600000000000000" pitchFamily="2" charset="0"/>
                <a:cs typeface="Kalpurush" panose="02000600000000000000" pitchFamily="2" charset="0"/>
              </a:rPr>
              <a:t>বেশি পরিমাণ/পাইকারি ক্রয়ের ব্যবস্থা </a:t>
            </a:r>
            <a:r>
              <a:rPr lang="bn-IN" sz="2400" dirty="0">
                <a:latin typeface="Kalpurush" panose="02000600000000000000" pitchFamily="2" charset="0"/>
                <a:cs typeface="Kalpurush" panose="02000600000000000000" pitchFamily="2" charset="0"/>
              </a:rPr>
              <a:t>করা: আমরা জানি, কোনো একটি পণ্য একত্রে বেশি পরিমাণ বা পাইকারি আকারে ক্রয় করলে দামে ছাড় পাওয়া যায়, পরিবহন খরচ সাশ্রয় হয় এবং সময় বাঁচে। তাই পরিবারে নিত্যপ্রয়োজনীয় পণ্যের চাহিদা, পরিমাণ ও আর্থিক </a:t>
            </a:r>
            <a:r>
              <a:rPr lang="bn-IN" sz="2400" dirty="0" smtClean="0">
                <a:latin typeface="Kalpurush" panose="02000600000000000000" pitchFamily="2" charset="0"/>
                <a:cs typeface="Kalpurush" panose="02000600000000000000" pitchFamily="2" charset="0"/>
              </a:rPr>
              <a:t>সচ্ছলতার </a:t>
            </a:r>
            <a:r>
              <a:rPr lang="bn-IN" sz="2400" dirty="0">
                <a:latin typeface="Kalpurush" panose="02000600000000000000" pitchFamily="2" charset="0"/>
                <a:cs typeface="Kalpurush" panose="02000600000000000000" pitchFamily="2" charset="0"/>
              </a:rPr>
              <a:t>বিষয়টি বিবেচনায় রেখে পাইকারিভাবে পণ্য ক্রয়ের বিষয়টি বিবেচনা করতে হবে।</a:t>
            </a:r>
            <a:endParaRPr lang="en-US" sz="2400" dirty="0">
              <a:latin typeface="Kalpurush" panose="02000600000000000000" pitchFamily="2" charset="0"/>
              <a:cs typeface="Kalpurush" panose="02000600000000000000" pitchFamily="2" charset="0"/>
            </a:endParaRPr>
          </a:p>
        </p:txBody>
      </p:sp>
      <p:sp>
        <p:nvSpPr>
          <p:cNvPr id="5" name="Rectangle 4"/>
          <p:cNvSpPr/>
          <p:nvPr/>
        </p:nvSpPr>
        <p:spPr>
          <a:xfrm>
            <a:off x="656492" y="3751561"/>
            <a:ext cx="10492154" cy="1938992"/>
          </a:xfrm>
          <a:prstGeom prst="rect">
            <a:avLst/>
          </a:prstGeom>
        </p:spPr>
        <p:txBody>
          <a:bodyPr wrap="square">
            <a:spAutoFit/>
          </a:bodyPr>
          <a:lstStyle/>
          <a:p>
            <a:r>
              <a:rPr lang="bn-IN" dirty="0" smtClean="0"/>
              <a:t> </a:t>
            </a:r>
            <a:r>
              <a:rPr lang="bn-IN" sz="2400" dirty="0">
                <a:latin typeface="Kalpurush" panose="02000600000000000000" pitchFamily="2" charset="0"/>
                <a:cs typeface="Kalpurush" panose="02000600000000000000" pitchFamily="2" charset="0"/>
              </a:rPr>
              <a:t>ঘ) কী </a:t>
            </a:r>
            <a:r>
              <a:rPr lang="bn-IN" sz="2400" dirty="0" smtClean="0">
                <a:latin typeface="Kalpurush" panose="02000600000000000000" pitchFamily="2" charset="0"/>
                <a:cs typeface="Kalpurush" panose="02000600000000000000" pitchFamily="2" charset="0"/>
              </a:rPr>
              <a:t>পরিমাণ </a:t>
            </a:r>
            <a:r>
              <a:rPr lang="bn-IN" sz="2400" dirty="0">
                <a:latin typeface="Kalpurush" panose="02000600000000000000" pitchFamily="2" charset="0"/>
                <a:cs typeface="Kalpurush" panose="02000600000000000000" pitchFamily="2" charset="0"/>
              </a:rPr>
              <a:t>পণ্য </a:t>
            </a:r>
            <a:r>
              <a:rPr lang="bn-IN" sz="2400" dirty="0" smtClean="0">
                <a:latin typeface="Kalpurush" panose="02000600000000000000" pitchFamily="2" charset="0"/>
                <a:cs typeface="Kalpurush" panose="02000600000000000000" pitchFamily="2" charset="0"/>
              </a:rPr>
              <a:t>নতুন করে </a:t>
            </a:r>
            <a:r>
              <a:rPr lang="bn-IN" sz="2400" dirty="0">
                <a:latin typeface="Kalpurush" panose="02000600000000000000" pitchFamily="2" charset="0"/>
                <a:cs typeface="Kalpurush" panose="02000600000000000000" pitchFamily="2" charset="0"/>
              </a:rPr>
              <a:t>কিনতে </a:t>
            </a:r>
            <a:r>
              <a:rPr lang="bn-IN" sz="2400" dirty="0" smtClean="0">
                <a:latin typeface="Kalpurush" panose="02000600000000000000" pitchFamily="2" charset="0"/>
                <a:cs typeface="Kalpurush" panose="02000600000000000000" pitchFamily="2" charset="0"/>
              </a:rPr>
              <a:t>হবে </a:t>
            </a:r>
            <a:r>
              <a:rPr lang="bn-IN" sz="2400" dirty="0">
                <a:latin typeface="Kalpurush" panose="02000600000000000000" pitchFamily="2" charset="0"/>
                <a:cs typeface="Kalpurush" panose="02000600000000000000" pitchFamily="2" charset="0"/>
              </a:rPr>
              <a:t>তা </a:t>
            </a:r>
            <a:r>
              <a:rPr lang="bn-IN" sz="2400" dirty="0" smtClean="0">
                <a:latin typeface="Kalpurush" panose="02000600000000000000" pitchFamily="2" charset="0"/>
                <a:cs typeface="Kalpurush" panose="02000600000000000000" pitchFamily="2" charset="0"/>
              </a:rPr>
              <a:t>নির্ধারণ</a:t>
            </a:r>
            <a:r>
              <a:rPr lang="bn-IN" sz="2400" dirty="0">
                <a:latin typeface="Kalpurush" panose="02000600000000000000" pitchFamily="2" charset="0"/>
                <a:cs typeface="Kalpurush" panose="02000600000000000000" pitchFamily="2" charset="0"/>
              </a:rPr>
              <a:t>: এ ক্ষেত্রে কী পরিমাণ পণ্য নতুন করে ক্রয় করলে অতি মজুদায়নের জন্য পণ্য নষ্ট হবে না, সেদিকে লক্ষ রাখতে হবে। তবে এর পাশাপাশি এটাও লক্ষ রাখতে হবে- অল্প মজুদের কারণে পরিবারের দৈনন্দিন কাজ যেন ব্যাহত না হয়। এ জন্য প্রতিদিনের পারিবারিক চাহিদা, পণ্যমূল্য, মজুদায়ন খরচ, বাট্টার (ছাড়ের) পরিমাণ ইত্যাদি বিবেচনা করে কী পরিমাণ পণ্য নতুন করে কিনতে হবে তা নির্ধারণ করতে হয়</a:t>
            </a:r>
            <a:r>
              <a:rPr lang="bn-IN" sz="2400" dirty="0" smtClean="0">
                <a:latin typeface="Kalpurush" panose="02000600000000000000" pitchFamily="2" charset="0"/>
                <a:cs typeface="Kalpurush" panose="02000600000000000000" pitchFamily="2" charset="0"/>
              </a:rPr>
              <a:t>।</a:t>
            </a:r>
            <a:endParaRPr lang="en-US" sz="24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263229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5">
                                            <p:txEl>
                                              <p:pRg st="0" end="0"/>
                                            </p:txEl>
                                          </p:spTgt>
                                        </p:tgtEl>
                                        <p:attrNameLst>
                                          <p:attrName>style.visibility</p:attrName>
                                        </p:attrNameLst>
                                      </p:cBhvr>
                                      <p:to>
                                        <p:strVal val="visible"/>
                                      </p:to>
                                    </p:set>
                                    <p:anim calcmode="lin" valueType="num">
                                      <p:cBhvr>
                                        <p:cTn id="21"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23"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364523" y="515816"/>
            <a:ext cx="5111262" cy="458724"/>
          </a:xfrm>
          <a:prstGeom prst="rect">
            <a:avLst/>
          </a:prstGeom>
          <a:noFill/>
        </p:spPr>
        <p:txBody>
          <a:bodyPr wrap="square" rtlCol="0">
            <a:prstTxWarp prst="textPlain">
              <a:avLst/>
            </a:prstTxWarp>
            <a:spAutoFit/>
          </a:bodyPr>
          <a:lstStyle/>
          <a:p>
            <a:r>
              <a:rPr lang="bn-IN" sz="2000" dirty="0" smtClean="0">
                <a:latin typeface="Kalpurush" panose="02000600000000000000" pitchFamily="2" charset="0"/>
                <a:cs typeface="Kalpurush" panose="02000600000000000000" pitchFamily="2" charset="0"/>
              </a:rPr>
              <a:t>অর্পিত কাজ- সাপ্তাহিক পারিবারিক মজুদ পরিকল্পনা </a:t>
            </a:r>
            <a:endParaRPr lang="en-US" sz="2000" dirty="0">
              <a:latin typeface="Kalpurush" panose="02000600000000000000" pitchFamily="2" charset="0"/>
              <a:cs typeface="Kalpurush" panose="02000600000000000000" pitchFamily="2" charset="0"/>
            </a:endParaRPr>
          </a:p>
        </p:txBody>
      </p:sp>
      <p:sp>
        <p:nvSpPr>
          <p:cNvPr id="4" name="TextBox 3"/>
          <p:cNvSpPr txBox="1"/>
          <p:nvPr/>
        </p:nvSpPr>
        <p:spPr>
          <a:xfrm>
            <a:off x="685183" y="1319434"/>
            <a:ext cx="11101754" cy="830997"/>
          </a:xfrm>
          <a:prstGeom prst="rect">
            <a:avLst/>
          </a:prstGeom>
          <a:noFill/>
        </p:spPr>
        <p:txBody>
          <a:bodyPr wrap="square" rtlCol="0">
            <a:spAutoFit/>
          </a:bodyPr>
          <a:lstStyle/>
          <a:p>
            <a:r>
              <a:rPr lang="bn-IN" sz="2400" dirty="0" smtClean="0">
                <a:latin typeface="Kalpurush" panose="02000600000000000000" pitchFamily="2" charset="0"/>
                <a:cs typeface="Kalpurush" panose="02000600000000000000" pitchFamily="2" charset="0"/>
              </a:rPr>
              <a:t>শিক্ষার্থীরা তোমরা পাঠ্যবইয়ের পৃষ্ঠা ৭ বের করো এবং একক কাজটি মনযোগ সহকারে পড় ( বিশেষ চাহিদা সম্পন্ন/প্রতিবন্ধী শিক্ষার্থী), থাকলে পাশেরজন পড়ে তাকে শুনাও।  </a:t>
            </a:r>
            <a:endParaRPr lang="en-US" sz="2400" dirty="0">
              <a:latin typeface="Kalpurush" panose="02000600000000000000" pitchFamily="2" charset="0"/>
              <a:cs typeface="Kalpurush" panose="02000600000000000000" pitchFamily="2" charset="0"/>
            </a:endParaRPr>
          </a:p>
        </p:txBody>
      </p:sp>
      <p:sp>
        <p:nvSpPr>
          <p:cNvPr id="5" name="TextBox 4"/>
          <p:cNvSpPr txBox="1"/>
          <p:nvPr/>
        </p:nvSpPr>
        <p:spPr>
          <a:xfrm>
            <a:off x="685183" y="2495325"/>
            <a:ext cx="7848600" cy="461665"/>
          </a:xfrm>
          <a:prstGeom prst="rect">
            <a:avLst/>
          </a:prstGeom>
          <a:noFill/>
        </p:spPr>
        <p:txBody>
          <a:bodyPr wrap="square" rtlCol="0">
            <a:spAutoFit/>
          </a:bodyPr>
          <a:lstStyle/>
          <a:p>
            <a:r>
              <a:rPr lang="bn-IN" sz="2400" dirty="0" smtClean="0">
                <a:latin typeface="Kalpurush" panose="02000600000000000000" pitchFamily="2" charset="0"/>
                <a:cs typeface="Kalpurush" panose="02000600000000000000" pitchFamily="2" charset="0"/>
              </a:rPr>
              <a:t>এখন বলতো, সাপ্তাহিক পারিবারিক মজুদ পরিকল্পনা কীভাবে করা যায়।</a:t>
            </a:r>
            <a:endParaRPr lang="en-US" sz="2400" dirty="0">
              <a:latin typeface="Kalpurush" panose="02000600000000000000" pitchFamily="2" charset="0"/>
              <a:cs typeface="Kalpurush" panose="02000600000000000000" pitchFamily="2" charset="0"/>
            </a:endParaRPr>
          </a:p>
        </p:txBody>
      </p:sp>
      <p:sp>
        <p:nvSpPr>
          <p:cNvPr id="6" name="Rectangle 5"/>
          <p:cNvSpPr/>
          <p:nvPr/>
        </p:nvSpPr>
        <p:spPr>
          <a:xfrm>
            <a:off x="685183" y="3537184"/>
            <a:ext cx="10961694" cy="2308324"/>
          </a:xfrm>
          <a:prstGeom prst="rect">
            <a:avLst/>
          </a:prstGeom>
        </p:spPr>
        <p:txBody>
          <a:bodyPr wrap="square">
            <a:spAutoFit/>
          </a:bodyPr>
          <a:lstStyle/>
          <a:p>
            <a:r>
              <a:rPr lang="bn-IN" sz="2400" dirty="0">
                <a:latin typeface="Kalpurush" panose="02000600000000000000" pitchFamily="2" charset="0"/>
                <a:cs typeface="Kalpurush" panose="02000600000000000000" pitchFamily="2" charset="0"/>
              </a:rPr>
              <a:t>ছক</a:t>
            </a:r>
            <a:r>
              <a:rPr lang="bn-IN" sz="2400" dirty="0"/>
              <a:t> </a:t>
            </a:r>
            <a:r>
              <a:rPr lang="bn-IN" sz="2400" dirty="0">
                <a:latin typeface="Kalpurush" panose="02000600000000000000" pitchFamily="2" charset="0"/>
                <a:cs typeface="Kalpurush" panose="02000600000000000000" pitchFamily="2" charset="0"/>
              </a:rPr>
              <a:t>অনুযায়ী তোমার পরিবারের আগামী এক সপ্তাহের নিত্যব্যবহার্য </a:t>
            </a:r>
            <a:r>
              <a:rPr lang="bn-IN" sz="2400" dirty="0" smtClean="0">
                <a:latin typeface="Kalpurush" panose="02000600000000000000" pitchFamily="2" charset="0"/>
                <a:cs typeface="Kalpurush" panose="02000600000000000000" pitchFamily="2" charset="0"/>
              </a:rPr>
              <a:t>পর্ণ্যের </a:t>
            </a:r>
            <a:r>
              <a:rPr lang="bn-IN" sz="2400" dirty="0">
                <a:latin typeface="Kalpurush" panose="02000600000000000000" pitchFamily="2" charset="0"/>
                <a:cs typeface="Kalpurush" panose="02000600000000000000" pitchFamily="2" charset="0"/>
              </a:rPr>
              <a:t>একটি তালিকা তৈরি </a:t>
            </a:r>
            <a:r>
              <a:rPr lang="bn-IN" sz="2400" dirty="0" smtClean="0">
                <a:latin typeface="Kalpurush" panose="02000600000000000000" pitchFamily="2" charset="0"/>
                <a:cs typeface="Kalpurush" panose="02000600000000000000" pitchFamily="2" charset="0"/>
              </a:rPr>
              <a:t>করবে। </a:t>
            </a:r>
            <a:r>
              <a:rPr lang="bn-IN" sz="2400" dirty="0">
                <a:latin typeface="Kalpurush" panose="02000600000000000000" pitchFamily="2" charset="0"/>
                <a:cs typeface="Kalpurush" panose="02000600000000000000" pitchFamily="2" charset="0"/>
              </a:rPr>
              <a:t>এক সপ্তাহে কোন পণ্য কী পরিমাণে লাগবে তা হিসেব </a:t>
            </a:r>
            <a:r>
              <a:rPr lang="bn-IN" sz="2400" dirty="0" smtClean="0">
                <a:latin typeface="Kalpurush" panose="02000600000000000000" pitchFamily="2" charset="0"/>
                <a:cs typeface="Kalpurush" panose="02000600000000000000" pitchFamily="2" charset="0"/>
              </a:rPr>
              <a:t>করবে। বর্তমানে </a:t>
            </a:r>
            <a:r>
              <a:rPr lang="bn-IN" sz="2400" dirty="0">
                <a:latin typeface="Kalpurush" panose="02000600000000000000" pitchFamily="2" charset="0"/>
                <a:cs typeface="Kalpurush" panose="02000600000000000000" pitchFamily="2" charset="0"/>
              </a:rPr>
              <a:t>প্রতিটি পণ্য কী পরিমাণে আছে তা বের </a:t>
            </a:r>
            <a:r>
              <a:rPr lang="bn-IN" sz="2400" dirty="0" smtClean="0">
                <a:latin typeface="Kalpurush" panose="02000600000000000000" pitchFamily="2" charset="0"/>
                <a:cs typeface="Kalpurush" panose="02000600000000000000" pitchFamily="2" charset="0"/>
              </a:rPr>
              <a:t>করবে। </a:t>
            </a:r>
            <a:r>
              <a:rPr lang="bn-IN" sz="2400" dirty="0">
                <a:latin typeface="Kalpurush" panose="02000600000000000000" pitchFamily="2" charset="0"/>
                <a:cs typeface="Kalpurush" panose="02000600000000000000" pitchFamily="2" charset="0"/>
              </a:rPr>
              <a:t>এক সপ্তাহের জন্য প্রতিটি পণ্যের আর কী পরিমাণ ক্রয় করতে হবে তা বের </a:t>
            </a:r>
            <a:r>
              <a:rPr lang="bn-IN" sz="2400" dirty="0" smtClean="0">
                <a:latin typeface="Kalpurush" panose="02000600000000000000" pitchFamily="2" charset="0"/>
                <a:cs typeface="Kalpurush" panose="02000600000000000000" pitchFamily="2" charset="0"/>
              </a:rPr>
              <a:t>করবে। </a:t>
            </a:r>
            <a:r>
              <a:rPr lang="bn-IN" sz="2400" dirty="0">
                <a:latin typeface="Kalpurush" panose="02000600000000000000" pitchFamily="2" charset="0"/>
                <a:cs typeface="Kalpurush" panose="02000600000000000000" pitchFamily="2" charset="0"/>
              </a:rPr>
              <a:t>প্রতিটি পণ্য ক্রয়ে কতো টাকার প্রয়োজন হবে তা বের </a:t>
            </a:r>
            <a:r>
              <a:rPr lang="bn-IN" sz="2400" dirty="0" smtClean="0">
                <a:latin typeface="Kalpurush" panose="02000600000000000000" pitchFamily="2" charset="0"/>
                <a:cs typeface="Kalpurush" panose="02000600000000000000" pitchFamily="2" charset="0"/>
              </a:rPr>
              <a:t>করবে। </a:t>
            </a:r>
            <a:r>
              <a:rPr lang="bn-IN" sz="2400" dirty="0">
                <a:latin typeface="Kalpurush" panose="02000600000000000000" pitchFamily="2" charset="0"/>
                <a:cs typeface="Kalpurush" panose="02000600000000000000" pitchFamily="2" charset="0"/>
              </a:rPr>
              <a:t>(কাজটি অভিভাবকের সহায়তায় </a:t>
            </a:r>
            <a:r>
              <a:rPr lang="bn-IN" sz="2400" dirty="0" smtClean="0">
                <a:latin typeface="Kalpurush" panose="02000600000000000000" pitchFamily="2" charset="0"/>
                <a:cs typeface="Kalpurush" panose="02000600000000000000" pitchFamily="2" charset="0"/>
              </a:rPr>
              <a:t>করবে। </a:t>
            </a:r>
            <a:r>
              <a:rPr lang="bn-IN" sz="2400" dirty="0">
                <a:latin typeface="Kalpurush" panose="02000600000000000000" pitchFamily="2" charset="0"/>
                <a:cs typeface="Kalpurush" panose="02000600000000000000" pitchFamily="2" charset="0"/>
              </a:rPr>
              <a:t>ছকটি জীবন ও জীবিকা খাতায় লিখে নিয়ে প্রয়োজনীয় সংখ্যক ঘর তৈরি </a:t>
            </a:r>
            <a:r>
              <a:rPr lang="bn-IN" sz="2400" dirty="0" smtClean="0">
                <a:latin typeface="Kalpurush" panose="02000600000000000000" pitchFamily="2" charset="0"/>
                <a:cs typeface="Kalpurush" panose="02000600000000000000" pitchFamily="2" charset="0"/>
              </a:rPr>
              <a:t>করবে এবং </a:t>
            </a:r>
            <a:r>
              <a:rPr lang="bn-IN" sz="2400" dirty="0">
                <a:latin typeface="Kalpurush" panose="02000600000000000000" pitchFamily="2" charset="0"/>
                <a:cs typeface="Kalpurush" panose="02000600000000000000" pitchFamily="2" charset="0"/>
              </a:rPr>
              <a:t>সেখানে তথ্যগুলো </a:t>
            </a:r>
            <a:r>
              <a:rPr lang="bn-IN" sz="2400" dirty="0" smtClean="0">
                <a:latin typeface="Kalpurush" panose="02000600000000000000" pitchFamily="2" charset="0"/>
                <a:cs typeface="Kalpurush" panose="02000600000000000000" pitchFamily="2" charset="0"/>
              </a:rPr>
              <a:t>লিখবে। পরবর্তী ক্লাসে কাজটি জমা দিবে। </a:t>
            </a:r>
            <a:endParaRPr lang="en-US" sz="24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3903463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grpId="0" nodeType="clickEffect">
                                  <p:stCondLst>
                                    <p:cond delay="0"/>
                                  </p:stCondLst>
                                  <p:iterate type="lt">
                                    <p:tmPct val="10000"/>
                                  </p:iterate>
                                  <p:childTnLst>
                                    <p:set>
                                      <p:cBhvr>
                                        <p:cTn id="25" dur="1" fill="hold">
                                          <p:stCondLst>
                                            <p:cond delay="0"/>
                                          </p:stCondLst>
                                        </p:cTn>
                                        <p:tgtEl>
                                          <p:spTgt spid="6">
                                            <p:txEl>
                                              <p:pRg st="0" end="0"/>
                                            </p:txEl>
                                          </p:spTgt>
                                        </p:tgtEl>
                                        <p:attrNameLst>
                                          <p:attrName>style.visibility</p:attrName>
                                        </p:attrNameLst>
                                      </p:cBhvr>
                                      <p:to>
                                        <p:strVal val="visible"/>
                                      </p:to>
                                    </p:set>
                                    <p:anim calcmode="lin" valueType="num">
                                      <p:cBhvr>
                                        <p:cTn id="26"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28"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5" grpId="0"/>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2646" y="961292"/>
            <a:ext cx="9139604" cy="5638799"/>
          </a:xfrm>
          <a:prstGeom prst="rect">
            <a:avLst/>
          </a:prstGeom>
          <a:solidFill>
            <a:srgbClr val="FFFFFF">
              <a:shade val="85000"/>
            </a:srgbClr>
          </a:solidFill>
          <a:ln w="28575"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4032738" y="241718"/>
            <a:ext cx="4126523" cy="461665"/>
          </a:xfrm>
          <a:prstGeom prst="rect">
            <a:avLst/>
          </a:prstGeom>
          <a:noFill/>
        </p:spPr>
        <p:txBody>
          <a:bodyPr wrap="square" rtlCol="0">
            <a:prstTxWarp prst="textPlain">
              <a:avLst/>
            </a:prstTxWarp>
            <a:spAutoFit/>
          </a:bodyPr>
          <a:lstStyle/>
          <a:p>
            <a:r>
              <a:rPr lang="bn-IN" sz="2400" dirty="0" smtClean="0">
                <a:latin typeface="Kalpurush" panose="02000600000000000000" pitchFamily="2" charset="0"/>
                <a:cs typeface="Kalpurush" panose="02000600000000000000" pitchFamily="2" charset="0"/>
              </a:rPr>
              <a:t>সবাইকে অসংখ্য ধন্যবাদ </a:t>
            </a:r>
            <a:endParaRPr lang="en-US" sz="24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1083469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349</TotalTime>
  <Words>988</Words>
  <Application>Microsoft Office PowerPoint</Application>
  <PresentationFormat>Widescreen</PresentationFormat>
  <Paragraphs>65</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Kalpurush</vt:lpstr>
      <vt:lpstr>Vrinda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205</cp:revision>
  <dcterms:created xsi:type="dcterms:W3CDTF">2024-03-10T08:57:19Z</dcterms:created>
  <dcterms:modified xsi:type="dcterms:W3CDTF">2024-03-17T16:11:50Z</dcterms:modified>
</cp:coreProperties>
</file>