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1" r:id="rId4"/>
    <p:sldId id="267" r:id="rId5"/>
    <p:sldId id="262" r:id="rId6"/>
    <p:sldId id="265" r:id="rId7"/>
    <p:sldId id="263" r:id="rId8"/>
    <p:sldId id="264" r:id="rId9"/>
    <p:sldId id="269" r:id="rId10"/>
    <p:sldId id="271" r:id="rId11"/>
    <p:sldId id="27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05-May-24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05-May-24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05-May-24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05-May-24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05-May-24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05-May-24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05-May-24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05-May-24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05-May-24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05-May-24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05-May-24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05-May-24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0"/>
            <a:ext cx="8229600" cy="2185214"/>
          </a:xfrm>
          <a:prstGeom prst="rect">
            <a:avLst/>
          </a:prstGeom>
        </p:spPr>
        <p:txBody>
          <a:bodyPr wrap="square">
            <a:spAutoFit/>
          </a:bodyPr>
          <a:lstStyle/>
          <a:p>
            <a:pPr algn="ctr"/>
            <a:r>
              <a:rPr lang="bn-IN" sz="8800" b="1" dirty="0" smtClean="0">
                <a:solidFill>
                  <a:schemeClr val="accent2">
                    <a:lumMod val="75000"/>
                  </a:schemeClr>
                </a:solidFill>
                <a:latin typeface="Nikosh" pitchFamily="2" charset="0"/>
                <a:cs typeface="Nikosh" pitchFamily="2" charset="0"/>
              </a:rPr>
              <a:t>শুভেছা </a:t>
            </a:r>
          </a:p>
          <a:p>
            <a:pPr algn="ctr"/>
            <a:r>
              <a:rPr lang="bn-IN" sz="4800" b="1" i="1" u="sng" dirty="0" smtClean="0">
                <a:solidFill>
                  <a:schemeClr val="accent2">
                    <a:lumMod val="75000"/>
                  </a:schemeClr>
                </a:solidFill>
                <a:latin typeface="Nikosh" pitchFamily="2" charset="0"/>
                <a:cs typeface="Nikosh" pitchFamily="2" charset="0"/>
              </a:rPr>
              <a:t>স্বাগতম</a:t>
            </a:r>
            <a:endParaRPr lang="en-US" sz="4800" b="1" i="1" u="sng" dirty="0" smtClean="0">
              <a:solidFill>
                <a:schemeClr val="accent2">
                  <a:lumMod val="75000"/>
                </a:schemeClr>
              </a:solidFill>
              <a:latin typeface="Nikosh" pitchFamily="2" charset="0"/>
              <a:cs typeface="Nikosh"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48200" y="1676400"/>
            <a:ext cx="2971800" cy="861774"/>
          </a:xfrm>
          <a:prstGeom prst="rect">
            <a:avLst/>
          </a:prstGeom>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0800000" scaled="1"/>
            <a:tileRect/>
          </a:gradFill>
          <a:ln w="57150">
            <a:solidFill>
              <a:schemeClr val="tx1"/>
            </a:solidFill>
          </a:ln>
          <a:effectLst>
            <a:glow rad="228600">
              <a:schemeClr val="accent1">
                <a:satMod val="175000"/>
                <a:alpha val="40000"/>
              </a:schemeClr>
            </a:glow>
          </a:effectLst>
        </p:spPr>
        <p:txBody>
          <a:bodyPr wrap="square" rtlCol="0">
            <a:spAutoFit/>
          </a:bodyPr>
          <a:lstStyle/>
          <a:p>
            <a:pPr algn="ctr"/>
            <a:r>
              <a:rPr lang="bn-IN" sz="3200" b="1" i="1" u="sng" dirty="0" smtClean="0">
                <a:latin typeface="Nikosh" pitchFamily="2" charset="0"/>
                <a:cs typeface="Nikosh" pitchFamily="2" charset="0"/>
              </a:rPr>
              <a:t>পরিচিতি</a:t>
            </a:r>
            <a:endParaRPr lang="en-US" sz="3200" b="1" i="1" u="sng" dirty="0" smtClean="0">
              <a:latin typeface="Nikosh" pitchFamily="2" charset="0"/>
              <a:cs typeface="Nikosh" pitchFamily="2" charset="0"/>
            </a:endParaRPr>
          </a:p>
          <a:p>
            <a:endParaRPr lang="en-US" dirty="0"/>
          </a:p>
        </p:txBody>
      </p:sp>
      <p:sp>
        <p:nvSpPr>
          <p:cNvPr id="7" name="TextBox 6"/>
          <p:cNvSpPr txBox="1"/>
          <p:nvPr/>
        </p:nvSpPr>
        <p:spPr>
          <a:xfrm>
            <a:off x="914400" y="5181600"/>
            <a:ext cx="5181600" cy="369332"/>
          </a:xfrm>
          <a:prstGeom prst="rect">
            <a:avLst/>
          </a:prstGeom>
          <a:noFill/>
        </p:spPr>
        <p:txBody>
          <a:bodyPr wrap="square" rtlCol="0">
            <a:spAutoFit/>
          </a:bodyPr>
          <a:lstStyle/>
          <a:p>
            <a:endParaRPr lang="en-US" dirty="0"/>
          </a:p>
        </p:txBody>
      </p:sp>
      <p:sp>
        <p:nvSpPr>
          <p:cNvPr id="8" name="TextBox 7"/>
          <p:cNvSpPr txBox="1"/>
          <p:nvPr/>
        </p:nvSpPr>
        <p:spPr>
          <a:xfrm>
            <a:off x="457200" y="3718679"/>
            <a:ext cx="4114800" cy="2862322"/>
          </a:xfrm>
          <a:prstGeom prst="rect">
            <a:avLst/>
          </a:prstGeom>
          <a:solidFill>
            <a:schemeClr val="tx2">
              <a:lumMod val="75000"/>
            </a:schemeClr>
          </a:solidFill>
          <a:ln w="57150">
            <a:solidFill>
              <a:schemeClr val="tx1"/>
            </a:solidFill>
          </a:ln>
        </p:spPr>
        <p:txBody>
          <a:bodyPr wrap="square" rtlCol="0">
            <a:spAutoFit/>
          </a:bodyPr>
          <a:lstStyle/>
          <a:p>
            <a:pPr algn="ctr"/>
            <a:r>
              <a:rPr lang="bn-IN" b="1" dirty="0" smtClean="0">
                <a:solidFill>
                  <a:schemeClr val="bg2">
                    <a:lumMod val="50000"/>
                  </a:schemeClr>
                </a:solidFill>
                <a:latin typeface="Nikosh" pitchFamily="2" charset="0"/>
                <a:cs typeface="Nikosh" pitchFamily="2" charset="0"/>
              </a:rPr>
              <a:t>তাসনীম সাফিয়া অরনি </a:t>
            </a:r>
          </a:p>
          <a:p>
            <a:pPr algn="ctr"/>
            <a:r>
              <a:rPr lang="bn-IN" b="1" dirty="0" smtClean="0">
                <a:solidFill>
                  <a:schemeClr val="bg2">
                    <a:lumMod val="50000"/>
                  </a:schemeClr>
                </a:solidFill>
                <a:latin typeface="Nikosh" pitchFamily="2" charset="0"/>
                <a:cs typeface="Nikosh" pitchFamily="2" charset="0"/>
              </a:rPr>
              <a:t>প্রভাষক (আইসিটি )</a:t>
            </a:r>
          </a:p>
          <a:p>
            <a:pPr algn="ctr"/>
            <a:r>
              <a:rPr lang="bn-IN" b="1" dirty="0" smtClean="0">
                <a:solidFill>
                  <a:schemeClr val="bg2">
                    <a:lumMod val="50000"/>
                  </a:schemeClr>
                </a:solidFill>
                <a:latin typeface="Nikosh" pitchFamily="2" charset="0"/>
                <a:cs typeface="Nikosh" pitchFamily="2" charset="0"/>
              </a:rPr>
              <a:t>তথ্য ও যোগাযোগ প্রযুক্তি</a:t>
            </a:r>
          </a:p>
          <a:p>
            <a:pPr algn="ctr"/>
            <a:r>
              <a:rPr lang="bn-IN" b="1" dirty="0" smtClean="0">
                <a:solidFill>
                  <a:schemeClr val="bg2">
                    <a:lumMod val="50000"/>
                  </a:schemeClr>
                </a:solidFill>
                <a:latin typeface="Nikosh" pitchFamily="2" charset="0"/>
                <a:cs typeface="Nikosh" pitchFamily="2" charset="0"/>
              </a:rPr>
              <a:t>শিতলাই রফাতুল্লাহ সিনিওর আলিম মাদ্রাসা</a:t>
            </a:r>
          </a:p>
          <a:p>
            <a:pPr algn="ctr"/>
            <a:r>
              <a:rPr lang="bn-IN" b="1" dirty="0" smtClean="0">
                <a:solidFill>
                  <a:schemeClr val="bg2">
                    <a:lumMod val="50000"/>
                  </a:schemeClr>
                </a:solidFill>
                <a:latin typeface="Nikosh" pitchFamily="2" charset="0"/>
                <a:cs typeface="Nikosh" pitchFamily="2" charset="0"/>
              </a:rPr>
              <a:t>মেইলঃ</a:t>
            </a:r>
            <a:r>
              <a:rPr lang="en-US" b="1" dirty="0" smtClean="0">
                <a:solidFill>
                  <a:schemeClr val="bg2">
                    <a:lumMod val="50000"/>
                  </a:schemeClr>
                </a:solidFill>
                <a:latin typeface="Nikosh" pitchFamily="2" charset="0"/>
                <a:cs typeface="Nikosh" pitchFamily="2" charset="0"/>
              </a:rPr>
              <a:t>tasnimsafiaaroni1991@gmail.com</a:t>
            </a:r>
            <a:endParaRPr lang="bn-IN" b="1" dirty="0" smtClean="0">
              <a:solidFill>
                <a:schemeClr val="bg2">
                  <a:lumMod val="50000"/>
                </a:schemeClr>
              </a:solidFill>
              <a:latin typeface="Nikosh" pitchFamily="2" charset="0"/>
              <a:cs typeface="Nikosh" pitchFamily="2" charset="0"/>
            </a:endParaRPr>
          </a:p>
          <a:p>
            <a:pPr algn="ctr"/>
            <a:endParaRPr lang="bn-IN" b="1" dirty="0" smtClean="0">
              <a:solidFill>
                <a:schemeClr val="bg2">
                  <a:lumMod val="50000"/>
                </a:schemeClr>
              </a:solidFill>
              <a:latin typeface="Nikosh" pitchFamily="2" charset="0"/>
              <a:cs typeface="Nikosh" pitchFamily="2" charset="0"/>
            </a:endParaRPr>
          </a:p>
          <a:p>
            <a:pPr algn="ctr"/>
            <a:endParaRPr lang="bn-IN" b="1" dirty="0" smtClean="0">
              <a:solidFill>
                <a:schemeClr val="bg2">
                  <a:lumMod val="50000"/>
                </a:schemeClr>
              </a:solidFill>
            </a:endParaRPr>
          </a:p>
          <a:p>
            <a:pPr algn="ctr"/>
            <a:endParaRPr lang="en-US" dirty="0" smtClean="0">
              <a:solidFill>
                <a:schemeClr val="bg2">
                  <a:lumMod val="50000"/>
                </a:schemeClr>
              </a:solidFill>
            </a:endParaRPr>
          </a:p>
          <a:p>
            <a:pPr algn="ctr"/>
            <a:endParaRPr lang="en-US" dirty="0">
              <a:solidFill>
                <a:schemeClr val="bg2">
                  <a:lumMod val="50000"/>
                </a:schemeClr>
              </a:solidFill>
            </a:endParaRPr>
          </a:p>
        </p:txBody>
      </p:sp>
      <p:sp>
        <p:nvSpPr>
          <p:cNvPr id="9" name="TextBox 8"/>
          <p:cNvSpPr txBox="1"/>
          <p:nvPr/>
        </p:nvSpPr>
        <p:spPr>
          <a:xfrm>
            <a:off x="4953000" y="4114800"/>
            <a:ext cx="3886200" cy="2246769"/>
          </a:xfrm>
          <a:prstGeom prst="rect">
            <a:avLst/>
          </a:prstGeom>
          <a:solidFill>
            <a:schemeClr val="tx2">
              <a:lumMod val="75000"/>
            </a:schemeClr>
          </a:solidFill>
          <a:ln w="57150">
            <a:solidFill>
              <a:schemeClr val="tx1"/>
            </a:solidFill>
          </a:ln>
        </p:spPr>
        <p:txBody>
          <a:bodyPr wrap="square" rtlCol="0">
            <a:spAutoFit/>
          </a:bodyPr>
          <a:lstStyle/>
          <a:p>
            <a:pPr algn="ctr"/>
            <a:r>
              <a:rPr lang="bn-IN" sz="2000" dirty="0" smtClean="0">
                <a:solidFill>
                  <a:schemeClr val="tx2">
                    <a:lumMod val="40000"/>
                    <a:lumOff val="60000"/>
                  </a:schemeClr>
                </a:solidFill>
                <a:latin typeface="Nikosh" pitchFamily="2" charset="0"/>
                <a:cs typeface="Nikosh" pitchFamily="2" charset="0"/>
              </a:rPr>
              <a:t>শ্রেণীঃ দ্বাদশ</a:t>
            </a:r>
          </a:p>
          <a:p>
            <a:pPr algn="ctr"/>
            <a:r>
              <a:rPr lang="bn-IN" sz="2000" dirty="0" smtClean="0">
                <a:solidFill>
                  <a:schemeClr val="tx2">
                    <a:lumMod val="40000"/>
                    <a:lumOff val="60000"/>
                  </a:schemeClr>
                </a:solidFill>
                <a:latin typeface="Nikosh" pitchFamily="2" charset="0"/>
                <a:cs typeface="Nikosh" pitchFamily="2" charset="0"/>
              </a:rPr>
              <a:t>বিষয়ঃ আইসিটি</a:t>
            </a:r>
          </a:p>
          <a:p>
            <a:pPr algn="ctr"/>
            <a:r>
              <a:rPr lang="bn-IN" sz="2000" dirty="0" smtClean="0">
                <a:solidFill>
                  <a:schemeClr val="tx2">
                    <a:lumMod val="40000"/>
                    <a:lumOff val="60000"/>
                  </a:schemeClr>
                </a:solidFill>
                <a:latin typeface="Nikosh" pitchFamily="2" charset="0"/>
                <a:cs typeface="Nikosh" pitchFamily="2" charset="0"/>
              </a:rPr>
              <a:t>অধ্যায়ঃ বিশ্বায়ন</a:t>
            </a:r>
          </a:p>
          <a:p>
            <a:pPr algn="ctr"/>
            <a:r>
              <a:rPr lang="bn-IN" sz="2000" dirty="0" smtClean="0">
                <a:solidFill>
                  <a:schemeClr val="tx2">
                    <a:lumMod val="40000"/>
                    <a:lumOff val="60000"/>
                  </a:schemeClr>
                </a:solidFill>
                <a:latin typeface="Nikosh" pitchFamily="2" charset="0"/>
                <a:cs typeface="Nikosh" pitchFamily="2" charset="0"/>
              </a:rPr>
              <a:t>তারিখঃ ২/৫/২০২৪</a:t>
            </a:r>
          </a:p>
          <a:p>
            <a:pPr algn="ctr"/>
            <a:r>
              <a:rPr lang="bn-IN" sz="2000" dirty="0" smtClean="0">
                <a:solidFill>
                  <a:schemeClr val="tx2">
                    <a:lumMod val="40000"/>
                    <a:lumOff val="60000"/>
                  </a:schemeClr>
                </a:solidFill>
                <a:latin typeface="Nikosh" pitchFamily="2" charset="0"/>
                <a:cs typeface="Nikosh" pitchFamily="2" charset="0"/>
              </a:rPr>
              <a:t>সময়ঃ১২.৫০</a:t>
            </a:r>
          </a:p>
          <a:p>
            <a:pPr algn="ctr"/>
            <a:endParaRPr lang="bn-IN" sz="2000" dirty="0" smtClean="0">
              <a:solidFill>
                <a:schemeClr val="tx2">
                  <a:lumMod val="40000"/>
                  <a:lumOff val="60000"/>
                </a:schemeClr>
              </a:solidFill>
            </a:endParaRPr>
          </a:p>
          <a:p>
            <a:pPr algn="ctr"/>
            <a:endParaRPr lang="en-US" sz="2000" dirty="0"/>
          </a:p>
        </p:txBody>
      </p:sp>
      <p:pic>
        <p:nvPicPr>
          <p:cNvPr id="10" name="Picture 9" descr="png1.jpg"/>
          <p:cNvPicPr>
            <a:picLocks noChangeAspect="1"/>
          </p:cNvPicPr>
          <p:nvPr/>
        </p:nvPicPr>
        <p:blipFill>
          <a:blip r:embed="rId2"/>
          <a:stretch>
            <a:fillRect/>
          </a:stretch>
        </p:blipFill>
        <p:spPr>
          <a:xfrm>
            <a:off x="990600" y="685800"/>
            <a:ext cx="2286000" cy="2819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lobalisation-Impact.jpg"/>
          <p:cNvPicPr>
            <a:picLocks noChangeAspect="1"/>
          </p:cNvPicPr>
          <p:nvPr/>
        </p:nvPicPr>
        <p:blipFill>
          <a:blip r:embed="rId2"/>
          <a:stretch>
            <a:fillRect/>
          </a:stretch>
        </p:blipFill>
        <p:spPr>
          <a:xfrm>
            <a:off x="4419600" y="1600200"/>
            <a:ext cx="4495800" cy="3581400"/>
          </a:xfrm>
          <a:prstGeom prst="rect">
            <a:avLst/>
          </a:prstGeom>
          <a:ln w="57150">
            <a:solidFill>
              <a:schemeClr val="tx1"/>
            </a:solidFill>
          </a:ln>
        </p:spPr>
      </p:pic>
      <p:pic>
        <p:nvPicPr>
          <p:cNvPr id="3" name="Picture 2" descr="download.jpg"/>
          <p:cNvPicPr>
            <a:picLocks noChangeAspect="1"/>
          </p:cNvPicPr>
          <p:nvPr/>
        </p:nvPicPr>
        <p:blipFill>
          <a:blip r:embed="rId3"/>
          <a:stretch>
            <a:fillRect/>
          </a:stretch>
        </p:blipFill>
        <p:spPr>
          <a:xfrm>
            <a:off x="0" y="1524000"/>
            <a:ext cx="4267200" cy="3657600"/>
          </a:xfrm>
          <a:prstGeom prst="rect">
            <a:avLst/>
          </a:prstGeom>
          <a:ln w="3810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plus(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914400"/>
            <a:ext cx="6163867" cy="3154710"/>
          </a:xfrm>
          <a:prstGeom prst="rect">
            <a:avLst/>
          </a:prstGeom>
        </p:spPr>
        <p:txBody>
          <a:bodyPr wrap="none">
            <a:spAutoFit/>
          </a:bodyPr>
          <a:lstStyle/>
          <a:p>
            <a:r>
              <a:rPr lang="bn-IN" sz="19900" dirty="0" smtClean="0">
                <a:solidFill>
                  <a:schemeClr val="tx1">
                    <a:lumMod val="95000"/>
                    <a:lumOff val="5000"/>
                  </a:schemeClr>
                </a:solidFill>
                <a:latin typeface="Nikosh" pitchFamily="2" charset="0"/>
                <a:cs typeface="Nikosh" pitchFamily="2" charset="0"/>
              </a:rPr>
              <a:t>বিশ্বায়ন</a:t>
            </a:r>
            <a:r>
              <a:rPr lang="bn-IN" dirty="0" smtClean="0">
                <a:solidFill>
                  <a:schemeClr val="tx1">
                    <a:lumMod val="95000"/>
                    <a:lumOff val="5000"/>
                  </a:schemeClr>
                </a:solidFill>
                <a:latin typeface="Nikosh" pitchFamily="2" charset="0"/>
                <a:cs typeface="Nikosh" pitchFamily="2" charset="0"/>
              </a:rPr>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2).jpg"/>
          <p:cNvPicPr>
            <a:picLocks noChangeAspect="1"/>
          </p:cNvPicPr>
          <p:nvPr/>
        </p:nvPicPr>
        <p:blipFill>
          <a:blip r:embed="rId2"/>
          <a:stretch>
            <a:fillRect/>
          </a:stretch>
        </p:blipFill>
        <p:spPr>
          <a:xfrm>
            <a:off x="1981200" y="1295400"/>
            <a:ext cx="5105400" cy="2667000"/>
          </a:xfrm>
          <a:prstGeom prst="rect">
            <a:avLst/>
          </a:prstGeom>
        </p:spPr>
      </p:pic>
      <p:sp>
        <p:nvSpPr>
          <p:cNvPr id="5" name="TextBox 4"/>
          <p:cNvSpPr txBox="1"/>
          <p:nvPr/>
        </p:nvSpPr>
        <p:spPr>
          <a:xfrm>
            <a:off x="1752600" y="4572000"/>
            <a:ext cx="5334000" cy="369332"/>
          </a:xfrm>
          <a:prstGeom prst="rect">
            <a:avLst/>
          </a:prstGeom>
          <a:solidFill>
            <a:schemeClr val="accent1">
              <a:lumMod val="60000"/>
              <a:lumOff val="40000"/>
            </a:schemeClr>
          </a:solidFill>
        </p:spPr>
        <p:txBody>
          <a:bodyPr wrap="square" rtlCol="0">
            <a:spAutoFit/>
          </a:bodyPr>
          <a:lstStyle/>
          <a:p>
            <a:pPr algn="ctr"/>
            <a:r>
              <a:rPr lang="bn-IN" dirty="0" smtClean="0">
                <a:solidFill>
                  <a:schemeClr val="tx1">
                    <a:lumMod val="95000"/>
                    <a:lumOff val="5000"/>
                  </a:schemeClr>
                </a:solidFill>
                <a:latin typeface="Nikosh" pitchFamily="2" charset="0"/>
                <a:cs typeface="Nikosh" pitchFamily="2" charset="0"/>
              </a:rPr>
              <a:t>আজ আমরা শিখবো বিশ্বায়ন কাকে বলে?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wnload (1).jpg"/>
          <p:cNvPicPr>
            <a:picLocks noChangeAspect="1"/>
          </p:cNvPicPr>
          <p:nvPr/>
        </p:nvPicPr>
        <p:blipFill>
          <a:blip r:embed="rId2"/>
          <a:stretch>
            <a:fillRect/>
          </a:stretch>
        </p:blipFill>
        <p:spPr>
          <a:xfrm>
            <a:off x="1143000" y="1066800"/>
            <a:ext cx="6934200" cy="335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443674.jpeg"/>
          <p:cNvPicPr>
            <a:picLocks noChangeAspect="1"/>
          </p:cNvPicPr>
          <p:nvPr/>
        </p:nvPicPr>
        <p:blipFill>
          <a:blip r:embed="rId2"/>
          <a:stretch>
            <a:fillRect/>
          </a:stretch>
        </p:blipFill>
        <p:spPr>
          <a:xfrm>
            <a:off x="685800" y="990600"/>
            <a:ext cx="7391400" cy="3276600"/>
          </a:xfrm>
          <a:prstGeom prst="rect">
            <a:avLst/>
          </a:prstGeom>
        </p:spPr>
      </p:pic>
      <p:sp>
        <p:nvSpPr>
          <p:cNvPr id="3" name="TextBox 2"/>
          <p:cNvSpPr txBox="1"/>
          <p:nvPr/>
        </p:nvSpPr>
        <p:spPr>
          <a:xfrm>
            <a:off x="609600" y="4953000"/>
            <a:ext cx="7696200" cy="1477328"/>
          </a:xfrm>
          <a:prstGeom prst="rect">
            <a:avLst/>
          </a:prstGeom>
          <a:noFill/>
          <a:ln>
            <a:solidFill>
              <a:schemeClr val="accent1">
                <a:lumMod val="60000"/>
                <a:lumOff val="40000"/>
              </a:schemeClr>
            </a:solidFill>
          </a:ln>
        </p:spPr>
        <p:txBody>
          <a:bodyPr wrap="square" rtlCol="0">
            <a:spAutoFit/>
          </a:bodyPr>
          <a:lstStyle/>
          <a:p>
            <a:r>
              <a:rPr lang="bn-IN" dirty="0" smtClean="0">
                <a:solidFill>
                  <a:schemeClr val="bg2">
                    <a:lumMod val="10000"/>
                  </a:schemeClr>
                </a:solidFill>
                <a:latin typeface="Nikosh" pitchFamily="2" charset="0"/>
                <a:cs typeface="Nikosh" pitchFamily="2" charset="0"/>
              </a:rPr>
              <a:t>আগের দিনে রাজা বাদশারা কবুতর দিয়ে চিঠি পাঠাত। এখন সেটা মেইল হয়েছে।</a:t>
            </a:r>
          </a:p>
          <a:p>
            <a:r>
              <a:rPr lang="bn-IN" dirty="0" smtClean="0">
                <a:solidFill>
                  <a:schemeClr val="bg2">
                    <a:lumMod val="10000"/>
                  </a:schemeClr>
                </a:solidFill>
                <a:latin typeface="Nikosh" pitchFamily="2" charset="0"/>
                <a:cs typeface="Nikosh" pitchFamily="2" charset="0"/>
              </a:rPr>
              <a:t>ক হাঁ</a:t>
            </a:r>
          </a:p>
          <a:p>
            <a:r>
              <a:rPr lang="bn-IN" dirty="0" smtClean="0">
                <a:solidFill>
                  <a:schemeClr val="bg2">
                    <a:lumMod val="10000"/>
                  </a:schemeClr>
                </a:solidFill>
                <a:latin typeface="Nikosh" pitchFamily="2" charset="0"/>
                <a:cs typeface="Nikosh" pitchFamily="2" charset="0"/>
              </a:rPr>
              <a:t>খ না</a:t>
            </a:r>
          </a:p>
          <a:p>
            <a:endParaRPr lang="bn-IN" dirty="0" smtClean="0">
              <a:solidFill>
                <a:schemeClr val="bg2">
                  <a:lumMod val="10000"/>
                </a:schemeClr>
              </a:solidFill>
            </a:endParaRPr>
          </a:p>
          <a:p>
            <a:endParaRPr lang="en-US" dirty="0">
              <a:solidFill>
                <a:schemeClr val="bg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box(in)">
                                      <p:cBhvr>
                                        <p:cTn id="17" dur="500"/>
                                        <p:tgtEl>
                                          <p:spTgt spid="3">
                                            <p:bg/>
                                          </p:spTgt>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ox(in)">
                                      <p:cBhvr>
                                        <p:cTn id="20" dur="500"/>
                                        <p:tgtEl>
                                          <p:spTgt spid="3">
                                            <p:txEl>
                                              <p:pRg st="0" end="0"/>
                                            </p:txEl>
                                          </p:spTgt>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ox(in)">
                                      <p:cBhvr>
                                        <p:cTn id="23" dur="500"/>
                                        <p:tgtEl>
                                          <p:spTgt spid="3">
                                            <p:txEl>
                                              <p:pRg st="1" end="1"/>
                                            </p:txEl>
                                          </p:spTgt>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ox(in)">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box(in)">
                                      <p:cBhvr>
                                        <p:cTn id="31" dur="5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box(in)">
                                      <p:cBhvr>
                                        <p:cTn id="3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0NA.gif"/>
          <p:cNvPicPr>
            <a:picLocks noChangeAspect="1"/>
          </p:cNvPicPr>
          <p:nvPr/>
        </p:nvPicPr>
        <p:blipFill>
          <a:blip r:embed="rId2"/>
          <a:stretch>
            <a:fillRect/>
          </a:stretch>
        </p:blipFill>
        <p:spPr>
          <a:xfrm>
            <a:off x="1447800" y="273557"/>
            <a:ext cx="6248400" cy="4679443"/>
          </a:xfrm>
          <a:prstGeom prst="rect">
            <a:avLst/>
          </a:prstGeom>
        </p:spPr>
      </p:pic>
      <p:sp>
        <p:nvSpPr>
          <p:cNvPr id="3" name="TextBox 2"/>
          <p:cNvSpPr txBox="1"/>
          <p:nvPr/>
        </p:nvSpPr>
        <p:spPr>
          <a:xfrm>
            <a:off x="2133600" y="5562600"/>
            <a:ext cx="3352800" cy="1200329"/>
          </a:xfrm>
          <a:prstGeom prst="rect">
            <a:avLst/>
          </a:prstGeom>
          <a:noFill/>
        </p:spPr>
        <p:txBody>
          <a:bodyPr wrap="square" rtlCol="0">
            <a:spAutoFit/>
          </a:bodyPr>
          <a:lstStyle/>
          <a:p>
            <a:pPr algn="ctr"/>
            <a:r>
              <a:rPr lang="bn-IN" dirty="0" smtClean="0">
                <a:latin typeface="Nikosh" pitchFamily="2" charset="0"/>
                <a:cs typeface="Nikosh" pitchFamily="2" charset="0"/>
              </a:rPr>
              <a:t>কিভাবে পাখি উড়ে চিঠি নেই </a:t>
            </a:r>
          </a:p>
          <a:p>
            <a:pPr algn="ctr"/>
            <a:r>
              <a:rPr lang="bn-IN" dirty="0" smtClean="0">
                <a:latin typeface="Nikosh" pitchFamily="2" charset="0"/>
                <a:cs typeface="Nikosh" pitchFamily="2" charset="0"/>
              </a:rPr>
              <a:t>দেখি</a:t>
            </a:r>
          </a:p>
          <a:p>
            <a:pPr algn="ctr"/>
            <a:endParaRPr lang="bn-IN" dirty="0" smtClean="0">
              <a:latin typeface="Nikosh" pitchFamily="2" charset="0"/>
              <a:cs typeface="Nikosh" pitchFamily="2" charset="0"/>
            </a:endParaRPr>
          </a:p>
          <a:p>
            <a:endParaRPr lang="en-US" dirty="0">
              <a:latin typeface="Nikosh" pitchFamily="2" charset="0"/>
              <a:cs typeface="Niko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6843"/>
            <a:ext cx="8763000" cy="3785652"/>
          </a:xfrm>
          <a:prstGeom prst="rect">
            <a:avLst/>
          </a:prstGeom>
        </p:spPr>
        <p:txBody>
          <a:bodyPr wrap="square">
            <a:spAutoFit/>
          </a:bodyPr>
          <a:lstStyle/>
          <a:p>
            <a:r>
              <a:rPr lang="bn-IN" sz="2400" dirty="0" smtClean="0">
                <a:latin typeface="Nikosh" pitchFamily="2" charset="0"/>
                <a:cs typeface="Nikosh" pitchFamily="2" charset="0"/>
              </a:rPr>
              <a:t>বিশ্বায়ন কি?</a:t>
            </a:r>
          </a:p>
          <a:p>
            <a:r>
              <a:rPr lang="bn-IN" sz="2400" dirty="0" smtClean="0">
                <a:latin typeface="Nikosh" pitchFamily="2" charset="0"/>
                <a:cs typeface="Nikosh" pitchFamily="2" charset="0"/>
              </a:rPr>
              <a:t>বিশ্বায়নের অর্থ সাধারণত বিশ্ব অর্থনীতির সাথে জাতির অর্থনীতির একীকরণ নির্দেশ করার জন্য ব্যাখ্যা করা হয়, এটি একটি বহুমুখী দিক।</a:t>
            </a:r>
          </a:p>
          <a:p>
            <a:r>
              <a:rPr lang="bn-IN" sz="2400" dirty="0" smtClean="0">
                <a:latin typeface="Nikosh" pitchFamily="2" charset="0"/>
                <a:cs typeface="Nikosh" pitchFamily="2" charset="0"/>
              </a:rPr>
              <a:t>এটি একাধিক কৌশলের সংগ্রহের ফলাফল যা বিশ্বকে বৃহত্তর আন্তঃনির্ভরতা এবং একীকরণের দিকে রূপান্তরিত করার জন্য নির্দেশিত।</a:t>
            </a:r>
          </a:p>
          <a:p>
            <a:r>
              <a:rPr lang="bn-IN" sz="2400" dirty="0" smtClean="0">
                <a:latin typeface="Nikosh" pitchFamily="2" charset="0"/>
                <a:cs typeface="Nikosh" pitchFamily="2" charset="0"/>
              </a:rPr>
              <a:t>এতে নেটওয়ার্ক তৈরি করা এবং সামাজিক, অর্থনৈতিক এবং ভৌগলিক বাধাগুলিকে রূপান্তরিত করার সাধনা অন্তর্ভুক্ত রয়েছে। বিশ্বায়ন এমনভাবে লিঙ্ক তৈরি করার চেষ্টা করে যাতে ভারতের ঘটনাগুলি দূরবর্তী ঘটনাগুলির দ্বারা নির্ধারণ করা যায়।</a:t>
            </a:r>
          </a:p>
          <a:p>
            <a:r>
              <a:rPr lang="bn-IN" sz="2400" dirty="0" smtClean="0">
                <a:latin typeface="Nikosh" pitchFamily="2" charset="0"/>
                <a:cs typeface="Nikosh" pitchFamily="2" charset="0"/>
              </a:rPr>
              <a:t>অন্য কথায়, বিশ্বায়ন হল সর্বজনীনভাবে মানুষ, কর্পোরেশন এবং সরকারগুলির মধ্যে মিথস্ক্রিয়া এবং ইউনিয়নের পদ্ধতি।</a:t>
            </a:r>
            <a:endParaRPr lang="bn-IN" sz="2400" dirty="0">
              <a:latin typeface="Nikosh" pitchFamily="2" charset="0"/>
              <a:cs typeface="Nikosh" pitchFamily="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000" y="3200400"/>
            <a:ext cx="4572000" cy="369332"/>
          </a:xfrm>
          <a:prstGeom prst="rect">
            <a:avLst/>
          </a:prstGeom>
        </p:spPr>
        <p:txBody>
          <a:bodyPr wrap="square">
            <a:spAutoFit/>
          </a:bodyPr>
          <a:lstStyle/>
          <a:p>
            <a:r>
              <a:rPr lang="en-US" dirty="0" smtClean="0"/>
              <a:t>.</a:t>
            </a:r>
            <a:endParaRPr lang="en-US" dirty="0"/>
          </a:p>
        </p:txBody>
      </p:sp>
      <p:sp>
        <p:nvSpPr>
          <p:cNvPr id="5" name="Rectangle 4"/>
          <p:cNvSpPr/>
          <p:nvPr/>
        </p:nvSpPr>
        <p:spPr>
          <a:xfrm>
            <a:off x="-1752600" y="-2590800"/>
            <a:ext cx="4572000" cy="369332"/>
          </a:xfrm>
          <a:prstGeom prst="rect">
            <a:avLst/>
          </a:prstGeom>
        </p:spPr>
        <p:txBody>
          <a:bodyPr>
            <a:spAutoFit/>
          </a:bodyPr>
          <a:lstStyle/>
          <a:p>
            <a:endParaRPr lang="en-US" dirty="0"/>
          </a:p>
        </p:txBody>
      </p:sp>
      <p:sp>
        <p:nvSpPr>
          <p:cNvPr id="11" name="TextBox 10"/>
          <p:cNvSpPr txBox="1"/>
          <p:nvPr/>
        </p:nvSpPr>
        <p:spPr>
          <a:xfrm>
            <a:off x="1524000" y="5486400"/>
            <a:ext cx="3352800" cy="369332"/>
          </a:xfrm>
          <a:prstGeom prst="rect">
            <a:avLst/>
          </a:prstGeom>
          <a:noFill/>
        </p:spPr>
        <p:txBody>
          <a:bodyPr wrap="square" rtlCol="0">
            <a:spAutoFit/>
          </a:bodyPr>
          <a:lstStyle/>
          <a:p>
            <a:endParaRPr lang="en-US" dirty="0"/>
          </a:p>
        </p:txBody>
      </p:sp>
      <p:sp>
        <p:nvSpPr>
          <p:cNvPr id="12" name="TextBox 11"/>
          <p:cNvSpPr txBox="1"/>
          <p:nvPr/>
        </p:nvSpPr>
        <p:spPr>
          <a:xfrm>
            <a:off x="1676400" y="5638800"/>
            <a:ext cx="3352800" cy="369332"/>
          </a:xfrm>
          <a:prstGeom prst="rect">
            <a:avLst/>
          </a:prstGeom>
          <a:noFill/>
        </p:spPr>
        <p:txBody>
          <a:bodyPr wrap="square" rtlCol="0">
            <a:spAutoFit/>
          </a:bodyPr>
          <a:lstStyle/>
          <a:p>
            <a:endParaRPr lang="en-US" dirty="0"/>
          </a:p>
        </p:txBody>
      </p:sp>
      <p:sp>
        <p:nvSpPr>
          <p:cNvPr id="13" name="TextBox 12"/>
          <p:cNvSpPr txBox="1"/>
          <p:nvPr/>
        </p:nvSpPr>
        <p:spPr>
          <a:xfrm>
            <a:off x="1828800" y="5791200"/>
            <a:ext cx="3352800" cy="369332"/>
          </a:xfrm>
          <a:prstGeom prst="rect">
            <a:avLst/>
          </a:prstGeom>
          <a:noFill/>
        </p:spPr>
        <p:txBody>
          <a:bodyPr wrap="square" rtlCol="0">
            <a:spAutoFit/>
          </a:bodyPr>
          <a:lstStyle/>
          <a:p>
            <a:endParaRPr lang="en-US" dirty="0"/>
          </a:p>
        </p:txBody>
      </p:sp>
      <p:sp>
        <p:nvSpPr>
          <p:cNvPr id="14" name="TextBox 13"/>
          <p:cNvSpPr txBox="1"/>
          <p:nvPr/>
        </p:nvSpPr>
        <p:spPr>
          <a:xfrm>
            <a:off x="1676400" y="5562600"/>
            <a:ext cx="5486400" cy="646331"/>
          </a:xfrm>
          <a:prstGeom prst="rect">
            <a:avLst/>
          </a:prstGeom>
          <a:noFill/>
        </p:spPr>
        <p:txBody>
          <a:bodyPr wrap="square" rtlCol="0">
            <a:spAutoFit/>
          </a:bodyPr>
          <a:lstStyle/>
          <a:p>
            <a:r>
              <a:rPr lang="as-IN" dirty="0" smtClean="0">
                <a:latin typeface="NikoshBAN" pitchFamily="2" charset="0"/>
                <a:cs typeface="NikoshBAN" pitchFamily="2" charset="0"/>
              </a:rPr>
              <a:t>জাতীয় সীমানা এবং সংস্কৃতি জুড়ে আর্থিক পণ্য, পণ্য, প্রযুক্তি, তথ্য এবং চাকরির প্রবাহের বিস্তার।</a:t>
            </a:r>
            <a:endParaRPr lang="as-IN" dirty="0">
              <a:latin typeface="NikoshBAN" pitchFamily="2" charset="0"/>
              <a:cs typeface="NikoshBAN" pitchFamily="2" charset="0"/>
            </a:endParaRPr>
          </a:p>
        </p:txBody>
      </p:sp>
      <p:sp>
        <p:nvSpPr>
          <p:cNvPr id="15" name="TextBox 14"/>
          <p:cNvSpPr txBox="1"/>
          <p:nvPr/>
        </p:nvSpPr>
        <p:spPr>
          <a:xfrm>
            <a:off x="2667000" y="762000"/>
            <a:ext cx="3048000" cy="584775"/>
          </a:xfrm>
          <a:prstGeom prst="rect">
            <a:avLst/>
          </a:prstGeom>
          <a:noFill/>
        </p:spPr>
        <p:txBody>
          <a:bodyPr wrap="square" rtlCol="0">
            <a:spAutoFit/>
          </a:bodyPr>
          <a:lstStyle/>
          <a:p>
            <a:pPr algn="ctr"/>
            <a:r>
              <a:rPr lang="bn-IN" sz="3200" dirty="0" smtClean="0">
                <a:latin typeface="Nikosh" pitchFamily="2" charset="0"/>
                <a:cs typeface="Nikosh" pitchFamily="2" charset="0"/>
              </a:rPr>
              <a:t>বাড়ির কাজ</a:t>
            </a:r>
            <a:endParaRPr lang="en-US" sz="3200" dirty="0">
              <a:latin typeface="Nikosh" pitchFamily="2" charset="0"/>
              <a:cs typeface="Nikosh" pitchFamily="2"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2362200"/>
            <a:ext cx="3429000" cy="830997"/>
          </a:xfrm>
          <a:prstGeom prst="rect">
            <a:avLst/>
          </a:prstGeom>
          <a:solidFill>
            <a:schemeClr val="accent4">
              <a:lumMod val="60000"/>
              <a:lumOff val="40000"/>
            </a:schemeClr>
          </a:solidFill>
          <a:ln w="57150">
            <a:solidFill>
              <a:schemeClr val="tx1"/>
            </a:solidFill>
          </a:ln>
        </p:spPr>
        <p:txBody>
          <a:bodyPr wrap="square" rtlCol="0">
            <a:spAutoFit/>
          </a:bodyPr>
          <a:lstStyle/>
          <a:p>
            <a:r>
              <a:rPr lang="bn-IN" sz="4800" b="1" dirty="0" smtClean="0">
                <a:solidFill>
                  <a:schemeClr val="tx2">
                    <a:lumMod val="75000"/>
                  </a:schemeClr>
                </a:solidFill>
                <a:latin typeface="Nikosh" pitchFamily="2" charset="0"/>
                <a:cs typeface="Nikosh" pitchFamily="2" charset="0"/>
              </a:rPr>
              <a:t>ধন্যবাদ সবাইকে</a:t>
            </a:r>
            <a:endParaRPr lang="en-US" sz="4800" b="1" dirty="0">
              <a:solidFill>
                <a:schemeClr val="tx2">
                  <a:lumMod val="75000"/>
                </a:schemeClr>
              </a:solidFill>
              <a:latin typeface="Nikosh" pitchFamily="2" charset="0"/>
              <a:cs typeface="Nikosh" pitchFamily="2"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218</TotalTime>
  <Words>177</Words>
  <Application>Microsoft Office PowerPoint</Application>
  <PresentationFormat>On-screen Show (4:3)</PresentationFormat>
  <Paragraphs>31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UITRCE_Lab</dc:creator>
  <cp:lastModifiedBy>UITRCE_Lab</cp:lastModifiedBy>
  <cp:revision>61</cp:revision>
  <dcterms:created xsi:type="dcterms:W3CDTF">2006-08-16T00:00:00Z</dcterms:created>
  <dcterms:modified xsi:type="dcterms:W3CDTF">2024-05-05T07:13:41Z</dcterms:modified>
</cp:coreProperties>
</file>