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7" r:id="rId3"/>
    <p:sldId id="268" r:id="rId4"/>
    <p:sldId id="269" r:id="rId5"/>
    <p:sldId id="282" r:id="rId6"/>
    <p:sldId id="272" r:id="rId7"/>
    <p:sldId id="273" r:id="rId8"/>
    <p:sldId id="283" r:id="rId9"/>
    <p:sldId id="276" r:id="rId10"/>
    <p:sldId id="271" r:id="rId11"/>
    <p:sldId id="28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061" autoAdjust="0"/>
  </p:normalViewPr>
  <p:slideViewPr>
    <p:cSldViewPr snapToGrid="0">
      <p:cViewPr varScale="1">
        <p:scale>
          <a:sx n="81" d="100"/>
          <a:sy n="81" d="100"/>
        </p:scale>
        <p:origin x="96" y="6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566DE7-5FD2-4110-8C39-5C948073B526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79B07F-97BE-443B-A39A-07869A0425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080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583F2-5576-429D-821B-BFF9176F47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7E24A4-DCBD-4644-90DC-21B5831335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DB7337-3DE7-403C-B66F-3000EF5D5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EE563-A06E-4230-A41D-28BD6E57DC29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46E07-E0E8-454A-86BF-CB4E87CDB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CD935A-3464-48C5-B200-B7F8A7512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C122-8BC4-478B-8832-6A674AB76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543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043AA-5820-47E6-BA8C-D6A15CBA1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FA880-93D7-446E-9127-1C2A5A9AF8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81A07F-EB01-4B5D-A97D-C40D1CA3D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EE563-A06E-4230-A41D-28BD6E57DC29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F42BCB-90FA-478C-B9E9-EE7A36B87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14132A-BBAC-4449-A6F0-5EEC249CE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C122-8BC4-478B-8832-6A674AB76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136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C7962-E92A-47AF-B41F-5C6D07C55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10C3B8-2A37-43CA-9E9B-CB5B028833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DBE9F0-6B3C-4172-AC05-BCA355B20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EE563-A06E-4230-A41D-28BD6E57DC29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AE00ED-F9D5-401F-AA83-60F025FA2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569B55-FCD9-4014-887B-BA309D27E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C122-8BC4-478B-8832-6A674AB76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051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65344-80B5-4118-B554-1683BFDC1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4B6F3-9437-4DB3-9B68-34E4073CDE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9AC95E-B271-4C9A-8B48-79A59ED7F9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06E8A5-E08D-418F-8EAE-94795A69F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EE563-A06E-4230-A41D-28BD6E57DC29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D24CA6-79F5-4B97-B2B5-610E05257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05508F-201E-4C3D-A87E-E49C33958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C122-8BC4-478B-8832-6A674AB76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817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4C155-65AB-4182-89F4-A03D09D99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7C7CDF-6E56-4614-908A-6E9ECAB415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90CE0A-67CE-4294-8015-3649BB7FC6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D77958-E819-4A29-A5B1-81A5DF88D2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80DB4A-24E5-43A3-A178-65DF3F2C08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7EFF13-6432-4E6A-A1C4-206EF7539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EE563-A06E-4230-A41D-28BD6E57DC29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CDE094-C51B-4B22-91D9-5D69657ED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273EAF-5925-4498-A140-A92F1E696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C122-8BC4-478B-8832-6A674AB76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897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A1069-4EB2-4E11-898F-DCE9C9797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A9450F-B83A-4CC9-9E1F-3A1A9480E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EE563-A06E-4230-A41D-28BD6E57DC29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724EF4-A9A4-4A16-9FB2-C9827CDBC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BB8E46-86B1-4ED1-B30A-AEAF5BC6A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C122-8BC4-478B-8832-6A674AB76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328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49260C-A8A9-47D2-84A6-FC63C4583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EE563-A06E-4230-A41D-28BD6E57DC29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FD4E87-134B-4F0C-BC53-616515F47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D11453-1AE0-4B66-B569-7E1F95A2C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C122-8BC4-478B-8832-6A674AB76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776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02118-6DAE-443A-A5AE-3D45FE7E0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1EF6EB-411C-44A3-A95D-5C9FA1178E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FA549B-8371-4F4B-AB9A-3480B640EB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0F1C73-4E70-4BF8-8AA9-D19DFBEF3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EE563-A06E-4230-A41D-28BD6E57DC29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05FE15-301F-4BCE-8121-6E3023E4A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1F7A12-67B4-4A84-AC44-ECD861294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C122-8BC4-478B-8832-6A674AB76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624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1DDFC-95DF-49B7-84AD-58676E12A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8D6170-09F0-4E0A-A50A-D6D57AE5BC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8CCEB0-D2C0-4C35-9617-646349FD9F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AEF88E-1B35-47A5-8ED2-902E0D691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EE563-A06E-4230-A41D-28BD6E57DC29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476EC0-FCC3-4F4C-8CC0-D039DCFD4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A5D1BF-7E5F-47F1-B01F-16120CABA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C122-8BC4-478B-8832-6A674AB76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282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742A5-54E0-441B-9987-598C62673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6BDA86-A148-4921-9656-6F2F3C6C5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8D084F-73A1-46D6-BBD9-FDA2FBAC0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EE563-A06E-4230-A41D-28BD6E57DC29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2D948C-4B00-4A28-B590-8DD3B816E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AC4E34-313F-400C-94FC-903424DC7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C122-8BC4-478B-8832-6A674AB76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898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5B3FFC-2C2B-4186-871E-918C56347D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4FC537-8F45-4781-8263-AA6997C2B3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42C0A7-8B2C-48F8-9A60-2D0B21E35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EE563-A06E-4230-A41D-28BD6E57DC29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70998-3B14-4419-B6DB-3F995748A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A9777F-6C8E-4187-BC7C-D6CDEB08D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C122-8BC4-478B-8832-6A674AB76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916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DAD496-C114-478F-9DE2-BE86A1F56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FCF14A-0C07-4DAC-9190-EB304DF9E1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EB3214-7AD5-41C5-94F5-344C7A9F25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9EE563-A06E-4230-A41D-28BD6E57DC29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2D68B-F561-4314-A0D9-0DD05727B7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24E147-2393-437E-85F1-1E3B94B0A6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FC122-8BC4-478B-8832-6A674AB76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137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f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73638-C277-4ADF-B8A9-16C59B7DD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881" y="166255"/>
            <a:ext cx="11649693" cy="1199408"/>
          </a:xfrm>
          <a:solidFill>
            <a:srgbClr val="00B050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আজকের</a:t>
            </a:r>
            <a:r>
              <a:rPr lang="en-US" dirty="0"/>
              <a:t>  </a:t>
            </a:r>
            <a:r>
              <a:rPr lang="en-US" dirty="0" err="1"/>
              <a:t>ক্লাসে</a:t>
            </a:r>
            <a:r>
              <a:rPr lang="en-US" dirty="0"/>
              <a:t>  </a:t>
            </a:r>
            <a:r>
              <a:rPr lang="en-US" dirty="0" err="1"/>
              <a:t>সবাইকে</a:t>
            </a:r>
            <a:br>
              <a:rPr lang="en-US" dirty="0"/>
            </a:br>
            <a:r>
              <a:rPr lang="en-US" dirty="0" err="1"/>
              <a:t>স্বাগতম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D626489-7801-49A8-A09E-D1BBD455A6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306" y="1701239"/>
            <a:ext cx="11190515" cy="469956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AD1BF4E-6777-4D53-98CB-0E67394B8EA1}"/>
              </a:ext>
            </a:extLst>
          </p:cNvPr>
          <p:cNvCxnSpPr/>
          <p:nvPr/>
        </p:nvCxnSpPr>
        <p:spPr>
          <a:xfrm>
            <a:off x="0" y="0"/>
            <a:ext cx="0" cy="1555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AF7280EF-91EB-4CFC-BB7F-C5631B2F603D}"/>
              </a:ext>
            </a:extLst>
          </p:cNvPr>
          <p:cNvSpPr/>
          <p:nvPr/>
        </p:nvSpPr>
        <p:spPr>
          <a:xfrm>
            <a:off x="0" y="0"/>
            <a:ext cx="12191998" cy="16625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A00DA4-7C0C-4731-89B8-2E79617C4216}"/>
              </a:ext>
            </a:extLst>
          </p:cNvPr>
          <p:cNvSpPr/>
          <p:nvPr/>
        </p:nvSpPr>
        <p:spPr>
          <a:xfrm>
            <a:off x="11851573" y="166255"/>
            <a:ext cx="340427" cy="153498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C273EA-0045-4524-A1AF-7384FA762695}"/>
              </a:ext>
            </a:extLst>
          </p:cNvPr>
          <p:cNvSpPr/>
          <p:nvPr/>
        </p:nvSpPr>
        <p:spPr>
          <a:xfrm flipH="1">
            <a:off x="-1" y="145571"/>
            <a:ext cx="340427" cy="153498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75DD477-5FD5-4F6A-AD21-778203BDD3BC}"/>
              </a:ext>
            </a:extLst>
          </p:cNvPr>
          <p:cNvSpPr/>
          <p:nvPr/>
        </p:nvSpPr>
        <p:spPr>
          <a:xfrm>
            <a:off x="340426" y="1386346"/>
            <a:ext cx="11511144" cy="37580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CF0EA2-F571-4882-B4B5-D216758C531A}"/>
              </a:ext>
            </a:extLst>
          </p:cNvPr>
          <p:cNvSpPr/>
          <p:nvPr/>
        </p:nvSpPr>
        <p:spPr>
          <a:xfrm flipH="1">
            <a:off x="-2" y="1701238"/>
            <a:ext cx="629393" cy="5156761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A5FF26-FF8C-4110-B781-C9E927CCCDEF}"/>
              </a:ext>
            </a:extLst>
          </p:cNvPr>
          <p:cNvSpPr/>
          <p:nvPr/>
        </p:nvSpPr>
        <p:spPr>
          <a:xfrm>
            <a:off x="629390" y="6293922"/>
            <a:ext cx="11562608" cy="58188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6EF24D-7ADF-4D2F-A293-9339661EEAD6}"/>
              </a:ext>
            </a:extLst>
          </p:cNvPr>
          <p:cNvSpPr/>
          <p:nvPr/>
        </p:nvSpPr>
        <p:spPr>
          <a:xfrm flipH="1">
            <a:off x="11649694" y="1701238"/>
            <a:ext cx="542306" cy="4572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1899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CA248-930E-4F7C-9DAE-CC4017D25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389" y="365125"/>
            <a:ext cx="10515600" cy="1221581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en-US" sz="7200" dirty="0" err="1"/>
              <a:t>পাঠ</a:t>
            </a:r>
            <a:r>
              <a:rPr lang="en-US" sz="7200" dirty="0"/>
              <a:t> </a:t>
            </a:r>
            <a:r>
              <a:rPr lang="en-US" sz="7200" dirty="0" err="1"/>
              <a:t>পিরিচিতি</a:t>
            </a:r>
            <a:r>
              <a:rPr lang="en-US" sz="7200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982D8F-9081-469B-B32B-8A5B6F9BD2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0600" y="1633934"/>
            <a:ext cx="5157787" cy="823912"/>
          </a:xfrm>
          <a:solidFill>
            <a:srgbClr val="92D050"/>
          </a:solidFill>
        </p:spPr>
        <p:txBody>
          <a:bodyPr>
            <a:normAutofit fontScale="92500" lnSpcReduction="20000"/>
          </a:bodyPr>
          <a:lstStyle/>
          <a:p>
            <a:pPr algn="ctr"/>
            <a:r>
              <a:rPr lang="en-US" sz="4800" dirty="0" err="1"/>
              <a:t>শিক্ষক</a:t>
            </a:r>
            <a:r>
              <a:rPr lang="en-US" sz="4800" dirty="0"/>
              <a:t> </a:t>
            </a:r>
            <a:r>
              <a:rPr lang="en-US" sz="4800" dirty="0" err="1"/>
              <a:t>পরিচিতি</a:t>
            </a:r>
            <a:endParaRPr lang="en-US" sz="48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121B22-F6A3-4307-9A47-80D7F735281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algn="ctr"/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</a:rPr>
              <a:t>ষষ্ঠ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</a:rPr>
              <a:t>শ্রেণি</a:t>
            </a:r>
            <a:endParaRPr lang="en-US" sz="3200" b="1" dirty="0">
              <a:solidFill>
                <a:schemeClr val="bg1"/>
              </a:solidFill>
              <a:latin typeface="SutonnyMJ" pitchFamily="2" charset="0"/>
            </a:endParaRPr>
          </a:p>
          <a:p>
            <a:pPr algn="ctr"/>
            <a:r>
              <a:rPr lang="en-US" sz="28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</a:rPr>
              <a:t>বিষয়</a:t>
            </a:r>
            <a:r>
              <a:rPr lang="en-US" sz="28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</a:rPr>
              <a:t>: </a:t>
            </a:r>
            <a:r>
              <a:rPr lang="en-US" sz="28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</a:rPr>
              <a:t>ডিজিটাল</a:t>
            </a:r>
            <a:r>
              <a:rPr lang="en-US" sz="28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</a:rPr>
              <a:t> </a:t>
            </a:r>
            <a:r>
              <a:rPr lang="en-US" sz="28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</a:rPr>
              <a:t>প্রযুক্তি</a:t>
            </a:r>
            <a:endParaRPr lang="en-US" sz="2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SutonnyMJ" pitchFamily="2" charset="0"/>
            </a:endParaRPr>
          </a:p>
          <a:p>
            <a:pPr algn="ctr"/>
            <a:r>
              <a:rPr lang="en-US" sz="2800" b="1" dirty="0" err="1">
                <a:solidFill>
                  <a:schemeClr val="bg1"/>
                </a:solidFill>
                <a:latin typeface="SutonnyMJ" pitchFamily="2" charset="0"/>
              </a:rPr>
              <a:t>শিখন</a:t>
            </a:r>
            <a:r>
              <a:rPr lang="en-US" sz="2800" b="1" dirty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SutonnyMJ" pitchFamily="2" charset="0"/>
              </a:rPr>
              <a:t>অভিজ্ঞতা</a:t>
            </a:r>
            <a:r>
              <a:rPr lang="en-US" sz="2800" b="1" dirty="0">
                <a:solidFill>
                  <a:schemeClr val="bg1"/>
                </a:solidFill>
                <a:latin typeface="SutonnyMJ" pitchFamily="2" charset="0"/>
              </a:rPr>
              <a:t>: ০৫</a:t>
            </a:r>
          </a:p>
          <a:p>
            <a:pPr algn="ctr"/>
            <a:r>
              <a:rPr lang="en-US" sz="2800" b="1" dirty="0" err="1">
                <a:solidFill>
                  <a:schemeClr val="bg1"/>
                </a:solidFill>
                <a:latin typeface="SutonnyMJ" pitchFamily="2" charset="0"/>
              </a:rPr>
              <a:t>বন্ধুর</a:t>
            </a:r>
            <a:r>
              <a:rPr lang="en-US" sz="2800" b="1" dirty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SutonnyMJ" pitchFamily="2" charset="0"/>
              </a:rPr>
              <a:t>সাথে</a:t>
            </a:r>
            <a:r>
              <a:rPr lang="en-US" sz="2800" b="1" dirty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SutonnyMJ" pitchFamily="2" charset="0"/>
              </a:rPr>
              <a:t>ভ্রমণ</a:t>
            </a:r>
            <a:r>
              <a:rPr lang="en-US" sz="2800" b="1" dirty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SutonnyMJ" pitchFamily="2" charset="0"/>
              </a:rPr>
              <a:t>পরিকল্পনা</a:t>
            </a:r>
            <a:endParaRPr lang="en-US" sz="2800" b="1" dirty="0">
              <a:solidFill>
                <a:schemeClr val="bg1"/>
              </a:solidFill>
              <a:latin typeface="SutonnyMJ" pitchFamily="2" charset="0"/>
            </a:endParaRPr>
          </a:p>
          <a:p>
            <a:pPr algn="ctr"/>
            <a:r>
              <a:rPr lang="en-US" sz="2800" b="1" dirty="0" err="1">
                <a:solidFill>
                  <a:schemeClr val="bg1"/>
                </a:solidFill>
                <a:latin typeface="SutonnyMJ" pitchFamily="2" charset="0"/>
              </a:rPr>
              <a:t>সেশন</a:t>
            </a:r>
            <a:r>
              <a:rPr lang="en-US" sz="2800" b="1" dirty="0">
                <a:solidFill>
                  <a:schemeClr val="bg1"/>
                </a:solidFill>
                <a:latin typeface="SutonnyMJ" pitchFamily="2" charset="0"/>
              </a:rPr>
              <a:t>: ০২ 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SutonnyMJ" pitchFamily="2" charset="0"/>
              </a:rPr>
              <a:t>(</a:t>
            </a:r>
            <a:r>
              <a:rPr lang="en-US" sz="2800" b="1" dirty="0" err="1">
                <a:solidFill>
                  <a:schemeClr val="bg1"/>
                </a:solidFill>
                <a:latin typeface="SutonnyMJ" pitchFamily="2" charset="0"/>
              </a:rPr>
              <a:t>ধাপে</a:t>
            </a:r>
            <a:r>
              <a:rPr lang="en-US" sz="2800" b="1" dirty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SutonnyMJ" pitchFamily="2" charset="0"/>
              </a:rPr>
              <a:t>ধাপে</a:t>
            </a:r>
            <a:r>
              <a:rPr lang="en-US" sz="2800" b="1" dirty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SutonnyMJ" pitchFamily="2" charset="0"/>
              </a:rPr>
              <a:t>কাজ</a:t>
            </a:r>
            <a:r>
              <a:rPr lang="en-US" sz="2800" b="1" dirty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SutonnyMJ" pitchFamily="2" charset="0"/>
              </a:rPr>
              <a:t>করি</a:t>
            </a:r>
            <a:r>
              <a:rPr lang="en-US" sz="2800" b="1" dirty="0">
                <a:solidFill>
                  <a:schemeClr val="bg1"/>
                </a:solidFill>
                <a:latin typeface="SutonnyMJ" pitchFamily="2" charset="0"/>
              </a:rPr>
              <a:t>)</a:t>
            </a:r>
          </a:p>
          <a:p>
            <a:pPr algn="ctr"/>
            <a:r>
              <a:rPr lang="en-US" sz="2800" b="1" dirty="0" err="1">
                <a:solidFill>
                  <a:schemeClr val="bg1"/>
                </a:solidFill>
                <a:latin typeface="SutonnyMJ" pitchFamily="2" charset="0"/>
              </a:rPr>
              <a:t>তারিখ</a:t>
            </a:r>
            <a:r>
              <a:rPr lang="en-US" sz="2800" b="1" dirty="0">
                <a:solidFill>
                  <a:schemeClr val="bg1"/>
                </a:solidFill>
                <a:latin typeface="SutonnyMJ" pitchFamily="2" charset="0"/>
              </a:rPr>
              <a:t>: ০৩ </a:t>
            </a:r>
            <a:r>
              <a:rPr lang="en-US" sz="2800" b="1" dirty="0" err="1">
                <a:solidFill>
                  <a:schemeClr val="bg1"/>
                </a:solidFill>
                <a:latin typeface="SutonnyMJ" pitchFamily="2" charset="0"/>
              </a:rPr>
              <a:t>জুলাই</a:t>
            </a:r>
            <a:r>
              <a:rPr lang="en-US" sz="2800" b="1" dirty="0">
                <a:solidFill>
                  <a:schemeClr val="bg1"/>
                </a:solidFill>
                <a:latin typeface="SutonnyMJ" pitchFamily="2" charset="0"/>
              </a:rPr>
              <a:t>, ২০২৩ </a:t>
            </a:r>
            <a:r>
              <a:rPr lang="en-US" sz="2800" b="1" dirty="0" err="1">
                <a:solidFill>
                  <a:schemeClr val="bg1"/>
                </a:solidFill>
                <a:latin typeface="SutonnyMJ" pitchFamily="2" charset="0"/>
              </a:rPr>
              <a:t>খ্রি</a:t>
            </a:r>
            <a:r>
              <a:rPr lang="en-US" sz="2800" b="1" dirty="0">
                <a:solidFill>
                  <a:schemeClr val="bg1"/>
                </a:solidFill>
                <a:latin typeface="SutonnyMJ" pitchFamily="2" charset="0"/>
              </a:rPr>
              <a:t>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B422C98-98F4-423A-A125-38B88080CF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38213" y="2599531"/>
            <a:ext cx="5157787" cy="4031867"/>
          </a:xfrm>
          <a:solidFill>
            <a:srgbClr val="92D050"/>
          </a:solidFill>
        </p:spPr>
        <p:txBody>
          <a:bodyPr>
            <a:noAutofit/>
          </a:bodyPr>
          <a:lstStyle/>
          <a:p>
            <a:r>
              <a:rPr lang="en-US" sz="4000" dirty="0" err="1"/>
              <a:t>মুহাম্মদ</a:t>
            </a:r>
            <a:r>
              <a:rPr lang="en-US" sz="4000" dirty="0"/>
              <a:t> </a:t>
            </a:r>
            <a:r>
              <a:rPr lang="en-US" sz="4000" dirty="0" err="1"/>
              <a:t>কামরুল</a:t>
            </a:r>
            <a:r>
              <a:rPr lang="en-US" sz="4000" dirty="0"/>
              <a:t> </a:t>
            </a:r>
            <a:r>
              <a:rPr lang="en-US" sz="4000" dirty="0" err="1"/>
              <a:t>ইসলাম</a:t>
            </a:r>
            <a:r>
              <a:rPr lang="en-US" sz="4000" dirty="0"/>
              <a:t> </a:t>
            </a:r>
          </a:p>
          <a:p>
            <a:r>
              <a:rPr lang="en-US" sz="4000" dirty="0" err="1"/>
              <a:t>সহকারী</a:t>
            </a:r>
            <a:r>
              <a:rPr lang="en-US" sz="4000" dirty="0"/>
              <a:t> </a:t>
            </a:r>
            <a:r>
              <a:rPr lang="en-US" sz="4000" dirty="0" err="1"/>
              <a:t>শিক্ষক</a:t>
            </a:r>
            <a:r>
              <a:rPr lang="en-US" sz="4000" dirty="0"/>
              <a:t> </a:t>
            </a:r>
          </a:p>
          <a:p>
            <a:r>
              <a:rPr lang="en-US" sz="4000" dirty="0" err="1"/>
              <a:t>যশরা</a:t>
            </a:r>
            <a:r>
              <a:rPr lang="en-US" sz="4000" dirty="0"/>
              <a:t> </a:t>
            </a:r>
            <a:r>
              <a:rPr lang="en-US" sz="4000" dirty="0" err="1"/>
              <a:t>আয়েশা</a:t>
            </a:r>
            <a:r>
              <a:rPr lang="en-US" sz="4000" dirty="0"/>
              <a:t> </a:t>
            </a:r>
            <a:r>
              <a:rPr lang="en-US" sz="4000" dirty="0" err="1"/>
              <a:t>হাসান</a:t>
            </a:r>
            <a:r>
              <a:rPr lang="en-US" sz="4000" dirty="0"/>
              <a:t> </a:t>
            </a:r>
            <a:r>
              <a:rPr lang="en-US" sz="4000" dirty="0" err="1"/>
              <a:t>দাখিল</a:t>
            </a:r>
            <a:r>
              <a:rPr lang="en-US" sz="4000" dirty="0"/>
              <a:t> </a:t>
            </a:r>
            <a:r>
              <a:rPr lang="en-US" sz="4000" dirty="0" err="1"/>
              <a:t>মাদ্রাসা</a:t>
            </a:r>
            <a:r>
              <a:rPr lang="en-US" sz="4000" dirty="0"/>
              <a:t> </a:t>
            </a:r>
          </a:p>
          <a:p>
            <a:r>
              <a:rPr lang="en-US" sz="4000" dirty="0" err="1"/>
              <a:t>শিবগঞ্জ,গফরগাঁও</a:t>
            </a:r>
            <a:r>
              <a:rPr lang="en-US" sz="4000" dirty="0"/>
              <a:t> ,</a:t>
            </a:r>
            <a:r>
              <a:rPr lang="en-US" sz="4000" dirty="0" err="1"/>
              <a:t>ময়মনসিংহ</a:t>
            </a:r>
            <a:r>
              <a:rPr lang="en-US" sz="4000" dirty="0"/>
              <a:t> ।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8C5C37-8FCB-4067-B1F0-B769FEFE7371}"/>
              </a:ext>
            </a:extLst>
          </p:cNvPr>
          <p:cNvSpPr txBox="1"/>
          <p:nvPr/>
        </p:nvSpPr>
        <p:spPr>
          <a:xfrm>
            <a:off x="6172200" y="2599532"/>
            <a:ext cx="5183188" cy="403187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SutonnyMJ" pitchFamily="2" charset="0"/>
              </a:rPr>
              <a:t>ষষ্ঠ</a:t>
            </a:r>
            <a:r>
              <a:rPr lang="en-US" sz="4000" b="1" dirty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SutonnyMJ" pitchFamily="2" charset="0"/>
              </a:rPr>
              <a:t>শ্রেণি</a:t>
            </a:r>
            <a:endParaRPr lang="en-US" sz="4000" b="1" dirty="0">
              <a:solidFill>
                <a:schemeClr val="bg1"/>
              </a:solidFill>
              <a:latin typeface="SutonnyMJ" pitchFamily="2" charset="0"/>
            </a:endParaRPr>
          </a:p>
          <a:p>
            <a:pPr algn="ctr"/>
            <a:r>
              <a:rPr lang="en-US" sz="36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</a:rPr>
              <a:t>বিষয়</a:t>
            </a:r>
            <a:r>
              <a:rPr lang="en-US" sz="36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</a:rPr>
              <a:t>: </a:t>
            </a:r>
            <a:r>
              <a:rPr lang="en-US" sz="36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</a:rPr>
              <a:t>ডিজিটাল</a:t>
            </a:r>
            <a:r>
              <a:rPr lang="en-US" sz="36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</a:rPr>
              <a:t> </a:t>
            </a:r>
            <a:r>
              <a:rPr lang="en-US" sz="36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</a:rPr>
              <a:t>প্রযুক্তি</a:t>
            </a:r>
            <a:endParaRPr lang="en-US" sz="36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SutonnyMJ" pitchFamily="2" charset="0"/>
            </a:endParaRPr>
          </a:p>
          <a:p>
            <a:pPr algn="ctr"/>
            <a:r>
              <a:rPr lang="en-US" sz="3600" b="1" dirty="0" err="1">
                <a:solidFill>
                  <a:schemeClr val="bg1"/>
                </a:solidFill>
                <a:latin typeface="SutonnyMJ" pitchFamily="2" charset="0"/>
              </a:rPr>
              <a:t>শিখন</a:t>
            </a:r>
            <a:r>
              <a:rPr lang="en-US" sz="3600" b="1" dirty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SutonnyMJ" pitchFamily="2" charset="0"/>
              </a:rPr>
              <a:t>অভিজ্ঞতা</a:t>
            </a:r>
            <a:r>
              <a:rPr lang="en-US" sz="3600" b="1" dirty="0">
                <a:solidFill>
                  <a:schemeClr val="bg1"/>
                </a:solidFill>
                <a:latin typeface="SutonnyMJ" pitchFamily="2" charset="0"/>
              </a:rPr>
              <a:t>: ০৫</a:t>
            </a:r>
          </a:p>
          <a:p>
            <a:pPr algn="ctr"/>
            <a:r>
              <a:rPr lang="en-US" sz="3600" b="1" dirty="0" err="1">
                <a:solidFill>
                  <a:schemeClr val="bg1"/>
                </a:solidFill>
                <a:latin typeface="SutonnyMJ" pitchFamily="2" charset="0"/>
              </a:rPr>
              <a:t>বন্ধুর</a:t>
            </a:r>
            <a:r>
              <a:rPr lang="en-US" sz="3600" b="1" dirty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SutonnyMJ" pitchFamily="2" charset="0"/>
              </a:rPr>
              <a:t>সাথে</a:t>
            </a:r>
            <a:r>
              <a:rPr lang="en-US" sz="3600" b="1" dirty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SutonnyMJ" pitchFamily="2" charset="0"/>
              </a:rPr>
              <a:t>ভ্রমণ</a:t>
            </a:r>
            <a:r>
              <a:rPr lang="en-US" sz="3600" b="1" dirty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SutonnyMJ" pitchFamily="2" charset="0"/>
              </a:rPr>
              <a:t>পরিকল্পনা</a:t>
            </a:r>
            <a:endParaRPr lang="en-US" sz="3600" b="1" dirty="0">
              <a:solidFill>
                <a:schemeClr val="bg1"/>
              </a:solidFill>
              <a:latin typeface="SutonnyMJ" pitchFamily="2" charset="0"/>
            </a:endParaRPr>
          </a:p>
          <a:p>
            <a:pPr algn="ctr"/>
            <a:r>
              <a:rPr lang="en-US" sz="3600" b="1" dirty="0" err="1">
                <a:solidFill>
                  <a:schemeClr val="bg1"/>
                </a:solidFill>
                <a:latin typeface="SutonnyMJ" pitchFamily="2" charset="0"/>
              </a:rPr>
              <a:t>সেশন</a:t>
            </a:r>
            <a:r>
              <a:rPr lang="en-US" sz="3600" b="1" dirty="0">
                <a:solidFill>
                  <a:schemeClr val="bg1"/>
                </a:solidFill>
                <a:latin typeface="SutonnyMJ" pitchFamily="2" charset="0"/>
              </a:rPr>
              <a:t>: ০২ 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  <a:latin typeface="SutonnyMJ" pitchFamily="2" charset="0"/>
              </a:rPr>
              <a:t>(</a:t>
            </a:r>
            <a:r>
              <a:rPr lang="en-US" sz="3600" b="1" dirty="0" err="1">
                <a:solidFill>
                  <a:schemeClr val="bg1"/>
                </a:solidFill>
                <a:latin typeface="SutonnyMJ" pitchFamily="2" charset="0"/>
              </a:rPr>
              <a:t>ধাপে</a:t>
            </a:r>
            <a:r>
              <a:rPr lang="en-US" sz="3600" b="1" dirty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SutonnyMJ" pitchFamily="2" charset="0"/>
              </a:rPr>
              <a:t>ধাপে</a:t>
            </a:r>
            <a:r>
              <a:rPr lang="en-US" sz="3600" b="1" dirty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SutonnyMJ" pitchFamily="2" charset="0"/>
              </a:rPr>
              <a:t>কাজ</a:t>
            </a:r>
            <a:r>
              <a:rPr lang="en-US" sz="3600" b="1" dirty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SutonnyMJ" pitchFamily="2" charset="0"/>
              </a:rPr>
              <a:t>করি</a:t>
            </a:r>
            <a:r>
              <a:rPr lang="en-US" sz="3600" b="1" dirty="0">
                <a:solidFill>
                  <a:schemeClr val="bg1"/>
                </a:solidFill>
                <a:latin typeface="SutonnyMJ" pitchFamily="2" charset="0"/>
              </a:rPr>
              <a:t>)</a:t>
            </a:r>
          </a:p>
          <a:p>
            <a:pPr algn="ctr"/>
            <a:r>
              <a:rPr lang="en-US" sz="3600" b="1" dirty="0" err="1">
                <a:solidFill>
                  <a:schemeClr val="bg1"/>
                </a:solidFill>
                <a:latin typeface="SutonnyMJ" pitchFamily="2" charset="0"/>
              </a:rPr>
              <a:t>তারিখ</a:t>
            </a:r>
            <a:r>
              <a:rPr lang="en-US" sz="3600" b="1" dirty="0">
                <a:solidFill>
                  <a:schemeClr val="bg1"/>
                </a:solidFill>
                <a:latin typeface="SutonnyMJ" pitchFamily="2" charset="0"/>
              </a:rPr>
              <a:t>: ০৪ </a:t>
            </a:r>
            <a:r>
              <a:rPr lang="en-US" sz="3600" b="1" dirty="0" err="1">
                <a:solidFill>
                  <a:schemeClr val="bg1"/>
                </a:solidFill>
                <a:latin typeface="SutonnyMJ" pitchFamily="2" charset="0"/>
              </a:rPr>
              <a:t>মে</a:t>
            </a:r>
            <a:r>
              <a:rPr lang="en-US" sz="3600" b="1" dirty="0">
                <a:solidFill>
                  <a:schemeClr val="bg1"/>
                </a:solidFill>
                <a:latin typeface="SutonnyMJ" pitchFamily="2" charset="0"/>
              </a:rPr>
              <a:t> ২০২৪ </a:t>
            </a:r>
            <a:r>
              <a:rPr lang="en-US" sz="3600" b="1" dirty="0" err="1">
                <a:solidFill>
                  <a:schemeClr val="bg1"/>
                </a:solidFill>
                <a:latin typeface="SutonnyMJ" pitchFamily="2" charset="0"/>
              </a:rPr>
              <a:t>খ্রি</a:t>
            </a:r>
            <a:r>
              <a:rPr lang="en-US" sz="3600" b="1" dirty="0">
                <a:solidFill>
                  <a:schemeClr val="bg1"/>
                </a:solidFill>
                <a:latin typeface="SutonnyMJ" pitchFamily="2" charset="0"/>
              </a:rPr>
              <a:t>.</a:t>
            </a:r>
          </a:p>
        </p:txBody>
      </p:sp>
      <p:sp>
        <p:nvSpPr>
          <p:cNvPr id="8" name="Horizontal Scroll 2">
            <a:extLst>
              <a:ext uri="{FF2B5EF4-FFF2-40B4-BE49-F238E27FC236}">
                <a16:creationId xmlns:a16="http://schemas.microsoft.com/office/drawing/2014/main" id="{97E5FBEB-C972-4328-A28A-44E7498D8F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7" y="1551611"/>
            <a:ext cx="5183188" cy="953464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normAutofit fontScale="92500" lnSpcReduction="20000"/>
          </a:bodyPr>
          <a:lstStyle/>
          <a:p>
            <a:pPr algn="ctr"/>
            <a:r>
              <a:rPr lang="en-US" sz="5400" b="1" dirty="0" err="1">
                <a:solidFill>
                  <a:srgbClr val="002060"/>
                </a:solidFill>
                <a:latin typeface="SutonnyMJ" pitchFamily="2" charset="0"/>
              </a:rPr>
              <a:t>পাঠ</a:t>
            </a:r>
            <a:r>
              <a:rPr lang="en-US" sz="5400" b="1" dirty="0"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SutonnyMJ" pitchFamily="2" charset="0"/>
              </a:rPr>
              <a:t>পরিচিতি</a:t>
            </a:r>
            <a:endParaRPr lang="en-US" sz="5400" b="1" dirty="0">
              <a:solidFill>
                <a:srgbClr val="002060"/>
              </a:solidFill>
              <a:latin typeface="SutonnyMJ" pitchFamily="2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88460B1-5ACB-4B86-872F-0477E6A783F3}"/>
              </a:ext>
            </a:extLst>
          </p:cNvPr>
          <p:cNvCxnSpPr/>
          <p:nvPr/>
        </p:nvCxnSpPr>
        <p:spPr>
          <a:xfrm>
            <a:off x="938213" y="2599532"/>
            <a:ext cx="0" cy="40318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407AB60-3825-4569-8ABE-313A1CEC56D2}"/>
              </a:ext>
            </a:extLst>
          </p:cNvPr>
          <p:cNvCxnSpPr>
            <a:cxnSpLocks/>
          </p:cNvCxnSpPr>
          <p:nvPr/>
        </p:nvCxnSpPr>
        <p:spPr>
          <a:xfrm>
            <a:off x="990600" y="6631405"/>
            <a:ext cx="552631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76FD089-3A95-4F33-8D16-E720D95C6F23}"/>
              </a:ext>
            </a:extLst>
          </p:cNvPr>
          <p:cNvCxnSpPr/>
          <p:nvPr/>
        </p:nvCxnSpPr>
        <p:spPr>
          <a:xfrm>
            <a:off x="990600" y="2599532"/>
            <a:ext cx="5308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AF75E5F-5FCC-4F3E-B5F8-AEBE743C2921}"/>
              </a:ext>
            </a:extLst>
          </p:cNvPr>
          <p:cNvCxnSpPr/>
          <p:nvPr/>
        </p:nvCxnSpPr>
        <p:spPr>
          <a:xfrm flipH="1">
            <a:off x="6148387" y="2599532"/>
            <a:ext cx="46040" cy="40318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1A5FF8E7-0B58-43F7-8923-C088DD30EB9C}"/>
              </a:ext>
            </a:extLst>
          </p:cNvPr>
          <p:cNvSpPr/>
          <p:nvPr/>
        </p:nvSpPr>
        <p:spPr>
          <a:xfrm>
            <a:off x="60555" y="365125"/>
            <a:ext cx="941385" cy="64928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8EB95C-556C-4F5C-AF6B-5C57F1D91B25}"/>
              </a:ext>
            </a:extLst>
          </p:cNvPr>
          <p:cNvSpPr/>
          <p:nvPr/>
        </p:nvSpPr>
        <p:spPr>
          <a:xfrm>
            <a:off x="1024167" y="6631398"/>
            <a:ext cx="11204574" cy="2266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9FFB3F5-E6E8-45A0-A93B-B5EC8BD13F9B}"/>
              </a:ext>
            </a:extLst>
          </p:cNvPr>
          <p:cNvSpPr/>
          <p:nvPr/>
        </p:nvSpPr>
        <p:spPr>
          <a:xfrm>
            <a:off x="11390541" y="0"/>
            <a:ext cx="838200" cy="68579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AAF732A-2769-4799-9B61-8D65D1FC233C}"/>
              </a:ext>
            </a:extLst>
          </p:cNvPr>
          <p:cNvSpPr/>
          <p:nvPr/>
        </p:nvSpPr>
        <p:spPr>
          <a:xfrm>
            <a:off x="-29028" y="0"/>
            <a:ext cx="11399842" cy="3651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39B80A6-37EB-4AF0-9B98-834C904CC82C}"/>
              </a:ext>
            </a:extLst>
          </p:cNvPr>
          <p:cNvSpPr/>
          <p:nvPr/>
        </p:nvSpPr>
        <p:spPr>
          <a:xfrm>
            <a:off x="814385" y="2372929"/>
            <a:ext cx="10541003" cy="1793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A976ED-8FC0-4608-8BAE-2B9CDCB4EAE6}"/>
              </a:ext>
            </a:extLst>
          </p:cNvPr>
          <p:cNvSpPr/>
          <p:nvPr/>
        </p:nvSpPr>
        <p:spPr>
          <a:xfrm>
            <a:off x="6115053" y="2552302"/>
            <a:ext cx="45719" cy="43056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422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608090-1752-4526-B419-2ACD062D5960}"/>
              </a:ext>
            </a:extLst>
          </p:cNvPr>
          <p:cNvSpPr/>
          <p:nvPr/>
        </p:nvSpPr>
        <p:spPr>
          <a:xfrm>
            <a:off x="126610" y="0"/>
            <a:ext cx="12192000" cy="685799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63CCD11-4D6E-4CF9-9FCB-625520E7CB66}"/>
              </a:ext>
            </a:extLst>
          </p:cNvPr>
          <p:cNvSpPr/>
          <p:nvPr/>
        </p:nvSpPr>
        <p:spPr>
          <a:xfrm>
            <a:off x="1308295" y="689317"/>
            <a:ext cx="9903656" cy="6006905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9DA3FE7-EBE0-4EB8-B9BA-D42B0B0F1001}"/>
              </a:ext>
            </a:extLst>
          </p:cNvPr>
          <p:cNvSpPr/>
          <p:nvPr/>
        </p:nvSpPr>
        <p:spPr>
          <a:xfrm>
            <a:off x="2067951" y="1885071"/>
            <a:ext cx="8412480" cy="4452423"/>
          </a:xfrm>
          <a:prstGeom prst="round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atin typeface="SutonnyMJ" pitchFamily="2" charset="0"/>
                <a:cs typeface="NikoshBAN" panose="02000000000000000000" pitchFamily="2" charset="0"/>
              </a:rPr>
              <a:t>সরল</a:t>
            </a:r>
            <a:r>
              <a:rPr lang="en-US" sz="3600" dirty="0"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NikoshBAN" panose="02000000000000000000" pitchFamily="2" charset="0"/>
              </a:rPr>
              <a:t>অ্যালগরিদমের</a:t>
            </a:r>
            <a:r>
              <a:rPr lang="en-US" sz="3600" dirty="0"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NikoshBAN" panose="02000000000000000000" pitchFamily="2" charset="0"/>
              </a:rPr>
              <a:t>ধারাবাহিক</a:t>
            </a:r>
            <a:r>
              <a:rPr lang="en-US" sz="3600" dirty="0"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NikoshBAN" panose="02000000000000000000" pitchFamily="2" charset="0"/>
              </a:rPr>
              <a:t>ধাপসমূহ</a:t>
            </a:r>
            <a:r>
              <a:rPr lang="en-US" sz="3600" dirty="0"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NikoshBAN" panose="02000000000000000000" pitchFamily="2" charset="0"/>
              </a:rPr>
              <a:t>নির্ধারণ</a:t>
            </a:r>
            <a:r>
              <a:rPr lang="en-US" sz="3600" dirty="0">
                <a:latin typeface="SutonnyMJ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>
                <a:latin typeface="SutonnyMJ" pitchFamily="2" charset="0"/>
                <a:cs typeface="NikoshBAN" panose="02000000000000000000" pitchFamily="2" charset="0"/>
              </a:rPr>
              <a:t>শাখা</a:t>
            </a:r>
            <a:r>
              <a:rPr lang="en-US" sz="3600" dirty="0"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NikoshBAN" panose="02000000000000000000" pitchFamily="2" charset="0"/>
              </a:rPr>
              <a:t>বিন্যাস</a:t>
            </a:r>
            <a:r>
              <a:rPr lang="en-US" sz="3600" dirty="0"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NikoshBAN" panose="02000000000000000000" pitchFamily="2" charset="0"/>
              </a:rPr>
              <a:t>এবং</a:t>
            </a:r>
            <a:r>
              <a:rPr lang="en-US" sz="3600" dirty="0"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NikoshBAN" panose="02000000000000000000" pitchFamily="2" charset="0"/>
              </a:rPr>
              <a:t>পুনরাবৃত্তি</a:t>
            </a:r>
            <a:r>
              <a:rPr lang="en-US" sz="3600" dirty="0"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NikoshBAN" panose="02000000000000000000" pitchFamily="2" charset="0"/>
              </a:rPr>
              <a:t>ডিজাইন</a:t>
            </a:r>
            <a:r>
              <a:rPr lang="en-US" sz="3600" dirty="0">
                <a:latin typeface="SutonnyMJ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SutonnyMJ" pitchFamily="2" charset="0"/>
                <a:cs typeface="NikoshBAN" panose="02000000000000000000" pitchFamily="2" charset="0"/>
              </a:rPr>
              <a:t>পরিমার্জন</a:t>
            </a:r>
            <a:r>
              <a:rPr lang="en-US" sz="3600" dirty="0"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NikoshBAN" panose="02000000000000000000" pitchFamily="2" charset="0"/>
              </a:rPr>
              <a:t>পারা</a:t>
            </a:r>
            <a:r>
              <a:rPr lang="en-US" sz="3600" dirty="0"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NikoshBAN" panose="02000000000000000000" pitchFamily="2" charset="0"/>
              </a:rPr>
              <a:t>এবং</a:t>
            </a:r>
            <a:r>
              <a:rPr lang="en-US" sz="3600" dirty="0"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NikoshBAN" panose="02000000000000000000" pitchFamily="2" charset="0"/>
              </a:rPr>
              <a:t>তা</a:t>
            </a:r>
            <a:r>
              <a:rPr lang="en-US" sz="3600" dirty="0"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NikoshBAN" panose="02000000000000000000" pitchFamily="2" charset="0"/>
              </a:rPr>
              <a:t>অনুসরণ</a:t>
            </a:r>
            <a:r>
              <a:rPr lang="en-US" sz="3600" dirty="0"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sz="3600" dirty="0"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NikoshBAN" panose="02000000000000000000" pitchFamily="2" charset="0"/>
              </a:rPr>
              <a:t>প্রস্তুত</a:t>
            </a:r>
            <a:r>
              <a:rPr lang="en-US" sz="3600" dirty="0"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NikoshBAN" panose="02000000000000000000" pitchFamily="2" charset="0"/>
              </a:rPr>
              <a:t>পারা</a:t>
            </a:r>
            <a:r>
              <a:rPr lang="en-US" sz="3600" dirty="0">
                <a:latin typeface="SutonnyMJ" pitchFamily="2" charset="0"/>
                <a:cs typeface="NikoshBAN" panose="02000000000000000000" pitchFamily="2" charset="0"/>
              </a:rPr>
              <a:t>। </a:t>
            </a:r>
            <a:endParaRPr lang="bn-IN" sz="3600" dirty="0">
              <a:latin typeface="SutonnyMJ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A00754F-7917-44BA-BFB9-DFBBD0453C4A}"/>
              </a:ext>
            </a:extLst>
          </p:cNvPr>
          <p:cNvSpPr/>
          <p:nvPr/>
        </p:nvSpPr>
        <p:spPr>
          <a:xfrm>
            <a:off x="3276600" y="520505"/>
            <a:ext cx="5486400" cy="2236763"/>
          </a:xfrm>
          <a:prstGeom prst="round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400" dirty="0">
                <a:latin typeface="SutonnyMJ" pitchFamily="2" charset="0"/>
                <a:cs typeface="NikoshBAN" panose="02000000000000000000" pitchFamily="2" charset="0"/>
              </a:rPr>
              <a:t>শিখন যোগ্যতা</a:t>
            </a:r>
            <a:r>
              <a:rPr lang="en-US" sz="2400" dirty="0">
                <a:latin typeface="SutonnyMJ" pitchFamily="2" charset="0"/>
                <a:cs typeface="NikoshBAN" panose="02000000000000000000" pitchFamily="2" charset="0"/>
              </a:rPr>
              <a:t> (৬.২)</a:t>
            </a:r>
            <a:r>
              <a:rPr lang="bn-IN" sz="2400" dirty="0">
                <a:latin typeface="SutonnyMJ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SutonnyMJ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198265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3">
            <a:extLst>
              <a:ext uri="{FF2B5EF4-FFF2-40B4-BE49-F238E27FC236}">
                <a16:creationId xmlns:a16="http://schemas.microsoft.com/office/drawing/2014/main" id="{293B5669-7F75-43A0-9F26-D52CB68DFCF8}"/>
              </a:ext>
            </a:extLst>
          </p:cNvPr>
          <p:cNvSpPr/>
          <p:nvPr/>
        </p:nvSpPr>
        <p:spPr>
          <a:xfrm>
            <a:off x="0" y="0"/>
            <a:ext cx="12192000" cy="3967090"/>
          </a:xfrm>
          <a:prstGeom prst="bevel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 err="1">
                <a:latin typeface="SutonnyMJ" pitchFamily="2" charset="0"/>
                <a:cs typeface="Andalus" pitchFamily="18" charset="-78"/>
              </a:rPr>
              <a:t>গত</a:t>
            </a:r>
            <a:r>
              <a:rPr lang="en-US" sz="4000" dirty="0">
                <a:latin typeface="SutonnyMJ" pitchFamily="2" charset="0"/>
                <a:cs typeface="Andalus" pitchFamily="18" charset="-78"/>
              </a:rPr>
              <a:t> </a:t>
            </a:r>
            <a:r>
              <a:rPr lang="en-US" sz="4000" dirty="0" err="1">
                <a:latin typeface="SutonnyMJ" pitchFamily="2" charset="0"/>
                <a:cs typeface="Andalus" pitchFamily="18" charset="-78"/>
              </a:rPr>
              <a:t>সেশনে</a:t>
            </a:r>
            <a:r>
              <a:rPr lang="en-US" sz="4000" dirty="0">
                <a:latin typeface="SutonnyMJ" pitchFamily="2" charset="0"/>
                <a:cs typeface="Andalus" pitchFamily="18" charset="-78"/>
              </a:rPr>
              <a:t> </a:t>
            </a:r>
            <a:r>
              <a:rPr lang="en-US" sz="4000" dirty="0" err="1">
                <a:latin typeface="SutonnyMJ" pitchFamily="2" charset="0"/>
                <a:cs typeface="Andalus" pitchFamily="18" charset="-78"/>
              </a:rPr>
              <a:t>আমরা</a:t>
            </a:r>
            <a:r>
              <a:rPr lang="en-US" sz="4000" dirty="0">
                <a:latin typeface="SutonnyMJ" pitchFamily="2" charset="0"/>
                <a:cs typeface="Andalus" pitchFamily="18" charset="-78"/>
              </a:rPr>
              <a:t> </a:t>
            </a:r>
            <a:r>
              <a:rPr lang="en-US" sz="4000" dirty="0" err="1">
                <a:latin typeface="SutonnyMJ" pitchFamily="2" charset="0"/>
                <a:cs typeface="Andalus" pitchFamily="18" charset="-78"/>
              </a:rPr>
              <a:t>অ্যালগরিদম</a:t>
            </a:r>
            <a:r>
              <a:rPr lang="en-US" sz="4000" dirty="0">
                <a:latin typeface="SutonnyMJ" pitchFamily="2" charset="0"/>
                <a:cs typeface="Andalus" pitchFamily="18" charset="-78"/>
              </a:rPr>
              <a:t> </a:t>
            </a:r>
            <a:r>
              <a:rPr lang="en-US" sz="4000" dirty="0" err="1">
                <a:latin typeface="SutonnyMJ" pitchFamily="2" charset="0"/>
                <a:cs typeface="Andalus" pitchFamily="18" charset="-78"/>
              </a:rPr>
              <a:t>সম্পর্কে</a:t>
            </a:r>
            <a:r>
              <a:rPr lang="en-US" sz="4000" dirty="0">
                <a:latin typeface="SutonnyMJ" pitchFamily="2" charset="0"/>
                <a:cs typeface="Andalus" pitchFamily="18" charset="-78"/>
              </a:rPr>
              <a:t> </a:t>
            </a:r>
            <a:r>
              <a:rPr lang="en-US" sz="4000" dirty="0" err="1">
                <a:latin typeface="SutonnyMJ" pitchFamily="2" charset="0"/>
                <a:cs typeface="Andalus" pitchFamily="18" charset="-78"/>
              </a:rPr>
              <a:t>জেনেছি</a:t>
            </a:r>
            <a:r>
              <a:rPr lang="en-US" sz="4000" dirty="0">
                <a:latin typeface="SutonnyMJ" pitchFamily="2" charset="0"/>
                <a:cs typeface="Andalus" pitchFamily="18" charset="-78"/>
              </a:rPr>
              <a:t>।</a:t>
            </a:r>
          </a:p>
          <a:p>
            <a:pPr algn="ctr"/>
            <a:r>
              <a:rPr lang="en-US" sz="4000" dirty="0">
                <a:latin typeface="SutonnyMJ" pitchFamily="2" charset="0"/>
                <a:cs typeface="Andalus" pitchFamily="18" charset="-78"/>
              </a:rPr>
              <a:t> </a:t>
            </a:r>
          </a:p>
          <a:p>
            <a:pPr algn="ctr"/>
            <a:r>
              <a:rPr lang="en-US" sz="4000" dirty="0" err="1">
                <a:latin typeface="SutonnyMJ" pitchFamily="2" charset="0"/>
                <a:cs typeface="Andalus" pitchFamily="18" charset="-78"/>
              </a:rPr>
              <a:t>তোমাদের</a:t>
            </a:r>
            <a:r>
              <a:rPr lang="en-US" sz="4000" dirty="0">
                <a:latin typeface="SutonnyMJ" pitchFamily="2" charset="0"/>
                <a:cs typeface="Andalus" pitchFamily="18" charset="-78"/>
              </a:rPr>
              <a:t> </a:t>
            </a:r>
            <a:r>
              <a:rPr lang="en-US" sz="4000" dirty="0" err="1">
                <a:latin typeface="SutonnyMJ" pitchFamily="2" charset="0"/>
                <a:cs typeface="Andalus" pitchFamily="18" charset="-78"/>
              </a:rPr>
              <a:t>মনে</a:t>
            </a:r>
            <a:r>
              <a:rPr lang="en-US" sz="4000" dirty="0">
                <a:latin typeface="SutonnyMJ" pitchFamily="2" charset="0"/>
                <a:cs typeface="Andalus" pitchFamily="18" charset="-78"/>
              </a:rPr>
              <a:t> </a:t>
            </a:r>
            <a:r>
              <a:rPr lang="en-US" sz="4000" dirty="0" err="1">
                <a:latin typeface="SutonnyMJ" pitchFamily="2" charset="0"/>
                <a:cs typeface="Andalus" pitchFamily="18" charset="-78"/>
              </a:rPr>
              <a:t>আছে</a:t>
            </a:r>
            <a:r>
              <a:rPr lang="en-US" sz="4000" dirty="0">
                <a:latin typeface="SutonnyMJ" pitchFamily="2" charset="0"/>
                <a:cs typeface="Andalus" pitchFamily="18" charset="-78"/>
              </a:rPr>
              <a:t>, </a:t>
            </a:r>
            <a:r>
              <a:rPr lang="en-US" sz="4000" dirty="0" err="1">
                <a:latin typeface="SutonnyMJ" pitchFamily="2" charset="0"/>
                <a:cs typeface="Andalus" pitchFamily="18" charset="-78"/>
              </a:rPr>
              <a:t>অ্যালগরিদম</a:t>
            </a:r>
            <a:r>
              <a:rPr lang="en-US" sz="4000" dirty="0">
                <a:latin typeface="SutonnyMJ" pitchFamily="2" charset="0"/>
                <a:cs typeface="Andalus" pitchFamily="18" charset="-78"/>
              </a:rPr>
              <a:t> </a:t>
            </a:r>
            <a:r>
              <a:rPr lang="en-US" sz="4000" dirty="0" err="1">
                <a:latin typeface="SutonnyMJ" pitchFamily="2" charset="0"/>
                <a:cs typeface="Andalus" pitchFamily="18" charset="-78"/>
              </a:rPr>
              <a:t>কাকে</a:t>
            </a:r>
            <a:r>
              <a:rPr lang="en-US" sz="4000" dirty="0">
                <a:latin typeface="SutonnyMJ" pitchFamily="2" charset="0"/>
                <a:cs typeface="Andalus" pitchFamily="18" charset="-78"/>
              </a:rPr>
              <a:t> </a:t>
            </a:r>
            <a:r>
              <a:rPr lang="en-US" sz="4000" dirty="0" err="1">
                <a:latin typeface="SutonnyMJ" pitchFamily="2" charset="0"/>
                <a:cs typeface="Andalus" pitchFamily="18" charset="-78"/>
              </a:rPr>
              <a:t>বলে</a:t>
            </a:r>
            <a:r>
              <a:rPr lang="en-US" sz="4000" dirty="0">
                <a:latin typeface="SutonnyMJ" pitchFamily="2" charset="0"/>
                <a:cs typeface="Andalus" pitchFamily="18" charset="-78"/>
              </a:rPr>
              <a:t>?</a:t>
            </a:r>
          </a:p>
          <a:p>
            <a:pPr algn="ctr"/>
            <a:endParaRPr lang="en-US" sz="4000" dirty="0">
              <a:latin typeface="SutonnyMJ" pitchFamily="2" charset="0"/>
              <a:cs typeface="Andalus" pitchFamily="18" charset="-78"/>
            </a:endParaRPr>
          </a:p>
          <a:p>
            <a:pPr algn="ctr"/>
            <a:r>
              <a:rPr lang="en-US" sz="4000" dirty="0" err="1">
                <a:latin typeface="SutonnyMJ" pitchFamily="2" charset="0"/>
                <a:cs typeface="Andalus" pitchFamily="18" charset="-78"/>
              </a:rPr>
              <a:t>ধাপে</a:t>
            </a:r>
            <a:r>
              <a:rPr lang="en-US" sz="4000" dirty="0">
                <a:latin typeface="SutonnyMJ" pitchFamily="2" charset="0"/>
                <a:cs typeface="Andalus" pitchFamily="18" charset="-78"/>
              </a:rPr>
              <a:t> </a:t>
            </a:r>
            <a:r>
              <a:rPr lang="en-US" sz="4000" dirty="0" err="1">
                <a:latin typeface="SutonnyMJ" pitchFamily="2" charset="0"/>
                <a:cs typeface="Andalus" pitchFamily="18" charset="-78"/>
              </a:rPr>
              <a:t>ধাপে</a:t>
            </a:r>
            <a:r>
              <a:rPr lang="en-US" sz="4000" dirty="0">
                <a:latin typeface="SutonnyMJ" pitchFamily="2" charset="0"/>
                <a:cs typeface="Andalus" pitchFamily="18" charset="-78"/>
              </a:rPr>
              <a:t> </a:t>
            </a:r>
            <a:r>
              <a:rPr lang="en-US" sz="4000" dirty="0" err="1">
                <a:latin typeface="SutonnyMJ" pitchFamily="2" charset="0"/>
                <a:cs typeface="Andalus" pitchFamily="18" charset="-78"/>
              </a:rPr>
              <a:t>কাজ</a:t>
            </a:r>
            <a:r>
              <a:rPr lang="en-US" sz="4000" dirty="0">
                <a:latin typeface="SutonnyMJ" pitchFamily="2" charset="0"/>
                <a:cs typeface="Andalus" pitchFamily="18" charset="-78"/>
              </a:rPr>
              <a:t> </a:t>
            </a:r>
            <a:r>
              <a:rPr lang="en-US" sz="4000" dirty="0" err="1">
                <a:latin typeface="SutonnyMJ" pitchFamily="2" charset="0"/>
                <a:cs typeface="Andalus" pitchFamily="18" charset="-78"/>
              </a:rPr>
              <a:t>করাই</a:t>
            </a:r>
            <a:r>
              <a:rPr lang="en-US" sz="4000" dirty="0">
                <a:latin typeface="SutonnyMJ" pitchFamily="2" charset="0"/>
                <a:cs typeface="Andalus" pitchFamily="18" charset="-78"/>
              </a:rPr>
              <a:t> </a:t>
            </a:r>
            <a:r>
              <a:rPr lang="en-US" sz="4000" dirty="0" err="1">
                <a:latin typeface="SutonnyMJ" pitchFamily="2" charset="0"/>
                <a:cs typeface="Andalus" pitchFamily="18" charset="-78"/>
              </a:rPr>
              <a:t>অ্যালগরিদম</a:t>
            </a:r>
            <a:r>
              <a:rPr lang="en-US" sz="4400" dirty="0">
                <a:latin typeface="SutonnyMJ" pitchFamily="2" charset="0"/>
                <a:cs typeface="Andalus" pitchFamily="18" charset="-78"/>
              </a:rPr>
              <a:t>। </a:t>
            </a:r>
          </a:p>
        </p:txBody>
      </p:sp>
      <p:sp>
        <p:nvSpPr>
          <p:cNvPr id="6" name="Rounded Rectangle 1">
            <a:extLst>
              <a:ext uri="{FF2B5EF4-FFF2-40B4-BE49-F238E27FC236}">
                <a16:creationId xmlns:a16="http://schemas.microsoft.com/office/drawing/2014/main" id="{D8476120-A272-4E9D-9DA0-7EE802FAD1C8}"/>
              </a:ext>
            </a:extLst>
          </p:cNvPr>
          <p:cNvSpPr/>
          <p:nvPr/>
        </p:nvSpPr>
        <p:spPr>
          <a:xfrm>
            <a:off x="-1" y="3967090"/>
            <a:ext cx="12191999" cy="2771335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u="sng" dirty="0" err="1">
                <a:solidFill>
                  <a:schemeClr val="tx1"/>
                </a:solidFill>
                <a:latin typeface="SutonnyMJ" pitchFamily="2" charset="0"/>
              </a:rPr>
              <a:t>আজকের</a:t>
            </a:r>
            <a:r>
              <a:rPr lang="en-US" sz="4400" b="1" u="sng" dirty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4400" b="1" u="sng" dirty="0" err="1">
                <a:solidFill>
                  <a:schemeClr val="tx1"/>
                </a:solidFill>
                <a:latin typeface="SutonnyMJ" pitchFamily="2" charset="0"/>
              </a:rPr>
              <a:t>সেশন</a:t>
            </a:r>
            <a:endParaRPr lang="en-US" sz="4400" b="1" u="sng" dirty="0">
              <a:solidFill>
                <a:schemeClr val="tx1"/>
              </a:solidFill>
              <a:latin typeface="SutonnyMJ" pitchFamily="2" charset="0"/>
            </a:endParaRPr>
          </a:p>
          <a:p>
            <a:pPr algn="ctr"/>
            <a:r>
              <a:rPr lang="en-US" sz="4400" b="1" u="sng" dirty="0">
                <a:solidFill>
                  <a:schemeClr val="tx1"/>
                </a:solidFill>
                <a:latin typeface="SutonnyMJ" pitchFamily="2" charset="0"/>
              </a:rPr>
              <a:t>সেশন-২: </a:t>
            </a:r>
          </a:p>
          <a:p>
            <a:pPr algn="ctr"/>
            <a:r>
              <a:rPr lang="en-US" sz="4400" b="1" dirty="0" err="1">
                <a:solidFill>
                  <a:schemeClr val="tx1"/>
                </a:solidFill>
                <a:latin typeface="SutonnyMJ" pitchFamily="2" charset="0"/>
              </a:rPr>
              <a:t>ধাপে</a:t>
            </a:r>
            <a:r>
              <a:rPr lang="en-US" sz="4400" b="1" dirty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SutonnyMJ" pitchFamily="2" charset="0"/>
              </a:rPr>
              <a:t>ধাপে</a:t>
            </a:r>
            <a:r>
              <a:rPr lang="en-US" sz="4400" b="1" dirty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SutonnyMJ" pitchFamily="2" charset="0"/>
              </a:rPr>
              <a:t>কাজ</a:t>
            </a:r>
            <a:r>
              <a:rPr lang="en-US" sz="4400" b="1" dirty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SutonnyMJ" pitchFamily="2" charset="0"/>
              </a:rPr>
              <a:t>করি</a:t>
            </a:r>
            <a:endParaRPr lang="en-US" sz="4400" b="1" dirty="0">
              <a:solidFill>
                <a:schemeClr val="tx1"/>
              </a:solidFill>
              <a:latin typeface="SutonnyMJ" pitchFamily="2" charset="0"/>
            </a:endParaRPr>
          </a:p>
          <a:p>
            <a:pPr algn="ctr"/>
            <a:r>
              <a:rPr lang="en-US" sz="4400" b="1" dirty="0">
                <a:solidFill>
                  <a:schemeClr val="tx1"/>
                </a:solidFill>
                <a:latin typeface="SutonnyMJ" pitchFamily="2" charset="0"/>
              </a:rPr>
              <a:t>(</a:t>
            </a:r>
            <a:r>
              <a:rPr lang="en-US" sz="4400" b="1" dirty="0" err="1">
                <a:solidFill>
                  <a:schemeClr val="accent1">
                    <a:lumMod val="50000"/>
                  </a:schemeClr>
                </a:solidFill>
                <a:latin typeface="SutonnyMJ" pitchFamily="2" charset="0"/>
              </a:rPr>
              <a:t>মূল</a:t>
            </a:r>
            <a:r>
              <a:rPr lang="en-US" sz="4400" b="1" dirty="0">
                <a:solidFill>
                  <a:schemeClr val="accent1">
                    <a:lumMod val="50000"/>
                  </a:schemeClr>
                </a:solidFill>
                <a:latin typeface="SutonnyMJ" pitchFamily="2" charset="0"/>
              </a:rPr>
              <a:t> </a:t>
            </a:r>
            <a:r>
              <a:rPr lang="en-US" sz="4400" b="1" dirty="0" err="1">
                <a:solidFill>
                  <a:schemeClr val="accent1">
                    <a:lumMod val="50000"/>
                  </a:schemeClr>
                </a:solidFill>
                <a:latin typeface="SutonnyMJ" pitchFamily="2" charset="0"/>
              </a:rPr>
              <a:t>বইয়ের</a:t>
            </a:r>
            <a:r>
              <a:rPr lang="en-US" sz="4400" b="1" dirty="0">
                <a:solidFill>
                  <a:schemeClr val="accent1">
                    <a:lumMod val="50000"/>
                  </a:schemeClr>
                </a:solidFill>
                <a:latin typeface="SutonnyMJ" pitchFamily="2" charset="0"/>
              </a:rPr>
              <a:t> ৬৪ </a:t>
            </a:r>
            <a:r>
              <a:rPr lang="en-US" sz="4400" b="1" dirty="0" err="1">
                <a:solidFill>
                  <a:schemeClr val="accent1">
                    <a:lumMod val="50000"/>
                  </a:schemeClr>
                </a:solidFill>
                <a:latin typeface="SutonnyMJ" pitchFamily="2" charset="0"/>
              </a:rPr>
              <a:t>পৃষ্ঠা</a:t>
            </a:r>
            <a:r>
              <a:rPr lang="en-US" sz="4400" b="1" dirty="0">
                <a:solidFill>
                  <a:schemeClr val="tx1"/>
                </a:solidFill>
                <a:latin typeface="SutonnyMJ" pitchFamily="2" charset="0"/>
              </a:rPr>
              <a:t>)শ</a:t>
            </a:r>
          </a:p>
        </p:txBody>
      </p:sp>
    </p:spTree>
    <p:extLst>
      <p:ext uri="{BB962C8B-B14F-4D97-AF65-F5344CB8AC3E}">
        <p14:creationId xmlns:p14="http://schemas.microsoft.com/office/powerpoint/2010/main" val="23640029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7F13DAE-4CA7-4A12-9E45-4D2AF0C7035B}"/>
              </a:ext>
            </a:extLst>
          </p:cNvPr>
          <p:cNvSpPr/>
          <p:nvPr/>
        </p:nvSpPr>
        <p:spPr>
          <a:xfrm>
            <a:off x="95002" y="0"/>
            <a:ext cx="12192000" cy="685799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xplosion 1 4">
            <a:extLst>
              <a:ext uri="{FF2B5EF4-FFF2-40B4-BE49-F238E27FC236}">
                <a16:creationId xmlns:a16="http://schemas.microsoft.com/office/drawing/2014/main" id="{E7DD03E4-4750-469C-8CB3-1B7B0122BB0A}"/>
              </a:ext>
            </a:extLst>
          </p:cNvPr>
          <p:cNvSpPr/>
          <p:nvPr/>
        </p:nvSpPr>
        <p:spPr>
          <a:xfrm>
            <a:off x="1398319" y="1472540"/>
            <a:ext cx="8493826" cy="4911931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তোমাদের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পাঠ্য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বইয়ের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 ৬৪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পৃষ্ঠার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নিরা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 ও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নিহাদের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গল্পটি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খেয়াল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করে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পড়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।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F3012C-F545-4633-B448-935293885B66}"/>
              </a:ext>
            </a:extLst>
          </p:cNvPr>
          <p:cNvSpPr txBox="1"/>
          <p:nvPr/>
        </p:nvSpPr>
        <p:spPr>
          <a:xfrm>
            <a:off x="95002" y="243444"/>
            <a:ext cx="12192000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এ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পর্যায়ে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আমরা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একটি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গল্প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পড়বো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3668136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A1AC7B-A49D-400D-87E8-AE257B55766E}"/>
              </a:ext>
            </a:extLst>
          </p:cNvPr>
          <p:cNvSpPr/>
          <p:nvPr/>
        </p:nvSpPr>
        <p:spPr>
          <a:xfrm>
            <a:off x="1045030" y="564078"/>
            <a:ext cx="12192000" cy="6858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CamScanner 09-09-2023 21.00_2 (2).jpg">
            <a:extLst>
              <a:ext uri="{FF2B5EF4-FFF2-40B4-BE49-F238E27FC236}">
                <a16:creationId xmlns:a16="http://schemas.microsoft.com/office/drawing/2014/main" id="{BCE7CB29-6CD0-4535-86B8-D72817F6A5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7018" y="950027"/>
            <a:ext cx="6527471" cy="6198918"/>
          </a:xfrm>
          <a:prstGeom prst="rect">
            <a:avLst/>
          </a:prstGeom>
        </p:spPr>
      </p:pic>
      <p:sp>
        <p:nvSpPr>
          <p:cNvPr id="4" name="Down Arrow 2">
            <a:extLst>
              <a:ext uri="{FF2B5EF4-FFF2-40B4-BE49-F238E27FC236}">
                <a16:creationId xmlns:a16="http://schemas.microsoft.com/office/drawing/2014/main" id="{7D2EA2FE-5108-4CC1-918F-0B4CDD82FA37}"/>
              </a:ext>
            </a:extLst>
          </p:cNvPr>
          <p:cNvSpPr/>
          <p:nvPr/>
        </p:nvSpPr>
        <p:spPr>
          <a:xfrm>
            <a:off x="1400310" y="564078"/>
            <a:ext cx="3646703" cy="6858000"/>
          </a:xfrm>
          <a:prstGeom prst="downArrow">
            <a:avLst/>
          </a:prstGeom>
          <a:solidFill>
            <a:srgbClr val="0F6FC6"/>
          </a:solidFill>
          <a:ln w="25400" cap="flat" cmpd="sng" algn="ctr">
            <a:solidFill>
              <a:srgbClr val="0F6FC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অ্যা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ল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গ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রি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দ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ম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বা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প্র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বা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হ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চি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ত্র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17471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F7692EE-AF63-4F08-A35B-B1D7C2060C76}"/>
              </a:ext>
            </a:extLst>
          </p:cNvPr>
          <p:cNvSpPr/>
          <p:nvPr/>
        </p:nvSpPr>
        <p:spPr>
          <a:xfrm>
            <a:off x="0" y="130629"/>
            <a:ext cx="12314712" cy="67273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99567B-8216-47D3-A734-F6278CD9F3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639" y="593765"/>
            <a:ext cx="11210306" cy="5640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71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7BCFDF-F8C5-4698-82A4-4D96BF9A192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DBC39A5-E269-4D53-AF22-1F07CDD6D39B}"/>
              </a:ext>
            </a:extLst>
          </p:cNvPr>
          <p:cNvSpPr/>
          <p:nvPr/>
        </p:nvSpPr>
        <p:spPr>
          <a:xfrm>
            <a:off x="308758" y="296883"/>
            <a:ext cx="11697195" cy="624642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b="1" u="sng">
                <a:latin typeface="SutonnyMJ" pitchFamily="2" charset="0"/>
              </a:rPr>
              <a:t>**একক কাজ**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19E3F2-8033-4689-871E-89A044116884}"/>
              </a:ext>
            </a:extLst>
          </p:cNvPr>
          <p:cNvSpPr txBox="1"/>
          <p:nvPr/>
        </p:nvSpPr>
        <p:spPr>
          <a:xfrm>
            <a:off x="1104406" y="2040025"/>
            <a:ext cx="9666514" cy="341632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just"/>
            <a:r>
              <a:rPr lang="en-US" sz="5400" b="1" dirty="0">
                <a:latin typeface="SutonnyMJ" pitchFamily="2" charset="0"/>
              </a:rPr>
              <a:t>তোমরা </a:t>
            </a:r>
            <a:r>
              <a:rPr lang="en-US" sz="5400" b="1" dirty="0" err="1">
                <a:latin typeface="SutonnyMJ" pitchFamily="2" charset="0"/>
              </a:rPr>
              <a:t>তোমাদের</a:t>
            </a:r>
            <a:r>
              <a:rPr lang="en-US" sz="5400" b="1" dirty="0">
                <a:latin typeface="SutonnyMJ" pitchFamily="2" charset="0"/>
              </a:rPr>
              <a:t> </a:t>
            </a:r>
            <a:r>
              <a:rPr lang="en-US" sz="5400" b="1" dirty="0" err="1">
                <a:latin typeface="SutonnyMJ" pitchFamily="2" charset="0"/>
              </a:rPr>
              <a:t>মাদ্রাসায়</a:t>
            </a:r>
            <a:r>
              <a:rPr lang="en-US" sz="5400" b="1" dirty="0">
                <a:latin typeface="SutonnyMJ" pitchFamily="2" charset="0"/>
              </a:rPr>
              <a:t> </a:t>
            </a:r>
            <a:r>
              <a:rPr lang="en-US" sz="5400" b="1" dirty="0" err="1">
                <a:latin typeface="SutonnyMJ" pitchFamily="2" charset="0"/>
              </a:rPr>
              <a:t>আসার</a:t>
            </a:r>
            <a:r>
              <a:rPr lang="en-US" sz="5400" b="1" dirty="0">
                <a:latin typeface="SutonnyMJ" pitchFamily="2" charset="0"/>
              </a:rPr>
              <a:t> </a:t>
            </a:r>
            <a:r>
              <a:rPr lang="en-US" sz="5400" b="1" dirty="0" err="1">
                <a:latin typeface="SutonnyMJ" pitchFamily="2" charset="0"/>
              </a:rPr>
              <a:t>ধাপ</a:t>
            </a:r>
            <a:r>
              <a:rPr lang="en-US" sz="5400" b="1" dirty="0">
                <a:latin typeface="SutonnyMJ" pitchFamily="2" charset="0"/>
              </a:rPr>
              <a:t> </a:t>
            </a:r>
            <a:r>
              <a:rPr lang="en-US" sz="5400" b="1" dirty="0" err="1">
                <a:latin typeface="SutonnyMJ" pitchFamily="2" charset="0"/>
              </a:rPr>
              <a:t>সমূহ</a:t>
            </a:r>
            <a:r>
              <a:rPr lang="en-US" sz="5400" b="1" dirty="0">
                <a:latin typeface="SutonnyMJ" pitchFamily="2" charset="0"/>
              </a:rPr>
              <a:t> </a:t>
            </a:r>
            <a:r>
              <a:rPr lang="en-US" sz="5400" b="1" dirty="0" err="1">
                <a:latin typeface="SutonnyMJ" pitchFamily="2" charset="0"/>
              </a:rPr>
              <a:t>ফ্লোচার্ট</a:t>
            </a:r>
            <a:r>
              <a:rPr lang="en-US" sz="5400" b="1" dirty="0">
                <a:latin typeface="SutonnyMJ" pitchFamily="2" charset="0"/>
              </a:rPr>
              <a:t> </a:t>
            </a:r>
            <a:r>
              <a:rPr lang="en-US" sz="5400" b="1" dirty="0" err="1">
                <a:latin typeface="SutonnyMJ" pitchFamily="2" charset="0"/>
              </a:rPr>
              <a:t>বা</a:t>
            </a:r>
            <a:r>
              <a:rPr lang="en-US" sz="5400" b="1" dirty="0">
                <a:latin typeface="SutonnyMJ" pitchFamily="2" charset="0"/>
              </a:rPr>
              <a:t> </a:t>
            </a:r>
            <a:r>
              <a:rPr lang="en-US" sz="5400" b="1" dirty="0" err="1">
                <a:latin typeface="SutonnyMJ" pitchFamily="2" charset="0"/>
              </a:rPr>
              <a:t>প্রবাহচিত্র</a:t>
            </a:r>
            <a:r>
              <a:rPr lang="en-US" sz="5400" b="1" dirty="0">
                <a:latin typeface="SutonnyMJ" pitchFamily="2" charset="0"/>
              </a:rPr>
              <a:t> </a:t>
            </a:r>
            <a:r>
              <a:rPr lang="en-US" sz="5400" b="1" dirty="0" err="1">
                <a:latin typeface="SutonnyMJ" pitchFamily="2" charset="0"/>
              </a:rPr>
              <a:t>বা</a:t>
            </a:r>
            <a:r>
              <a:rPr lang="en-US" sz="5400" b="1" dirty="0">
                <a:latin typeface="SutonnyMJ" pitchFamily="2" charset="0"/>
              </a:rPr>
              <a:t> </a:t>
            </a:r>
            <a:r>
              <a:rPr lang="en-US" sz="5400" b="1" dirty="0" err="1">
                <a:latin typeface="SutonnyMJ" pitchFamily="2" charset="0"/>
              </a:rPr>
              <a:t>অ্যালগরিদম</a:t>
            </a:r>
            <a:r>
              <a:rPr lang="en-US" sz="5400" b="1" dirty="0">
                <a:latin typeface="SutonnyMJ" pitchFamily="2" charset="0"/>
              </a:rPr>
              <a:t> </a:t>
            </a:r>
            <a:r>
              <a:rPr lang="en-US" sz="5400" b="1" dirty="0" err="1">
                <a:latin typeface="SutonnyMJ" pitchFamily="2" charset="0"/>
              </a:rPr>
              <a:t>ব্যবহার</a:t>
            </a:r>
            <a:r>
              <a:rPr lang="en-US" sz="5400" b="1" dirty="0">
                <a:latin typeface="SutonnyMJ" pitchFamily="2" charset="0"/>
              </a:rPr>
              <a:t> </a:t>
            </a:r>
            <a:r>
              <a:rPr lang="en-US" sz="5400" b="1" dirty="0" err="1">
                <a:latin typeface="SutonnyMJ" pitchFamily="2" charset="0"/>
              </a:rPr>
              <a:t>করে</a:t>
            </a:r>
            <a:r>
              <a:rPr lang="en-US" sz="5400" b="1" dirty="0">
                <a:latin typeface="SutonnyMJ" pitchFamily="2" charset="0"/>
              </a:rPr>
              <a:t> </a:t>
            </a:r>
            <a:r>
              <a:rPr lang="en-US" sz="5400" b="1" dirty="0" err="1">
                <a:latin typeface="SutonnyMJ" pitchFamily="2" charset="0"/>
              </a:rPr>
              <a:t>সহপাঠীর</a:t>
            </a:r>
            <a:r>
              <a:rPr lang="en-US" sz="5400" b="1" dirty="0">
                <a:latin typeface="SutonnyMJ" pitchFamily="2" charset="0"/>
              </a:rPr>
              <a:t> </a:t>
            </a:r>
            <a:r>
              <a:rPr lang="en-US" sz="5400" b="1" dirty="0" err="1">
                <a:latin typeface="SutonnyMJ" pitchFamily="2" charset="0"/>
              </a:rPr>
              <a:t>সাহায্য</a:t>
            </a:r>
            <a:r>
              <a:rPr lang="en-US" sz="5400" b="1" dirty="0">
                <a:latin typeface="SutonnyMJ" pitchFamily="2" charset="0"/>
              </a:rPr>
              <a:t> </a:t>
            </a:r>
            <a:r>
              <a:rPr lang="en-US" sz="5400" b="1" dirty="0" err="1">
                <a:latin typeface="SutonnyMJ" pitchFamily="2" charset="0"/>
              </a:rPr>
              <a:t>নিয়ে</a:t>
            </a:r>
            <a:r>
              <a:rPr lang="en-US" sz="5400" b="1" dirty="0">
                <a:latin typeface="SutonnyMJ" pitchFamily="2" charset="0"/>
              </a:rPr>
              <a:t> </a:t>
            </a:r>
            <a:r>
              <a:rPr lang="en-US" sz="5400" b="1" dirty="0" err="1">
                <a:latin typeface="SutonnyMJ" pitchFamily="2" charset="0"/>
              </a:rPr>
              <a:t>মূল</a:t>
            </a:r>
            <a:r>
              <a:rPr lang="en-US" sz="5400" b="1" dirty="0">
                <a:latin typeface="SutonnyMJ" pitchFamily="2" charset="0"/>
              </a:rPr>
              <a:t> </a:t>
            </a:r>
            <a:r>
              <a:rPr lang="en-US" sz="5400" b="1" dirty="0" err="1">
                <a:latin typeface="SutonnyMJ" pitchFamily="2" charset="0"/>
              </a:rPr>
              <a:t>বইয়ের</a:t>
            </a:r>
            <a:r>
              <a:rPr lang="en-US" sz="5400" b="1" dirty="0">
                <a:latin typeface="SutonnyMJ" pitchFamily="2" charset="0"/>
              </a:rPr>
              <a:t> ৬৫ </a:t>
            </a:r>
            <a:r>
              <a:rPr lang="en-US" sz="5400" b="1" dirty="0" err="1">
                <a:latin typeface="SutonnyMJ" pitchFamily="2" charset="0"/>
              </a:rPr>
              <a:t>পৃষ্ঠায়</a:t>
            </a:r>
            <a:r>
              <a:rPr lang="en-US" sz="5400" b="1" dirty="0">
                <a:latin typeface="SutonnyMJ" pitchFamily="2" charset="0"/>
              </a:rPr>
              <a:t> </a:t>
            </a:r>
            <a:r>
              <a:rPr lang="en-US" sz="5400" b="1" dirty="0" err="1">
                <a:latin typeface="SutonnyMJ" pitchFamily="2" charset="0"/>
              </a:rPr>
              <a:t>লেখ</a:t>
            </a:r>
            <a:r>
              <a:rPr lang="en-US" sz="5400" b="1" dirty="0">
                <a:latin typeface="SutonnyMJ" pitchFamily="2" charset="0"/>
              </a:rPr>
              <a:t>: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E624930-9E55-4D0F-80A7-D496AA91230A}"/>
              </a:ext>
            </a:extLst>
          </p:cNvPr>
          <p:cNvSpPr txBox="1">
            <a:spLocks/>
          </p:cNvSpPr>
          <p:nvPr/>
        </p:nvSpPr>
        <p:spPr>
          <a:xfrm>
            <a:off x="838200" y="439387"/>
            <a:ext cx="9778340" cy="11875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7300" b="1" u="sng" dirty="0">
                <a:latin typeface="SutonnyMJ" pitchFamily="2" charset="0"/>
              </a:rPr>
              <a:t>**</a:t>
            </a:r>
            <a:r>
              <a:rPr lang="en-US" sz="7300" b="1" u="sng" dirty="0" err="1">
                <a:latin typeface="SutonnyMJ" pitchFamily="2" charset="0"/>
              </a:rPr>
              <a:t>একক</a:t>
            </a:r>
            <a:r>
              <a:rPr lang="en-US" sz="7300" b="1" u="sng" dirty="0">
                <a:latin typeface="SutonnyMJ" pitchFamily="2" charset="0"/>
              </a:rPr>
              <a:t> </a:t>
            </a:r>
            <a:r>
              <a:rPr lang="en-US" sz="7300" b="1" u="sng" dirty="0" err="1">
                <a:latin typeface="SutonnyMJ" pitchFamily="2" charset="0"/>
              </a:rPr>
              <a:t>কাজ</a:t>
            </a:r>
            <a:r>
              <a:rPr lang="en-US" sz="7300" b="1" u="sng" dirty="0">
                <a:latin typeface="SutonnyMJ" pitchFamily="2" charset="0"/>
              </a:rPr>
              <a:t>**</a:t>
            </a:r>
            <a:br>
              <a:rPr lang="en-US" b="1" u="sng" dirty="0">
                <a:latin typeface="SutonnyMJ" pitchFamily="2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5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DAD8994-5B7E-4340-A8F7-EE9AEB69C455}"/>
              </a:ext>
            </a:extLst>
          </p:cNvPr>
          <p:cNvSpPr/>
          <p:nvPr/>
        </p:nvSpPr>
        <p:spPr>
          <a:xfrm>
            <a:off x="0" y="-219694"/>
            <a:ext cx="12192000" cy="707769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ব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F35341-0D74-492C-9040-595A5BF9CC2C}"/>
              </a:ext>
            </a:extLst>
          </p:cNvPr>
          <p:cNvSpPr txBox="1"/>
          <p:nvPr/>
        </p:nvSpPr>
        <p:spPr>
          <a:xfrm>
            <a:off x="1075211" y="1143000"/>
            <a:ext cx="1004157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prstClr val="white"/>
                </a:solidFill>
                <a:latin typeface="SutonnyMJ" pitchFamily="2" charset="0"/>
              </a:rPr>
              <a:t>বাড়িতে</a:t>
            </a:r>
            <a:r>
              <a:rPr lang="en-US" sz="4000" b="1" dirty="0">
                <a:solidFill>
                  <a:prstClr val="white"/>
                </a:solidFill>
                <a:latin typeface="SutonnyMJ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SutonnyMJ" pitchFamily="2" charset="0"/>
              </a:rPr>
              <a:t>গিয়ে</a:t>
            </a:r>
            <a:r>
              <a:rPr lang="en-US" sz="4000" b="1" dirty="0">
                <a:solidFill>
                  <a:prstClr val="white"/>
                </a:solidFill>
                <a:latin typeface="SutonnyMJ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SutonnyMJ" pitchFamily="2" charset="0"/>
              </a:rPr>
              <a:t>একটি</a:t>
            </a:r>
            <a:r>
              <a:rPr lang="en-US" sz="4000" b="1" dirty="0">
                <a:solidFill>
                  <a:prstClr val="white"/>
                </a:solidFill>
                <a:latin typeface="SutonnyMJ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SutonnyMJ" pitchFamily="2" charset="0"/>
              </a:rPr>
              <a:t>রান্না</a:t>
            </a:r>
            <a:r>
              <a:rPr lang="en-US" sz="4000" b="1" dirty="0">
                <a:solidFill>
                  <a:prstClr val="white"/>
                </a:solidFill>
                <a:latin typeface="SutonnyMJ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SutonnyMJ" pitchFamily="2" charset="0"/>
              </a:rPr>
              <a:t>ভালো</a:t>
            </a:r>
            <a:r>
              <a:rPr lang="en-US" sz="4000" b="1" dirty="0">
                <a:solidFill>
                  <a:prstClr val="white"/>
                </a:solidFill>
                <a:latin typeface="SutonnyMJ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SutonnyMJ" pitchFamily="2" charset="0"/>
              </a:rPr>
              <a:t>ভাবে</a:t>
            </a:r>
            <a:r>
              <a:rPr lang="en-US" sz="4000" b="1" dirty="0">
                <a:solidFill>
                  <a:prstClr val="white"/>
                </a:solidFill>
                <a:latin typeface="SutonnyMJ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SutonnyMJ" pitchFamily="2" charset="0"/>
              </a:rPr>
              <a:t>দেখবে</a:t>
            </a:r>
            <a:r>
              <a:rPr lang="en-US" sz="4000" b="1" dirty="0">
                <a:solidFill>
                  <a:prstClr val="white"/>
                </a:solidFill>
                <a:latin typeface="SutonnyMJ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SutonnyMJ" pitchFamily="2" charset="0"/>
              </a:rPr>
              <a:t>এবং</a:t>
            </a:r>
            <a:r>
              <a:rPr lang="en-US" sz="4000" b="1" dirty="0">
                <a:solidFill>
                  <a:prstClr val="white"/>
                </a:solidFill>
                <a:latin typeface="SutonnyMJ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SutonnyMJ" pitchFamily="2" charset="0"/>
              </a:rPr>
              <a:t>যে</a:t>
            </a:r>
            <a:r>
              <a:rPr lang="en-US" sz="4000" b="1" dirty="0">
                <a:solidFill>
                  <a:prstClr val="white"/>
                </a:solidFill>
                <a:latin typeface="SutonnyMJ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SutonnyMJ" pitchFamily="2" charset="0"/>
              </a:rPr>
              <a:t>রান্না</a:t>
            </a:r>
            <a:r>
              <a:rPr lang="en-US" sz="4000" b="1" dirty="0">
                <a:solidFill>
                  <a:prstClr val="white"/>
                </a:solidFill>
                <a:latin typeface="SutonnyMJ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SutonnyMJ" pitchFamily="2" charset="0"/>
              </a:rPr>
              <a:t>করছে</a:t>
            </a:r>
            <a:r>
              <a:rPr lang="en-US" sz="4000" b="1" dirty="0">
                <a:solidFill>
                  <a:prstClr val="white"/>
                </a:solidFill>
                <a:latin typeface="SutonnyMJ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SutonnyMJ" pitchFamily="2" charset="0"/>
              </a:rPr>
              <a:t>তার</a:t>
            </a:r>
            <a:r>
              <a:rPr lang="en-US" sz="4000" b="1" dirty="0">
                <a:solidFill>
                  <a:prstClr val="white"/>
                </a:solidFill>
                <a:latin typeface="SutonnyMJ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SutonnyMJ" pitchFamily="2" charset="0"/>
              </a:rPr>
              <a:t>সহায়তা</a:t>
            </a:r>
            <a:r>
              <a:rPr lang="en-US" sz="4000" b="1" dirty="0">
                <a:solidFill>
                  <a:prstClr val="white"/>
                </a:solidFill>
                <a:latin typeface="SutonnyMJ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SutonnyMJ" pitchFamily="2" charset="0"/>
              </a:rPr>
              <a:t>নিয়ে</a:t>
            </a:r>
            <a:r>
              <a:rPr lang="en-US" sz="4000" b="1" dirty="0">
                <a:solidFill>
                  <a:prstClr val="white"/>
                </a:solidFill>
                <a:latin typeface="SutonnyMJ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SutonnyMJ" pitchFamily="2" charset="0"/>
              </a:rPr>
              <a:t>রান্নার</a:t>
            </a:r>
            <a:r>
              <a:rPr lang="en-US" sz="4000" b="1" dirty="0">
                <a:solidFill>
                  <a:prstClr val="white"/>
                </a:solidFill>
                <a:latin typeface="SutonnyMJ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SutonnyMJ" pitchFamily="2" charset="0"/>
              </a:rPr>
              <a:t>ধাপগুলো</a:t>
            </a:r>
            <a:r>
              <a:rPr lang="en-US" sz="4000" b="1" dirty="0">
                <a:solidFill>
                  <a:prstClr val="white"/>
                </a:solidFill>
                <a:latin typeface="SutonnyMJ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SutonnyMJ" pitchFamily="2" charset="0"/>
              </a:rPr>
              <a:t>কম্পিউটার</a:t>
            </a:r>
            <a:r>
              <a:rPr lang="en-US" sz="4000" b="1" dirty="0">
                <a:solidFill>
                  <a:prstClr val="white"/>
                </a:solidFill>
                <a:latin typeface="SutonnyMJ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SutonnyMJ" pitchFamily="2" charset="0"/>
              </a:rPr>
              <a:t>প্রোগ্রামিং</a:t>
            </a:r>
            <a:r>
              <a:rPr lang="en-US" sz="4000" b="1" dirty="0">
                <a:solidFill>
                  <a:prstClr val="white"/>
                </a:solidFill>
                <a:latin typeface="SutonnyMJ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SutonnyMJ" pitchFamily="2" charset="0"/>
              </a:rPr>
              <a:t>এর</a:t>
            </a:r>
            <a:r>
              <a:rPr lang="en-US" sz="4000" b="1" dirty="0">
                <a:solidFill>
                  <a:prstClr val="white"/>
                </a:solidFill>
                <a:latin typeface="SutonnyMJ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SutonnyMJ" pitchFamily="2" charset="0"/>
              </a:rPr>
              <a:t>ভাষা</a:t>
            </a:r>
            <a:r>
              <a:rPr lang="en-US" sz="4000" b="1" dirty="0">
                <a:solidFill>
                  <a:prstClr val="white"/>
                </a:solidFill>
                <a:latin typeface="SutonnyMJ" pitchFamily="2" charset="0"/>
              </a:rPr>
              <a:t> ও </a:t>
            </a:r>
            <a:r>
              <a:rPr lang="en-US" sz="4000" b="1" dirty="0" err="1">
                <a:solidFill>
                  <a:prstClr val="white"/>
                </a:solidFill>
                <a:latin typeface="SutonnyMJ" pitchFamily="2" charset="0"/>
              </a:rPr>
              <a:t>প্রবাহ</a:t>
            </a:r>
            <a:r>
              <a:rPr lang="en-US" sz="4000" b="1" dirty="0">
                <a:solidFill>
                  <a:prstClr val="white"/>
                </a:solidFill>
                <a:latin typeface="SutonnyMJ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SutonnyMJ" pitchFamily="2" charset="0"/>
              </a:rPr>
              <a:t>চিত্র</a:t>
            </a:r>
            <a:r>
              <a:rPr lang="en-US" sz="4000" b="1" dirty="0">
                <a:solidFill>
                  <a:prstClr val="white"/>
                </a:solidFill>
                <a:latin typeface="SutonnyMJ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SutonnyMJ" pitchFamily="2" charset="0"/>
              </a:rPr>
              <a:t>ব্যবহার</a:t>
            </a:r>
            <a:r>
              <a:rPr lang="en-US" sz="4000" b="1" dirty="0">
                <a:solidFill>
                  <a:prstClr val="white"/>
                </a:solidFill>
                <a:latin typeface="SutonnyMJ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SutonnyMJ" pitchFamily="2" charset="0"/>
              </a:rPr>
              <a:t>করে</a:t>
            </a:r>
            <a:r>
              <a:rPr lang="en-US" sz="4000" b="1" dirty="0">
                <a:solidFill>
                  <a:prstClr val="white"/>
                </a:solidFill>
                <a:latin typeface="SutonnyMJ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SutonnyMJ" pitchFamily="2" charset="0"/>
              </a:rPr>
              <a:t>তা</a:t>
            </a:r>
            <a:r>
              <a:rPr lang="en-US" sz="4000" b="1" dirty="0">
                <a:solidFill>
                  <a:prstClr val="white"/>
                </a:solidFill>
                <a:latin typeface="SutonnyMJ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SutonnyMJ" pitchFamily="2" charset="0"/>
              </a:rPr>
              <a:t>পাঠ্য</a:t>
            </a:r>
            <a:r>
              <a:rPr lang="en-US" sz="4000" b="1" dirty="0">
                <a:solidFill>
                  <a:prstClr val="white"/>
                </a:solidFill>
                <a:latin typeface="SutonnyMJ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SutonnyMJ" pitchFamily="2" charset="0"/>
              </a:rPr>
              <a:t>বইয়ের</a:t>
            </a:r>
            <a:r>
              <a:rPr lang="en-US" sz="4000" b="1" dirty="0">
                <a:solidFill>
                  <a:prstClr val="white"/>
                </a:solidFill>
                <a:latin typeface="SutonnyMJ" pitchFamily="2" charset="0"/>
              </a:rPr>
              <a:t> ৬৬ </a:t>
            </a:r>
            <a:r>
              <a:rPr lang="en-US" sz="4000" b="1" dirty="0" err="1">
                <a:solidFill>
                  <a:prstClr val="white"/>
                </a:solidFill>
                <a:latin typeface="SutonnyMJ" pitchFamily="2" charset="0"/>
              </a:rPr>
              <a:t>পৃষ্ঠার</a:t>
            </a:r>
            <a:r>
              <a:rPr lang="en-US" sz="4000" b="1" dirty="0">
                <a:solidFill>
                  <a:prstClr val="white"/>
                </a:solidFill>
                <a:latin typeface="SutonnyMJ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SutonnyMJ" pitchFamily="2" charset="0"/>
              </a:rPr>
              <a:t>নির্ধারিত</a:t>
            </a:r>
            <a:r>
              <a:rPr lang="en-US" sz="4000" b="1" dirty="0">
                <a:solidFill>
                  <a:prstClr val="white"/>
                </a:solidFill>
                <a:latin typeface="SutonnyMJ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SutonnyMJ" pitchFamily="2" charset="0"/>
              </a:rPr>
              <a:t>জায়গায়</a:t>
            </a:r>
            <a:r>
              <a:rPr lang="en-US" sz="4000" b="1" dirty="0">
                <a:solidFill>
                  <a:prstClr val="white"/>
                </a:solidFill>
                <a:latin typeface="SutonnyMJ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SutonnyMJ" pitchFamily="2" charset="0"/>
              </a:rPr>
              <a:t>লিখে</a:t>
            </a:r>
            <a:r>
              <a:rPr lang="en-US" sz="4000" b="1" dirty="0">
                <a:solidFill>
                  <a:prstClr val="white"/>
                </a:solidFill>
                <a:latin typeface="SutonnyMJ" pitchFamily="2" charset="0"/>
              </a:rPr>
              <a:t> </a:t>
            </a:r>
            <a:r>
              <a:rPr lang="en-US" sz="4000" b="1" dirty="0" err="1">
                <a:solidFill>
                  <a:prstClr val="white"/>
                </a:solidFill>
                <a:latin typeface="SutonnyMJ" pitchFamily="2" charset="0"/>
              </a:rPr>
              <a:t>আনবে</a:t>
            </a:r>
            <a:r>
              <a:rPr lang="en-US" sz="4000" b="1" dirty="0">
                <a:solidFill>
                  <a:prstClr val="white"/>
                </a:solidFill>
                <a:latin typeface="SutonnyMJ" pitchFamily="2" charset="0"/>
              </a:rPr>
              <a:t>।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D90669-56FC-4DD4-B156-03A8D826F892}"/>
              </a:ext>
            </a:extLst>
          </p:cNvPr>
          <p:cNvSpPr txBox="1"/>
          <p:nvPr/>
        </p:nvSpPr>
        <p:spPr>
          <a:xfrm>
            <a:off x="3503221" y="451262"/>
            <a:ext cx="457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2ECF1C-55EA-49F9-851E-56B74C399DDD}"/>
              </a:ext>
            </a:extLst>
          </p:cNvPr>
          <p:cNvSpPr/>
          <p:nvPr/>
        </p:nvSpPr>
        <p:spPr>
          <a:xfrm>
            <a:off x="2008415" y="-13142"/>
            <a:ext cx="7898873" cy="92880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/>
              <a:t>বাড়ির</a:t>
            </a:r>
            <a:r>
              <a:rPr lang="en-US" sz="5400" dirty="0"/>
              <a:t> </a:t>
            </a:r>
            <a:r>
              <a:rPr lang="en-US" sz="5400" dirty="0" err="1"/>
              <a:t>কাজ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47012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C 0.06901 2.22222E-6 0.125 0.05602 0.125 0.125 C 0.125 0.19398 0.06901 0.25 0 0.25 C -0.06901 0.25 -0.125 0.19398 -0.125 0.125 C -0.125 0.05602 -0.06901 2.22222E-6 0 2.22222E-6 Z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D725779-4166-4D98-AD3B-576E0A8BBB56}"/>
              </a:ext>
            </a:extLst>
          </p:cNvPr>
          <p:cNvSpPr/>
          <p:nvPr/>
        </p:nvSpPr>
        <p:spPr>
          <a:xfrm>
            <a:off x="0" y="0"/>
            <a:ext cx="12192000" cy="673330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3" name="Picture 2" descr="CamScanner 09-09-2023 21.00_1 (1).jpg">
            <a:extLst>
              <a:ext uri="{FF2B5EF4-FFF2-40B4-BE49-F238E27FC236}">
                <a16:creationId xmlns:a16="http://schemas.microsoft.com/office/drawing/2014/main" id="{658ACEFB-12FC-4323-9736-FB88E61C0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096" y="1873333"/>
            <a:ext cx="11257808" cy="335539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34EF2A0-5A90-4D74-A1E3-D0E8D2E747DE}"/>
              </a:ext>
            </a:extLst>
          </p:cNvPr>
          <p:cNvSpPr/>
          <p:nvPr/>
        </p:nvSpPr>
        <p:spPr>
          <a:xfrm>
            <a:off x="1983178" y="368749"/>
            <a:ext cx="8847117" cy="923330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/>
            <a:r>
              <a:rPr lang="en-US" sz="5400" b="1" dirty="0" err="1">
                <a:solidFill>
                  <a:prstClr val="white"/>
                </a:solidFill>
                <a:latin typeface="SutonnyMJ" pitchFamily="2" charset="0"/>
              </a:rPr>
              <a:t>নিরা</a:t>
            </a:r>
            <a:r>
              <a:rPr lang="en-US" sz="5400" b="1" dirty="0">
                <a:solidFill>
                  <a:prstClr val="white"/>
                </a:solidFill>
                <a:latin typeface="SutonnyMJ" pitchFamily="2" charset="0"/>
              </a:rPr>
              <a:t> ও </a:t>
            </a:r>
            <a:r>
              <a:rPr lang="en-US" sz="5400" b="1" dirty="0" err="1">
                <a:solidFill>
                  <a:prstClr val="white"/>
                </a:solidFill>
                <a:latin typeface="SutonnyMJ" pitchFamily="2" charset="0"/>
              </a:rPr>
              <a:t>নিহাদের</a:t>
            </a:r>
            <a:r>
              <a:rPr lang="en-US" sz="5400" b="1" dirty="0">
                <a:solidFill>
                  <a:prstClr val="white"/>
                </a:solidFill>
                <a:latin typeface="SutonnyMJ" pitchFamily="2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SutonnyMJ" pitchFamily="2" charset="0"/>
              </a:rPr>
              <a:t>গল্প</a:t>
            </a:r>
            <a:r>
              <a:rPr lang="en-US" sz="5400" b="1" dirty="0">
                <a:solidFill>
                  <a:prstClr val="white"/>
                </a:solidFill>
                <a:latin typeface="SutonnyMJ" pitchFamily="2" charset="0"/>
              </a:rPr>
              <a:t> </a:t>
            </a:r>
            <a:endParaRPr lang="en-US" sz="5400" dirty="0">
              <a:solidFill>
                <a:prstClr val="white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854956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E1DFE37-655E-45CD-9F27-48146C89562F}"/>
              </a:ext>
            </a:extLst>
          </p:cNvPr>
          <p:cNvSpPr/>
          <p:nvPr/>
        </p:nvSpPr>
        <p:spPr>
          <a:xfrm>
            <a:off x="43544" y="-32656"/>
            <a:ext cx="12192000" cy="6858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9D3933-EE92-4EBB-80AF-8CCDC3A138C4}"/>
              </a:ext>
            </a:extLst>
          </p:cNvPr>
          <p:cNvSpPr/>
          <p:nvPr/>
        </p:nvSpPr>
        <p:spPr>
          <a:xfrm>
            <a:off x="261258" y="166256"/>
            <a:ext cx="11756572" cy="646017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B54E0B43-6B3C-499B-A5F2-64F9DEA247A6}"/>
              </a:ext>
            </a:extLst>
          </p:cNvPr>
          <p:cNvSpPr txBox="1">
            <a:spLocks/>
          </p:cNvSpPr>
          <p:nvPr/>
        </p:nvSpPr>
        <p:spPr>
          <a:xfrm>
            <a:off x="838200" y="331461"/>
            <a:ext cx="10515600" cy="144039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 err="1">
                <a:ln w="22225">
                  <a:solidFill>
                    <a:srgbClr val="C00000"/>
                  </a:solidFill>
                  <a:prstDash val="solid"/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SutonnyMJ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4800" b="1" dirty="0">
                <a:ln w="22225">
                  <a:solidFill>
                    <a:srgbClr val="C00000"/>
                  </a:solidFill>
                  <a:prstDash val="solid"/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22225">
                  <a:solidFill>
                    <a:srgbClr val="C00000"/>
                  </a:solidFill>
                  <a:prstDash val="solid"/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SutonnyMJ" pitchFamily="2" charset="0"/>
                <a:cs typeface="NikoshBAN" panose="02000000000000000000" pitchFamily="2" charset="0"/>
              </a:rPr>
              <a:t>সবাই</a:t>
            </a:r>
            <a:r>
              <a:rPr lang="en-US" sz="4800" b="1" dirty="0">
                <a:ln w="22225">
                  <a:solidFill>
                    <a:srgbClr val="C00000"/>
                  </a:solidFill>
                  <a:prstDash val="solid"/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22225">
                  <a:solidFill>
                    <a:srgbClr val="C00000"/>
                  </a:solidFill>
                  <a:prstDash val="solid"/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SutonnyMJ" pitchFamily="2" charset="0"/>
                <a:cs typeface="NikoshBAN" panose="02000000000000000000" pitchFamily="2" charset="0"/>
              </a:rPr>
              <a:t>কে</a:t>
            </a:r>
            <a:r>
              <a:rPr lang="en-US" sz="4800" b="1" dirty="0">
                <a:ln w="22225">
                  <a:solidFill>
                    <a:srgbClr val="C00000"/>
                  </a:solidFill>
                  <a:prstDash val="solid"/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bn-IN" sz="4800" b="1" dirty="0">
                <a:ln w="22225">
                  <a:solidFill>
                    <a:srgbClr val="C00000"/>
                  </a:solidFill>
                  <a:prstDash val="solid"/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SutonnyMJ" pitchFamily="2" charset="0"/>
                <a:cs typeface="NikoshBAN" panose="02000000000000000000" pitchFamily="2" charset="0"/>
              </a:rPr>
              <a:t>ধন্যবাদ </a:t>
            </a:r>
            <a:r>
              <a:rPr lang="en-US" sz="4800" b="1" dirty="0">
                <a:ln w="22225">
                  <a:solidFill>
                    <a:srgbClr val="C00000"/>
                  </a:solidFill>
                  <a:prstDash val="solid"/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SutonnyMJ" pitchFamily="2" charset="0"/>
                <a:cs typeface="NikoshBAN" panose="02000000000000000000" pitchFamily="2" charset="0"/>
              </a:rPr>
              <a:t>। </a:t>
            </a:r>
          </a:p>
          <a:p>
            <a:pPr algn="ctr"/>
            <a:r>
              <a:rPr lang="en-US" sz="4800" b="1" dirty="0" err="1">
                <a:ln w="22225">
                  <a:solidFill>
                    <a:srgbClr val="C00000"/>
                  </a:solidFill>
                  <a:prstDash val="solid"/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SutonnyMJ" pitchFamily="2" charset="0"/>
                <a:cs typeface="NikoshBAN" panose="02000000000000000000" pitchFamily="2" charset="0"/>
              </a:rPr>
              <a:t>ভালো</a:t>
            </a:r>
            <a:r>
              <a:rPr lang="en-US" sz="4800" b="1" dirty="0">
                <a:ln w="22225">
                  <a:solidFill>
                    <a:srgbClr val="C00000"/>
                  </a:solidFill>
                  <a:prstDash val="solid"/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22225">
                  <a:solidFill>
                    <a:srgbClr val="C00000"/>
                  </a:solidFill>
                  <a:prstDash val="solid"/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SutonnyMJ" pitchFamily="2" charset="0"/>
                <a:cs typeface="NikoshBAN" panose="02000000000000000000" pitchFamily="2" charset="0"/>
              </a:rPr>
              <a:t>এবং</a:t>
            </a:r>
            <a:r>
              <a:rPr lang="en-US" sz="48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22225">
                  <a:solidFill>
                    <a:srgbClr val="C00000"/>
                  </a:solidFill>
                  <a:prstDash val="solid"/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SutonnyMJ" pitchFamily="2" charset="0"/>
                <a:cs typeface="NikoshBAN" panose="02000000000000000000" pitchFamily="2" charset="0"/>
              </a:rPr>
              <a:t>নিরাপদ</a:t>
            </a:r>
            <a:r>
              <a:rPr lang="en-US" sz="4800" b="1" dirty="0">
                <a:ln w="22225">
                  <a:solidFill>
                    <a:srgbClr val="C00000"/>
                  </a:solidFill>
                  <a:prstDash val="solid"/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22225">
                  <a:solidFill>
                    <a:srgbClr val="C00000"/>
                  </a:solidFill>
                  <a:prstDash val="solid"/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SutonnyMJ" pitchFamily="2" charset="0"/>
                <a:cs typeface="NikoshBAN" panose="02000000000000000000" pitchFamily="2" charset="0"/>
              </a:rPr>
              <a:t>থাকো</a:t>
            </a:r>
            <a:r>
              <a:rPr lang="en-US" sz="4800" b="1" dirty="0">
                <a:ln w="22225">
                  <a:solidFill>
                    <a:srgbClr val="C00000"/>
                  </a:solidFill>
                  <a:prstDash val="solid"/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22225">
                  <a:solidFill>
                    <a:srgbClr val="C00000"/>
                  </a:solidFill>
                  <a:prstDash val="solid"/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SutonnyMJ" pitchFamily="2" charset="0"/>
                <a:cs typeface="NikoshBAN" panose="02000000000000000000" pitchFamily="2" charset="0"/>
              </a:rPr>
              <a:t>সবসময়</a:t>
            </a:r>
            <a:r>
              <a:rPr lang="en-US" sz="4800" b="1" dirty="0">
                <a:ln w="22225">
                  <a:solidFill>
                    <a:srgbClr val="C00000"/>
                  </a:solidFill>
                  <a:prstDash val="solid"/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SutonnyMJ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6" name="32-Point Star 10">
            <a:extLst>
              <a:ext uri="{FF2B5EF4-FFF2-40B4-BE49-F238E27FC236}">
                <a16:creationId xmlns:a16="http://schemas.microsoft.com/office/drawing/2014/main" id="{D559B3BA-C9E4-4667-B022-492636E90392}"/>
              </a:ext>
            </a:extLst>
          </p:cNvPr>
          <p:cNvSpPr/>
          <p:nvPr/>
        </p:nvSpPr>
        <p:spPr>
          <a:xfrm>
            <a:off x="4417621" y="2122714"/>
            <a:ext cx="7101443" cy="4038600"/>
          </a:xfrm>
          <a:prstGeom prst="star32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 dirty="0" err="1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আল্লাহ</a:t>
            </a:r>
            <a:r>
              <a:rPr kumimoji="0" lang="en-US" sz="7200" b="1" i="0" u="none" strike="noStrike" kern="0" cap="none" spc="0" normalizeH="0" baseline="0" noProof="0" dirty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 </a:t>
            </a:r>
            <a:r>
              <a:rPr kumimoji="0" lang="en-US" sz="7200" b="1" i="0" u="none" strike="noStrike" kern="0" cap="none" spc="0" normalizeH="0" baseline="0" noProof="0" dirty="0" err="1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হাফেজ</a:t>
            </a:r>
            <a:endParaRPr kumimoji="0" lang="en-US" sz="7200" b="1" i="0" u="none" strike="noStrike" kern="0" cap="none" spc="0" normalizeH="0" baseline="0" noProof="0" dirty="0">
              <a:ln w="10541" cmpd="sng">
                <a:solidFill>
                  <a:srgbClr val="0F6FC6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0F6FC6">
                      <a:tint val="40000"/>
                      <a:satMod val="250000"/>
                    </a:srgbClr>
                  </a:gs>
                  <a:gs pos="9000">
                    <a:srgbClr val="0F6FC6">
                      <a:tint val="52000"/>
                      <a:satMod val="300000"/>
                    </a:srgbClr>
                  </a:gs>
                  <a:gs pos="50000">
                    <a:srgbClr val="0F6FC6">
                      <a:shade val="20000"/>
                      <a:satMod val="300000"/>
                    </a:srgbClr>
                  </a:gs>
                  <a:gs pos="79000">
                    <a:srgbClr val="0F6FC6">
                      <a:tint val="52000"/>
                      <a:satMod val="300000"/>
                    </a:srgbClr>
                  </a:gs>
                  <a:gs pos="100000">
                    <a:srgbClr val="0F6FC6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  <a:uLnTx/>
              <a:uFillTx/>
              <a:latin typeface="SutonnyMJ" pitchFamily="2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A3F428B-FECC-4BAD-A850-31FCDF6CB587}"/>
              </a:ext>
            </a:extLst>
          </p:cNvPr>
          <p:cNvSpPr/>
          <p:nvPr/>
        </p:nvSpPr>
        <p:spPr>
          <a:xfrm>
            <a:off x="1045029" y="2553195"/>
            <a:ext cx="2656112" cy="32063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0271D7-7E79-4F2E-9B41-BB924EA782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3" y="1923802"/>
            <a:ext cx="3942607" cy="383572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0771240-D16F-4014-B22C-C0F48DFB863C}"/>
              </a:ext>
            </a:extLst>
          </p:cNvPr>
          <p:cNvSpPr/>
          <p:nvPr/>
        </p:nvSpPr>
        <p:spPr>
          <a:xfrm>
            <a:off x="475013" y="1771855"/>
            <a:ext cx="3942607" cy="151946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A2EF6DB-1CB0-48E8-B22E-9C9653699554}"/>
              </a:ext>
            </a:extLst>
          </p:cNvPr>
          <p:cNvSpPr/>
          <p:nvPr/>
        </p:nvSpPr>
        <p:spPr>
          <a:xfrm>
            <a:off x="4417620" y="1771855"/>
            <a:ext cx="249383" cy="398767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8EF057D-29CF-4546-8641-A527FE573C39}"/>
              </a:ext>
            </a:extLst>
          </p:cNvPr>
          <p:cNvSpPr/>
          <p:nvPr/>
        </p:nvSpPr>
        <p:spPr>
          <a:xfrm>
            <a:off x="475013" y="5759531"/>
            <a:ext cx="4191990" cy="49876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4F40D3-1ABF-404A-956F-A6A7F00C04C4}"/>
              </a:ext>
            </a:extLst>
          </p:cNvPr>
          <p:cNvSpPr/>
          <p:nvPr/>
        </p:nvSpPr>
        <p:spPr>
          <a:xfrm>
            <a:off x="368135" y="1771855"/>
            <a:ext cx="178128" cy="448644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751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</TotalTime>
  <Words>272</Words>
  <Application>Microsoft Office PowerPoint</Application>
  <PresentationFormat>Widescreen</PresentationFormat>
  <Paragraphs>59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Century Gothic</vt:lpstr>
      <vt:lpstr>SutonnyMJ</vt:lpstr>
      <vt:lpstr>Office Theme</vt:lpstr>
      <vt:lpstr>আজকের  ক্লাসে  সবাইকে স্বাগতম</vt:lpstr>
      <vt:lpstr>পাঠ পিরিচিতি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আজকের  ক্লাসে  সবাইকে স্বাগত </dc:title>
  <dc:creator>DFIT</dc:creator>
  <cp:lastModifiedBy>DFIT</cp:lastModifiedBy>
  <cp:revision>80</cp:revision>
  <dcterms:created xsi:type="dcterms:W3CDTF">2024-05-03T18:04:06Z</dcterms:created>
  <dcterms:modified xsi:type="dcterms:W3CDTF">2024-05-06T18:34:03Z</dcterms:modified>
</cp:coreProperties>
</file>