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74" r:id="rId2"/>
    <p:sldId id="275" r:id="rId3"/>
    <p:sldId id="276" r:id="rId4"/>
    <p:sldId id="260" r:id="rId5"/>
    <p:sldId id="261" r:id="rId6"/>
    <p:sldId id="262" r:id="rId7"/>
    <p:sldId id="263" r:id="rId8"/>
    <p:sldId id="264" r:id="rId9"/>
    <p:sldId id="265" r:id="rId10"/>
    <p:sldId id="266" r:id="rId11"/>
    <p:sldId id="267" r:id="rId12"/>
    <p:sldId id="268" r:id="rId13"/>
    <p:sldId id="269" r:id="rId14"/>
    <p:sldId id="270" r:id="rId15"/>
    <p:sldId id="271" r:id="rId16"/>
    <p:sldId id="27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E4FF83-0076-45E0-9263-B3A9091EB8E4}" type="datetimeFigureOut">
              <a:rPr lang="en-US" smtClean="0"/>
              <a:t>5/13/2024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69A5A1-5030-47C7-AC28-F179B1B49CE6}" type="slidenum">
              <a:rPr lang="en-US" smtClean="0"/>
              <a:t>‹#›</a:t>
            </a:fld>
            <a:endParaRPr lang="en-US"/>
          </a:p>
        </p:txBody>
      </p:sp>
    </p:spTree>
    <p:extLst>
      <p:ext uri="{BB962C8B-B14F-4D97-AF65-F5344CB8AC3E}">
        <p14:creationId xmlns:p14="http://schemas.microsoft.com/office/powerpoint/2010/main" val="33024060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bn-IN" dirty="0" smtClean="0">
                <a:latin typeface="NikoshBAN" pitchFamily="2" charset="0"/>
                <a:cs typeface="NikoshBAN" pitchFamily="2" charset="0"/>
              </a:rPr>
              <a:t>চিত্রটির</a:t>
            </a:r>
            <a:r>
              <a:rPr lang="bn-IN" baseline="0" dirty="0" smtClean="0">
                <a:latin typeface="NikoshBAN" pitchFamily="2" charset="0"/>
                <a:cs typeface="NikoshBAN" pitchFamily="2" charset="0"/>
              </a:rPr>
              <a:t> নাম কী? </a:t>
            </a:r>
            <a:r>
              <a:rPr lang="bn-IN" dirty="0" smtClean="0">
                <a:latin typeface="NikoshBAN" pitchFamily="2" charset="0"/>
                <a:cs typeface="NikoshBAN" pitchFamily="2" charset="0"/>
              </a:rPr>
              <a:t>চিত্রটির</a:t>
            </a:r>
            <a:r>
              <a:rPr lang="bn-IN" baseline="0" dirty="0" smtClean="0">
                <a:latin typeface="NikoshBAN" pitchFamily="2" charset="0"/>
                <a:cs typeface="NikoshBAN" pitchFamily="2" charset="0"/>
              </a:rPr>
              <a:t> নাম কী? </a:t>
            </a:r>
            <a:r>
              <a:rPr lang="bn-IN" dirty="0" smtClean="0">
                <a:latin typeface="NikoshBAN" pitchFamily="2" charset="0"/>
                <a:cs typeface="NikoshBAN" pitchFamily="2" charset="0"/>
              </a:rPr>
              <a:t>চিত্রটির</a:t>
            </a:r>
            <a:r>
              <a:rPr lang="bn-IN" baseline="0" dirty="0" smtClean="0">
                <a:latin typeface="NikoshBAN" pitchFamily="2" charset="0"/>
                <a:cs typeface="NikoshBAN" pitchFamily="2" charset="0"/>
              </a:rPr>
              <a:t> নাম কী? </a:t>
            </a:r>
            <a:r>
              <a:rPr lang="bn-IN" dirty="0" smtClean="0">
                <a:latin typeface="NikoshBAN" pitchFamily="2" charset="0"/>
                <a:cs typeface="NikoshBAN" pitchFamily="2" charset="0"/>
              </a:rPr>
              <a:t>চিত্রটির</a:t>
            </a:r>
            <a:r>
              <a:rPr lang="bn-IN" baseline="0" dirty="0" smtClean="0">
                <a:latin typeface="NikoshBAN" pitchFamily="2" charset="0"/>
                <a:cs typeface="NikoshBAN" pitchFamily="2" charset="0"/>
              </a:rPr>
              <a:t> নাম কী?  যন্ত্রগুলো কী করতে পারে? কাজ করার জন্য কী কী দরকার? </a:t>
            </a:r>
            <a:endParaRPr lang="en-US" dirty="0" smtClean="0">
              <a:latin typeface="NikoshBAN" pitchFamily="2" charset="0"/>
              <a:cs typeface="NikoshBAN" pitchFamily="2" charset="0"/>
            </a:endParaRPr>
          </a:p>
        </p:txBody>
      </p:sp>
      <p:sp>
        <p:nvSpPr>
          <p:cNvPr id="4" name="Slide Number Placeholder 3"/>
          <p:cNvSpPr>
            <a:spLocks noGrp="1"/>
          </p:cNvSpPr>
          <p:nvPr>
            <p:ph type="sldNum" sz="quarter" idx="10"/>
          </p:nvPr>
        </p:nvSpPr>
        <p:spPr/>
        <p:txBody>
          <a:bodyPr/>
          <a:lstStyle/>
          <a:p>
            <a:fld id="{9A743ABA-E4BC-4053-B57D-D28B6E2CB4DE}" type="slidenum">
              <a:rPr lang="en-US" smtClean="0"/>
              <a:t>4</a:t>
            </a:fld>
            <a:endParaRPr lang="en-US"/>
          </a:p>
        </p:txBody>
      </p:sp>
    </p:spTree>
    <p:extLst>
      <p:ext uri="{BB962C8B-B14F-4D97-AF65-F5344CB8AC3E}">
        <p14:creationId xmlns:p14="http://schemas.microsoft.com/office/powerpoint/2010/main" val="8499796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bn-IN" dirty="0" smtClean="0">
                <a:latin typeface="NikoshBAN" pitchFamily="2" charset="0"/>
                <a:cs typeface="NikoshBAN" pitchFamily="2" charset="0"/>
              </a:rPr>
              <a:t>মাঠে</a:t>
            </a:r>
            <a:r>
              <a:rPr lang="bn-IN" baseline="0" dirty="0" smtClean="0">
                <a:latin typeface="NikoshBAN" pitchFamily="2" charset="0"/>
                <a:cs typeface="NikoshBAN" pitchFamily="2" charset="0"/>
              </a:rPr>
              <a:t> কী হচ্ছে? কোন ঘোড়াটির গতিবেগ সবচেয়ে বেশী? কোন ঘোড়াটির কম? ঘোড়াগুলো কী অতিক্রম করছে? ঘোড়াগুলো কী সম্পন্ন করল? দৌড় শেষ করতে ঘোড়াগুলোর কী লেগেছে? একক সময়ে কৃত কাজকে কী বলে? আজকের পাঠ ঘোষণা। </a:t>
            </a:r>
            <a:endParaRPr lang="en-US" dirty="0" smtClean="0">
              <a:latin typeface="NikoshBAN" pitchFamily="2" charset="0"/>
              <a:cs typeface="NikoshBAN" pitchFamily="2" charset="0"/>
            </a:endParaRPr>
          </a:p>
        </p:txBody>
      </p:sp>
      <p:sp>
        <p:nvSpPr>
          <p:cNvPr id="4" name="Slide Number Placeholder 3"/>
          <p:cNvSpPr>
            <a:spLocks noGrp="1"/>
          </p:cNvSpPr>
          <p:nvPr>
            <p:ph type="sldNum" sz="quarter" idx="10"/>
          </p:nvPr>
        </p:nvSpPr>
        <p:spPr/>
        <p:txBody>
          <a:bodyPr/>
          <a:lstStyle/>
          <a:p>
            <a:fld id="{9A743ABA-E4BC-4053-B57D-D28B6E2CB4DE}" type="slidenum">
              <a:rPr lang="en-US" smtClean="0"/>
              <a:t>5</a:t>
            </a:fld>
            <a:endParaRPr lang="en-US"/>
          </a:p>
        </p:txBody>
      </p:sp>
    </p:spTree>
    <p:extLst>
      <p:ext uri="{BB962C8B-B14F-4D97-AF65-F5344CB8AC3E}">
        <p14:creationId xmlns:p14="http://schemas.microsoft.com/office/powerpoint/2010/main" val="12991343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bn-IN" dirty="0" smtClean="0"/>
              <a:t>স্লাইডটি হাইড করে রাখা</a:t>
            </a:r>
            <a:r>
              <a:rPr lang="bn-IN" baseline="0" dirty="0" smtClean="0"/>
              <a:t> যেতে পারে অথবা দেখানো যেতে পারে।  </a:t>
            </a:r>
            <a:endParaRPr lang="en-US" dirty="0" smtClean="0"/>
          </a:p>
        </p:txBody>
      </p:sp>
      <p:sp>
        <p:nvSpPr>
          <p:cNvPr id="4" name="Slide Number Placeholder 3"/>
          <p:cNvSpPr>
            <a:spLocks noGrp="1"/>
          </p:cNvSpPr>
          <p:nvPr>
            <p:ph type="sldNum" sz="quarter" idx="10"/>
          </p:nvPr>
        </p:nvSpPr>
        <p:spPr/>
        <p:txBody>
          <a:bodyPr/>
          <a:lstStyle/>
          <a:p>
            <a:fld id="{9A743ABA-E4BC-4053-B57D-D28B6E2CB4DE}" type="slidenum">
              <a:rPr lang="en-US" smtClean="0"/>
              <a:t>6</a:t>
            </a:fld>
            <a:endParaRPr lang="en-US"/>
          </a:p>
        </p:txBody>
      </p:sp>
    </p:spTree>
    <p:extLst>
      <p:ext uri="{BB962C8B-B14F-4D97-AF65-F5344CB8AC3E}">
        <p14:creationId xmlns:p14="http://schemas.microsoft.com/office/powerpoint/2010/main" val="4030115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n-IN" baseline="0" dirty="0" smtClean="0"/>
              <a:t>এটি কীসের ছবি?  উচু আধারে কী থাকে? এটি কীসের ছবি? বালতি দ্বারা ট্যাংক পূর্ণ করতে কত সময় লাগবে? নীচেরটি কীসের ছবি এটি দ্বারা ট্যাংকটি পূর্ণ করতে কত সময় লাগবে? কোনটি দ্বারা ট্যাংক পূর্ণ করতে কম সময় লাগবে?  </a:t>
            </a:r>
            <a:endParaRPr lang="en-US" dirty="0"/>
          </a:p>
        </p:txBody>
      </p:sp>
      <p:sp>
        <p:nvSpPr>
          <p:cNvPr id="4" name="Slide Number Placeholder 3"/>
          <p:cNvSpPr>
            <a:spLocks noGrp="1"/>
          </p:cNvSpPr>
          <p:nvPr>
            <p:ph type="sldNum" sz="quarter" idx="10"/>
          </p:nvPr>
        </p:nvSpPr>
        <p:spPr/>
        <p:txBody>
          <a:bodyPr/>
          <a:lstStyle/>
          <a:p>
            <a:fld id="{9A743ABA-E4BC-4053-B57D-D28B6E2CB4DE}" type="slidenum">
              <a:rPr lang="en-US" smtClean="0"/>
              <a:t>7</a:t>
            </a:fld>
            <a:endParaRPr lang="en-US"/>
          </a:p>
        </p:txBody>
      </p:sp>
    </p:spTree>
    <p:extLst>
      <p:ext uri="{BB962C8B-B14F-4D97-AF65-F5344CB8AC3E}">
        <p14:creationId xmlns:p14="http://schemas.microsoft.com/office/powerpoint/2010/main" val="36036912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bn-IN" baseline="0" dirty="0" smtClean="0">
                <a:latin typeface="NikoshBAN" panose="02000000000000000000" pitchFamily="2" charset="0"/>
                <a:cs typeface="NikoshBAN" panose="02000000000000000000" pitchFamily="2" charset="0"/>
              </a:rPr>
              <a:t>লোকটি ফ্রীজে কী প্রয়োগ করল? ফ্রিজটি কী অতিক্রম করল? লোকটি দ্বারা কী সম্পন্ন হল? কাজ কাকে বলে? কাজ সম্পন্ন হতে কী লাগে? একক সময়ে সম্পন্ন কাজকে কী বলে? ক্ষমতা কাকে বলে? </a:t>
            </a:r>
            <a:endParaRPr lang="en-US" dirty="0" smtClean="0">
              <a:latin typeface="NikoshBAN" panose="02000000000000000000" pitchFamily="2" charset="0"/>
              <a:cs typeface="NikoshBAN" panose="02000000000000000000" pitchFamily="2" charset="0"/>
            </a:endParaRPr>
          </a:p>
        </p:txBody>
      </p:sp>
      <p:sp>
        <p:nvSpPr>
          <p:cNvPr id="4" name="Slide Number Placeholder 3"/>
          <p:cNvSpPr>
            <a:spLocks noGrp="1"/>
          </p:cNvSpPr>
          <p:nvPr>
            <p:ph type="sldNum" sz="quarter" idx="10"/>
          </p:nvPr>
        </p:nvSpPr>
        <p:spPr/>
        <p:txBody>
          <a:bodyPr/>
          <a:lstStyle/>
          <a:p>
            <a:fld id="{9A743ABA-E4BC-4053-B57D-D28B6E2CB4DE}" type="slidenum">
              <a:rPr lang="en-US" smtClean="0"/>
              <a:t>8</a:t>
            </a:fld>
            <a:endParaRPr lang="en-US"/>
          </a:p>
        </p:txBody>
      </p:sp>
    </p:spTree>
    <p:extLst>
      <p:ext uri="{BB962C8B-B14F-4D97-AF65-F5344CB8AC3E}">
        <p14:creationId xmlns:p14="http://schemas.microsoft.com/office/powerpoint/2010/main" val="11642518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bn-IN" dirty="0" smtClean="0"/>
              <a:t>বালকটি কী অতিক্রম করছে?</a:t>
            </a:r>
            <a:r>
              <a:rPr lang="bn-IN" baseline="0" dirty="0" smtClean="0"/>
              <a:t> বালকটির ওজন কত? কৃত কাজের পরিমান কত? কত সময়ে কাজ সম্পন্ন হয়েছে? বালকটির ক্ষমতা কত? ক্ষমতার সূত্র কী? </a:t>
            </a:r>
            <a:endParaRPr lang="en-US" dirty="0" smtClean="0"/>
          </a:p>
        </p:txBody>
      </p:sp>
      <p:sp>
        <p:nvSpPr>
          <p:cNvPr id="4" name="Slide Number Placeholder 3"/>
          <p:cNvSpPr>
            <a:spLocks noGrp="1"/>
          </p:cNvSpPr>
          <p:nvPr>
            <p:ph type="sldNum" sz="quarter" idx="10"/>
          </p:nvPr>
        </p:nvSpPr>
        <p:spPr/>
        <p:txBody>
          <a:bodyPr/>
          <a:lstStyle/>
          <a:p>
            <a:fld id="{9A743ABA-E4BC-4053-B57D-D28B6E2CB4DE}" type="slidenum">
              <a:rPr lang="en-US" smtClean="0"/>
              <a:t>9</a:t>
            </a:fld>
            <a:endParaRPr lang="en-US"/>
          </a:p>
        </p:txBody>
      </p:sp>
    </p:spTree>
    <p:extLst>
      <p:ext uri="{BB962C8B-B14F-4D97-AF65-F5344CB8AC3E}">
        <p14:creationId xmlns:p14="http://schemas.microsoft.com/office/powerpoint/2010/main" val="14010725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bn-IN" dirty="0" smtClean="0">
                <a:latin typeface="NikoshBAN" pitchFamily="2" charset="0"/>
                <a:cs typeface="NikoshBAN" pitchFamily="2" charset="0"/>
              </a:rPr>
              <a:t>ক্ষমতা</a:t>
            </a:r>
            <a:r>
              <a:rPr lang="bn-IN" baseline="0" dirty="0" smtClean="0">
                <a:latin typeface="NikoshBAN" pitchFamily="2" charset="0"/>
                <a:cs typeface="NikoshBAN" pitchFamily="2" charset="0"/>
              </a:rPr>
              <a:t> বিশ্লেষণ করলে কোন কোন যৌদিক রাশি পাওয়া যায় ? কোন কোন মৌলিক রাশি পাওয়া যায়? ক্ষমতার মাত্রা সমীকরন কী? </a:t>
            </a:r>
            <a:endParaRPr lang="en-US" dirty="0" smtClean="0">
              <a:latin typeface="NikoshBAN" pitchFamily="2" charset="0"/>
              <a:cs typeface="NikoshBAN" pitchFamily="2" charset="0"/>
            </a:endParaRPr>
          </a:p>
        </p:txBody>
      </p:sp>
      <p:sp>
        <p:nvSpPr>
          <p:cNvPr id="4" name="Slide Number Placeholder 3"/>
          <p:cNvSpPr>
            <a:spLocks noGrp="1"/>
          </p:cNvSpPr>
          <p:nvPr>
            <p:ph type="sldNum" sz="quarter" idx="10"/>
          </p:nvPr>
        </p:nvSpPr>
        <p:spPr/>
        <p:txBody>
          <a:bodyPr/>
          <a:lstStyle/>
          <a:p>
            <a:fld id="{9A743ABA-E4BC-4053-B57D-D28B6E2CB4DE}" type="slidenum">
              <a:rPr lang="en-US" smtClean="0"/>
              <a:t>10</a:t>
            </a:fld>
            <a:endParaRPr lang="en-US"/>
          </a:p>
        </p:txBody>
      </p:sp>
    </p:spTree>
    <p:extLst>
      <p:ext uri="{BB962C8B-B14F-4D97-AF65-F5344CB8AC3E}">
        <p14:creationId xmlns:p14="http://schemas.microsoft.com/office/powerpoint/2010/main" val="29506430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bn-IN" dirty="0" smtClean="0"/>
              <a:t>পানি দ্বারা কী ঘুরছে?</a:t>
            </a:r>
            <a:r>
              <a:rPr lang="bn-IN" baseline="0" dirty="0" smtClean="0"/>
              <a:t> এখানে শক্তির কী রুপান্তর ঘটছে? পাওয়ার প্লান্ট থেকে কত বিদ্যুৎ পাওয়া যায় ? এখানে শক্তির কী রুপান্তর ঘটছে? গাড়িতে শক্তির কী রুপান্তর ঘটছে? ক্ষমতার এককগুলো কী কী? ওয়াট কাকে বলে?</a:t>
            </a:r>
            <a:endParaRPr lang="en-US" dirty="0" smtClean="0"/>
          </a:p>
        </p:txBody>
      </p:sp>
      <p:sp>
        <p:nvSpPr>
          <p:cNvPr id="4" name="Slide Number Placeholder 3"/>
          <p:cNvSpPr>
            <a:spLocks noGrp="1"/>
          </p:cNvSpPr>
          <p:nvPr>
            <p:ph type="sldNum" sz="quarter" idx="10"/>
          </p:nvPr>
        </p:nvSpPr>
        <p:spPr/>
        <p:txBody>
          <a:bodyPr/>
          <a:lstStyle/>
          <a:p>
            <a:fld id="{9A743ABA-E4BC-4053-B57D-D28B6E2CB4DE}" type="slidenum">
              <a:rPr lang="en-US" smtClean="0"/>
              <a:t>11</a:t>
            </a:fld>
            <a:endParaRPr lang="en-US"/>
          </a:p>
        </p:txBody>
      </p:sp>
    </p:spTree>
    <p:extLst>
      <p:ext uri="{BB962C8B-B14F-4D97-AF65-F5344CB8AC3E}">
        <p14:creationId xmlns:p14="http://schemas.microsoft.com/office/powerpoint/2010/main" val="24891178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n-BD" dirty="0" smtClean="0"/>
              <a:t>বোর্ডে</a:t>
            </a:r>
            <a:r>
              <a:rPr lang="bn-BD" baseline="0" dirty="0" smtClean="0"/>
              <a:t> শিক্ষার্থীদের দ্বারা সমস্যাটির সমাধান করা যেতে পারে।</a:t>
            </a:r>
            <a:endParaRPr lang="en-AU" dirty="0"/>
          </a:p>
        </p:txBody>
      </p:sp>
      <p:sp>
        <p:nvSpPr>
          <p:cNvPr id="4" name="Slide Number Placeholder 3"/>
          <p:cNvSpPr>
            <a:spLocks noGrp="1"/>
          </p:cNvSpPr>
          <p:nvPr>
            <p:ph type="sldNum" sz="quarter" idx="10"/>
          </p:nvPr>
        </p:nvSpPr>
        <p:spPr/>
        <p:txBody>
          <a:bodyPr/>
          <a:lstStyle/>
          <a:p>
            <a:fld id="{9A743ABA-E4BC-4053-B57D-D28B6E2CB4DE}" type="slidenum">
              <a:rPr lang="en-US" smtClean="0"/>
              <a:t>12</a:t>
            </a:fld>
            <a:endParaRPr lang="en-US"/>
          </a:p>
        </p:txBody>
      </p:sp>
    </p:spTree>
    <p:extLst>
      <p:ext uri="{BB962C8B-B14F-4D97-AF65-F5344CB8AC3E}">
        <p14:creationId xmlns:p14="http://schemas.microsoft.com/office/powerpoint/2010/main" val="23341578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bn-IN" dirty="0" smtClean="0"/>
              <a:t>দলীয় কাজের মাধ্যমে</a:t>
            </a:r>
            <a:r>
              <a:rPr lang="bn-IN" baseline="0" dirty="0" smtClean="0"/>
              <a:t> শিক্ষার্থীদের মধ্যে আজকের পাঠের ধারনা দৃঢ় জরার সহায়তা করা যেতে পারে। </a:t>
            </a:r>
            <a:r>
              <a:rPr lang="bn-IN" dirty="0" smtClean="0"/>
              <a:t>সময়—৫ মিনিট।</a:t>
            </a:r>
            <a:endParaRPr lang="en-US" dirty="0" smtClean="0"/>
          </a:p>
        </p:txBody>
      </p:sp>
      <p:sp>
        <p:nvSpPr>
          <p:cNvPr id="4" name="Slide Number Placeholder 3"/>
          <p:cNvSpPr>
            <a:spLocks noGrp="1"/>
          </p:cNvSpPr>
          <p:nvPr>
            <p:ph type="sldNum" sz="quarter" idx="10"/>
          </p:nvPr>
        </p:nvSpPr>
        <p:spPr/>
        <p:txBody>
          <a:bodyPr/>
          <a:lstStyle/>
          <a:p>
            <a:fld id="{9A743ABA-E4BC-4053-B57D-D28B6E2CB4DE}" type="slidenum">
              <a:rPr lang="en-US" smtClean="0"/>
              <a:t>13</a:t>
            </a:fld>
            <a:endParaRPr lang="en-US"/>
          </a:p>
        </p:txBody>
      </p:sp>
    </p:spTree>
    <p:extLst>
      <p:ext uri="{BB962C8B-B14F-4D97-AF65-F5344CB8AC3E}">
        <p14:creationId xmlns:p14="http://schemas.microsoft.com/office/powerpoint/2010/main" val="39995022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bn-IN" dirty="0" smtClean="0">
                <a:latin typeface="NikoshBAN" pitchFamily="2" charset="0"/>
                <a:cs typeface="NikoshBAN" pitchFamily="2" charset="0"/>
              </a:rPr>
              <a:t>পাঠের</a:t>
            </a:r>
            <a:r>
              <a:rPr lang="bn-IN" baseline="0" dirty="0" smtClean="0">
                <a:latin typeface="NikoshBAN" pitchFamily="2" charset="0"/>
                <a:cs typeface="NikoshBAN" pitchFamily="2" charset="0"/>
              </a:rPr>
              <a:t> বিষয়বস্তুর সুস্পষ্ট ধারনার জন্য </a:t>
            </a:r>
            <a:r>
              <a:rPr lang="bn-IN" dirty="0" smtClean="0">
                <a:latin typeface="NikoshBAN" pitchFamily="2" charset="0"/>
                <a:cs typeface="NikoshBAN" pitchFamily="2" charset="0"/>
              </a:rPr>
              <a:t>মূল্যায়নের</a:t>
            </a:r>
            <a:r>
              <a:rPr lang="bn-IN" baseline="0" dirty="0" smtClean="0">
                <a:latin typeface="NikoshBAN" pitchFamily="2" charset="0"/>
                <a:cs typeface="NikoshBAN" pitchFamily="2" charset="0"/>
              </a:rPr>
              <a:t> মাধ্যমে বিভিন্ন শক্তি সম্পর্কে প্রশ্ন করে উত্তর জানতে চাওয়া  যেতে পারে।</a:t>
            </a:r>
            <a:endParaRPr lang="en-US" dirty="0" smtClean="0">
              <a:latin typeface="NikoshBAN" pitchFamily="2" charset="0"/>
              <a:cs typeface="NikoshBAN" pitchFamily="2" charset="0"/>
            </a:endParaRPr>
          </a:p>
        </p:txBody>
      </p:sp>
      <p:sp>
        <p:nvSpPr>
          <p:cNvPr id="4" name="Slide Number Placeholder 3"/>
          <p:cNvSpPr>
            <a:spLocks noGrp="1"/>
          </p:cNvSpPr>
          <p:nvPr>
            <p:ph type="sldNum" sz="quarter" idx="10"/>
          </p:nvPr>
        </p:nvSpPr>
        <p:spPr/>
        <p:txBody>
          <a:bodyPr/>
          <a:lstStyle/>
          <a:p>
            <a:fld id="{9A743ABA-E4BC-4053-B57D-D28B6E2CB4DE}" type="slidenum">
              <a:rPr lang="en-US" smtClean="0"/>
              <a:t>14</a:t>
            </a:fld>
            <a:endParaRPr lang="en-US"/>
          </a:p>
        </p:txBody>
      </p:sp>
    </p:spTree>
    <p:extLst>
      <p:ext uri="{BB962C8B-B14F-4D97-AF65-F5344CB8AC3E}">
        <p14:creationId xmlns:p14="http://schemas.microsoft.com/office/powerpoint/2010/main" val="568102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bn-IN" dirty="0" smtClean="0"/>
              <a:t>বাড়ির কাজটির ফটোকপি শিক্ষার্থীদের</a:t>
            </a:r>
            <a:r>
              <a:rPr lang="bn-IN" baseline="0" dirty="0" smtClean="0"/>
              <a:t> মধ্যে  সরবরাহ করলে সময় সাশ্রয় করা যেতে পারে।</a:t>
            </a:r>
            <a:endParaRPr lang="en-US" dirty="0" smtClean="0"/>
          </a:p>
        </p:txBody>
      </p:sp>
      <p:sp>
        <p:nvSpPr>
          <p:cNvPr id="4" name="Slide Number Placeholder 3"/>
          <p:cNvSpPr>
            <a:spLocks noGrp="1"/>
          </p:cNvSpPr>
          <p:nvPr>
            <p:ph type="sldNum" sz="quarter" idx="10"/>
          </p:nvPr>
        </p:nvSpPr>
        <p:spPr/>
        <p:txBody>
          <a:bodyPr/>
          <a:lstStyle/>
          <a:p>
            <a:fld id="{9A743ABA-E4BC-4053-B57D-D28B6E2CB4DE}" type="slidenum">
              <a:rPr lang="en-US" smtClean="0"/>
              <a:t>15</a:t>
            </a:fld>
            <a:endParaRPr lang="en-US"/>
          </a:p>
        </p:txBody>
      </p:sp>
    </p:spTree>
    <p:extLst>
      <p:ext uri="{BB962C8B-B14F-4D97-AF65-F5344CB8AC3E}">
        <p14:creationId xmlns:p14="http://schemas.microsoft.com/office/powerpoint/2010/main" val="22808811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2B004C2-78A5-4F65-8232-B66EFA4AF180}" type="datetimeFigureOut">
              <a:rPr lang="en-US" smtClean="0"/>
              <a:t>5/13/2024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4D71CA-4244-4A2E-B549-FEBF22872D34}" type="slidenum">
              <a:rPr lang="en-US" smtClean="0"/>
              <a:t>‹#›</a:t>
            </a:fld>
            <a:endParaRPr lang="en-US"/>
          </a:p>
        </p:txBody>
      </p:sp>
    </p:spTree>
    <p:extLst>
      <p:ext uri="{BB962C8B-B14F-4D97-AF65-F5344CB8AC3E}">
        <p14:creationId xmlns:p14="http://schemas.microsoft.com/office/powerpoint/2010/main" val="36126770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B004C2-78A5-4F65-8232-B66EFA4AF180}" type="datetimeFigureOut">
              <a:rPr lang="en-US" smtClean="0"/>
              <a:t>5/13/2024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4D71CA-4244-4A2E-B549-FEBF22872D34}" type="slidenum">
              <a:rPr lang="en-US" smtClean="0"/>
              <a:t>‹#›</a:t>
            </a:fld>
            <a:endParaRPr lang="en-US"/>
          </a:p>
        </p:txBody>
      </p:sp>
    </p:spTree>
    <p:extLst>
      <p:ext uri="{BB962C8B-B14F-4D97-AF65-F5344CB8AC3E}">
        <p14:creationId xmlns:p14="http://schemas.microsoft.com/office/powerpoint/2010/main" val="2108364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B004C2-78A5-4F65-8232-B66EFA4AF180}" type="datetimeFigureOut">
              <a:rPr lang="en-US" smtClean="0"/>
              <a:t>5/13/2024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4D71CA-4244-4A2E-B549-FEBF22872D34}" type="slidenum">
              <a:rPr lang="en-US" smtClean="0"/>
              <a:t>‹#›</a:t>
            </a:fld>
            <a:endParaRPr lang="en-US"/>
          </a:p>
        </p:txBody>
      </p:sp>
    </p:spTree>
    <p:extLst>
      <p:ext uri="{BB962C8B-B14F-4D97-AF65-F5344CB8AC3E}">
        <p14:creationId xmlns:p14="http://schemas.microsoft.com/office/powerpoint/2010/main" val="20310252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2B004C2-78A5-4F65-8232-B66EFA4AF180}" type="datetimeFigureOut">
              <a:rPr lang="en-US" smtClean="0"/>
              <a:t>5/13/2024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4D71CA-4244-4A2E-B549-FEBF22872D34}" type="slidenum">
              <a:rPr lang="en-US" smtClean="0"/>
              <a:t>‹#›</a:t>
            </a:fld>
            <a:endParaRPr lang="en-US"/>
          </a:p>
        </p:txBody>
      </p:sp>
    </p:spTree>
    <p:extLst>
      <p:ext uri="{BB962C8B-B14F-4D97-AF65-F5344CB8AC3E}">
        <p14:creationId xmlns:p14="http://schemas.microsoft.com/office/powerpoint/2010/main" val="11464410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2B004C2-78A5-4F65-8232-B66EFA4AF180}" type="datetimeFigureOut">
              <a:rPr lang="en-US" smtClean="0"/>
              <a:t>5/13/2024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4D71CA-4244-4A2E-B549-FEBF22872D34}" type="slidenum">
              <a:rPr lang="en-US" smtClean="0"/>
              <a:t>‹#›</a:t>
            </a:fld>
            <a:endParaRPr lang="en-US"/>
          </a:p>
        </p:txBody>
      </p:sp>
    </p:spTree>
    <p:extLst>
      <p:ext uri="{BB962C8B-B14F-4D97-AF65-F5344CB8AC3E}">
        <p14:creationId xmlns:p14="http://schemas.microsoft.com/office/powerpoint/2010/main" val="2798154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2B004C2-78A5-4F65-8232-B66EFA4AF180}" type="datetimeFigureOut">
              <a:rPr lang="en-US" smtClean="0"/>
              <a:t>5/13/2024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4D71CA-4244-4A2E-B549-FEBF22872D34}" type="slidenum">
              <a:rPr lang="en-US" smtClean="0"/>
              <a:t>‹#›</a:t>
            </a:fld>
            <a:endParaRPr lang="en-US"/>
          </a:p>
        </p:txBody>
      </p:sp>
    </p:spTree>
    <p:extLst>
      <p:ext uri="{BB962C8B-B14F-4D97-AF65-F5344CB8AC3E}">
        <p14:creationId xmlns:p14="http://schemas.microsoft.com/office/powerpoint/2010/main" val="34947223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B004C2-78A5-4F65-8232-B66EFA4AF180}" type="datetimeFigureOut">
              <a:rPr lang="en-US" smtClean="0"/>
              <a:t>5/13/2024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4D71CA-4244-4A2E-B549-FEBF22872D34}" type="slidenum">
              <a:rPr lang="en-US" smtClean="0"/>
              <a:t>‹#›</a:t>
            </a:fld>
            <a:endParaRPr lang="en-US"/>
          </a:p>
        </p:txBody>
      </p:sp>
    </p:spTree>
    <p:extLst>
      <p:ext uri="{BB962C8B-B14F-4D97-AF65-F5344CB8AC3E}">
        <p14:creationId xmlns:p14="http://schemas.microsoft.com/office/powerpoint/2010/main" val="4283394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B004C2-78A5-4F65-8232-B66EFA4AF180}" type="datetimeFigureOut">
              <a:rPr lang="en-US" smtClean="0"/>
              <a:t>5/13/2024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4D71CA-4244-4A2E-B549-FEBF22872D34}" type="slidenum">
              <a:rPr lang="en-US" smtClean="0"/>
              <a:t>‹#›</a:t>
            </a:fld>
            <a:endParaRPr lang="en-US"/>
          </a:p>
        </p:txBody>
      </p:sp>
    </p:spTree>
    <p:extLst>
      <p:ext uri="{BB962C8B-B14F-4D97-AF65-F5344CB8AC3E}">
        <p14:creationId xmlns:p14="http://schemas.microsoft.com/office/powerpoint/2010/main" val="179841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B004C2-78A5-4F65-8232-B66EFA4AF180}" type="datetimeFigureOut">
              <a:rPr lang="en-US" smtClean="0"/>
              <a:t>5/13/2024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4D71CA-4244-4A2E-B549-FEBF22872D34}" type="slidenum">
              <a:rPr lang="en-US" smtClean="0"/>
              <a:t>‹#›</a:t>
            </a:fld>
            <a:endParaRPr lang="en-US"/>
          </a:p>
        </p:txBody>
      </p:sp>
    </p:spTree>
    <p:extLst>
      <p:ext uri="{BB962C8B-B14F-4D97-AF65-F5344CB8AC3E}">
        <p14:creationId xmlns:p14="http://schemas.microsoft.com/office/powerpoint/2010/main" val="4232731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B004C2-78A5-4F65-8232-B66EFA4AF180}" type="datetimeFigureOut">
              <a:rPr lang="en-US" smtClean="0"/>
              <a:t>5/13/2024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4D71CA-4244-4A2E-B549-FEBF22872D34}" type="slidenum">
              <a:rPr lang="en-US" smtClean="0"/>
              <a:t>‹#›</a:t>
            </a:fld>
            <a:endParaRPr lang="en-US"/>
          </a:p>
        </p:txBody>
      </p:sp>
    </p:spTree>
    <p:extLst>
      <p:ext uri="{BB962C8B-B14F-4D97-AF65-F5344CB8AC3E}">
        <p14:creationId xmlns:p14="http://schemas.microsoft.com/office/powerpoint/2010/main" val="1584638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B004C2-78A5-4F65-8232-B66EFA4AF180}" type="datetimeFigureOut">
              <a:rPr lang="en-US" smtClean="0"/>
              <a:t>5/13/2024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4D71CA-4244-4A2E-B549-FEBF22872D34}" type="slidenum">
              <a:rPr lang="en-US" smtClean="0"/>
              <a:t>‹#›</a:t>
            </a:fld>
            <a:endParaRPr lang="en-US"/>
          </a:p>
        </p:txBody>
      </p:sp>
    </p:spTree>
    <p:extLst>
      <p:ext uri="{BB962C8B-B14F-4D97-AF65-F5344CB8AC3E}">
        <p14:creationId xmlns:p14="http://schemas.microsoft.com/office/powerpoint/2010/main" val="32583971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882651" y="228600"/>
            <a:ext cx="11106149" cy="579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3B5EE8B7-6682-48D1-9589-70FE13DD8F99}" type="slidenum">
              <a:rPr lang="en-US" altLang="en-US"/>
              <a:pPr>
                <a:defRPr/>
              </a:pPr>
              <a:t>‹#›</a:t>
            </a:fld>
            <a:endParaRPr lang="en-US" altLang="en-US"/>
          </a:p>
        </p:txBody>
      </p:sp>
    </p:spTree>
    <p:extLst>
      <p:ext uri="{BB962C8B-B14F-4D97-AF65-F5344CB8AC3E}">
        <p14:creationId xmlns:p14="http://schemas.microsoft.com/office/powerpoint/2010/main" val="111240983"/>
      </p:ext>
    </p:extLst>
  </p:cSld>
  <p:clrMapOvr>
    <a:masterClrMapping/>
  </p:clrMapOvr>
  <p:transition>
    <p:push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B004C2-78A5-4F65-8232-B66EFA4AF180}" type="datetimeFigureOut">
              <a:rPr lang="en-US" smtClean="0"/>
              <a:t>5/13/2024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4D71CA-4244-4A2E-B549-FEBF22872D34}" type="slidenum">
              <a:rPr lang="en-US" smtClean="0"/>
              <a:t>‹#›</a:t>
            </a:fld>
            <a:endParaRPr lang="en-US"/>
          </a:p>
        </p:txBody>
      </p:sp>
    </p:spTree>
    <p:extLst>
      <p:ext uri="{BB962C8B-B14F-4D97-AF65-F5344CB8AC3E}">
        <p14:creationId xmlns:p14="http://schemas.microsoft.com/office/powerpoint/2010/main" val="42479748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6.gif"/><Relationship Id="rId7"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9.gif"/><Relationship Id="rId5" Type="http://schemas.openxmlformats.org/officeDocument/2006/relationships/image" Target="../media/image8.gif"/><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image" Target="../media/image10.gif"/><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8.gif"/><Relationship Id="rId7"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jp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image" Target="../media/image22.gif"/><Relationship Id="rId7" Type="http://schemas.openxmlformats.org/officeDocument/2006/relationships/image" Target="NUL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NULL"/></Relationships>
</file>

<file path=ppt/slides/_rels/slide11.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image" Target="../media/image26.gif"/><Relationship Id="rId4" Type="http://schemas.openxmlformats.org/officeDocument/2006/relationships/image" Target="../media/image25.gif"/></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8.gif"/></Relationships>
</file>

<file path=ppt/slides/_rels/slide13.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30.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a:extLst>
              <a:ext uri="{FF2B5EF4-FFF2-40B4-BE49-F238E27FC236}"/>
            </a:extLst>
          </p:cNvPr>
          <p:cNvSpPr/>
          <p:nvPr/>
        </p:nvSpPr>
        <p:spPr>
          <a:xfrm>
            <a:off x="4265124" y="1584101"/>
            <a:ext cx="3810000" cy="3799268"/>
          </a:xfrm>
          <a:prstGeom prst="ellipse">
            <a:avLst/>
          </a:prstGeom>
          <a:ln w="38100">
            <a:solidFill>
              <a:srgbClr val="FFFF00"/>
            </a:solidFill>
          </a:ln>
        </p:spPr>
        <p:style>
          <a:lnRef idx="0">
            <a:schemeClr val="accent2"/>
          </a:lnRef>
          <a:fillRef idx="3">
            <a:schemeClr val="accent2"/>
          </a:fillRef>
          <a:effectRef idx="3">
            <a:schemeClr val="accent2"/>
          </a:effectRef>
          <a:fontRef idx="minor">
            <a:schemeClr val="lt1"/>
          </a:fontRef>
        </p:style>
        <p:txBody>
          <a:bodyPr anchor="ctr"/>
          <a:lstStyle/>
          <a:p>
            <a:pPr algn="ctr">
              <a:defRPr/>
            </a:pPr>
            <a:r>
              <a:rPr lang="bn-IN" sz="8000" b="1" dirty="0">
                <a:solidFill>
                  <a:srgbClr val="002060"/>
                </a:solidFill>
                <a:latin typeface="NikoshBAN" pitchFamily="2" charset="0"/>
                <a:cs typeface="NikoshBAN" pitchFamily="2" charset="0"/>
              </a:rPr>
              <a:t>স্বাগতম </a:t>
            </a:r>
            <a:endParaRPr lang="en-US" sz="8000" b="1" dirty="0">
              <a:solidFill>
                <a:srgbClr val="002060"/>
              </a:solidFill>
              <a:latin typeface="NikoshBAN" pitchFamily="2" charset="0"/>
              <a:cs typeface="NikoshBAN" pitchFamily="2" charset="0"/>
            </a:endParaRPr>
          </a:p>
        </p:txBody>
      </p:sp>
      <p:pic>
        <p:nvPicPr>
          <p:cNvPr id="6" name="Picture 2" descr="D:\ANIMATED\ROSEFLOWER\06_949.gif_480_480_0_64000_0_1_0.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88265" y="1364087"/>
            <a:ext cx="3516312" cy="448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D:\ANIMATED\ROSEFLOWER\2014 - 1 - Copy.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335672" y="1364087"/>
            <a:ext cx="3416300" cy="442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71278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3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out)">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237164" y="153989"/>
            <a:ext cx="3098925" cy="769441"/>
          </a:xfrm>
          <a:prstGeom prst="rect">
            <a:avLst/>
          </a:prstGeom>
          <a:ln/>
        </p:spPr>
        <p:style>
          <a:lnRef idx="3">
            <a:schemeClr val="lt1"/>
          </a:lnRef>
          <a:fillRef idx="1">
            <a:schemeClr val="accent1"/>
          </a:fillRef>
          <a:effectRef idx="1">
            <a:schemeClr val="accent1"/>
          </a:effectRef>
          <a:fontRef idx="minor">
            <a:schemeClr val="lt1"/>
          </a:fontRef>
        </p:style>
        <p:txBody>
          <a:bodyPr wrap="none">
            <a:spAutoFit/>
          </a:bodyPr>
          <a:lstStyle/>
          <a:p>
            <a:pPr>
              <a:defRPr/>
            </a:pPr>
            <a:r>
              <a:rPr lang="bn-IN" sz="4400" b="1" dirty="0" smtClean="0">
                <a:latin typeface="NikoshBAN" pitchFamily="2" charset="0"/>
                <a:cs typeface="NikoshBAN" pitchFamily="2" charset="0"/>
              </a:rPr>
              <a:t>শিক্ষক পরিচিতি</a:t>
            </a:r>
            <a:r>
              <a:rPr lang="bn-IN" sz="4400" dirty="0" smtClean="0">
                <a:latin typeface="NikoshBAN" pitchFamily="2" charset="0"/>
                <a:cs typeface="NikoshBAN" pitchFamily="2" charset="0"/>
              </a:rPr>
              <a:t> </a:t>
            </a:r>
            <a:endParaRPr lang="en-US" sz="4400" dirty="0"/>
          </a:p>
        </p:txBody>
      </p:sp>
      <p:sp>
        <p:nvSpPr>
          <p:cNvPr id="3075" name="Rectangle 6"/>
          <p:cNvSpPr>
            <a:spLocks noChangeArrowheads="1"/>
          </p:cNvSpPr>
          <p:nvPr/>
        </p:nvSpPr>
        <p:spPr bwMode="auto">
          <a:xfrm>
            <a:off x="1801544" y="1500982"/>
            <a:ext cx="8684164"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bn-IN" altLang="en-US" sz="4000" dirty="0">
                <a:latin typeface="NikoshBAN" panose="02000000000000000000" pitchFamily="2" charset="0"/>
                <a:cs typeface="NikoshBAN" panose="02000000000000000000" pitchFamily="2" charset="0"/>
              </a:rPr>
              <a:t>মোহাম্মদ সাইফুদ্দিন  </a:t>
            </a:r>
          </a:p>
          <a:p>
            <a:r>
              <a:rPr lang="bn-IN" altLang="en-US" sz="3200" dirty="0">
                <a:latin typeface="NikoshBAN" panose="02000000000000000000" pitchFamily="2" charset="0"/>
                <a:cs typeface="NikoshBAN" panose="02000000000000000000" pitchFamily="2" charset="0"/>
              </a:rPr>
              <a:t>সিনিয়র শিক্ষক</a:t>
            </a:r>
          </a:p>
          <a:p>
            <a:r>
              <a:rPr lang="bn-IN" altLang="en-US" sz="3200" dirty="0">
                <a:latin typeface="NikoshBAN" panose="02000000000000000000" pitchFamily="2" charset="0"/>
                <a:cs typeface="NikoshBAN" panose="02000000000000000000" pitchFamily="2" charset="0"/>
              </a:rPr>
              <a:t>বায়তুশ শরফ আদর্শ কামিল মাদরাসা চট্টগ্রাম</a:t>
            </a:r>
            <a:endParaRPr lang="en-US" altLang="en-US" sz="3200" dirty="0">
              <a:latin typeface="NikoshBAN" panose="02000000000000000000" pitchFamily="2" charset="0"/>
              <a:cs typeface="NikoshBAN" panose="02000000000000000000" pitchFamily="2" charset="0"/>
            </a:endParaRPr>
          </a:p>
          <a:p>
            <a:r>
              <a:rPr lang="bn-IN" altLang="en-US" sz="3200" dirty="0">
                <a:latin typeface="NikoshBAN" panose="02000000000000000000" pitchFamily="2" charset="0"/>
                <a:cs typeface="NikoshBAN" panose="02000000000000000000" pitchFamily="2" charset="0"/>
              </a:rPr>
              <a:t>মোবাইলঃ ০১৮১৯৯৪৭৩৮৭</a:t>
            </a:r>
          </a:p>
          <a:p>
            <a:r>
              <a:rPr lang="en-US" altLang="en-US" sz="3200" dirty="0" err="1">
                <a:cs typeface="Times New Roman" panose="02020603050405020304" pitchFamily="18" charset="0"/>
              </a:rPr>
              <a:t>E-mail:saifuddinbaitushsharaf@gamil.com</a:t>
            </a:r>
            <a:endParaRPr lang="en-US" altLang="en-US" sz="3200" dirty="0">
              <a:cs typeface="Times New Roman" panose="02020603050405020304" pitchFamily="18" charset="0"/>
            </a:endParaRPr>
          </a:p>
          <a:p>
            <a:r>
              <a:rPr lang="en-US" altLang="en-US" sz="3200" dirty="0">
                <a:cs typeface="Times New Roman" panose="02020603050405020304" pitchFamily="18" charset="0"/>
              </a:rPr>
              <a:t>YouTube: ICT 4 Quality Education Bangla Tutorial</a:t>
            </a:r>
          </a:p>
          <a:p>
            <a:r>
              <a:rPr lang="en-US" altLang="en-US" sz="3200" dirty="0">
                <a:cs typeface="Times New Roman" panose="02020603050405020304" pitchFamily="18" charset="0"/>
              </a:rPr>
              <a:t>Website Link:www.ictlearning360.blogspot.com</a:t>
            </a:r>
          </a:p>
          <a:p>
            <a:r>
              <a:rPr lang="bn-IN" altLang="en-US" sz="3200" dirty="0">
                <a:cs typeface="Times New Roman" panose="02020603050405020304" pitchFamily="18" charset="0"/>
              </a:rPr>
              <a:t>বাতায়ন</a:t>
            </a:r>
            <a:r>
              <a:rPr lang="en-US" altLang="en-US" sz="3200" dirty="0">
                <a:cs typeface="Times New Roman" panose="02020603050405020304" pitchFamily="18" charset="0"/>
              </a:rPr>
              <a:t> link:</a:t>
            </a:r>
            <a:r>
              <a:rPr lang="bn-IN" altLang="en-US" sz="3200" dirty="0">
                <a:cs typeface="Times New Roman" panose="02020603050405020304" pitchFamily="18" charset="0"/>
              </a:rPr>
              <a:t> </a:t>
            </a:r>
            <a:r>
              <a:rPr lang="en-US" altLang="en-US" sz="3200" dirty="0" err="1">
                <a:cs typeface="Times New Roman" panose="02020603050405020304" pitchFamily="18" charset="0"/>
              </a:rPr>
              <a:t>saifuddinbaitushsharaf</a:t>
            </a:r>
            <a:endParaRPr lang="en-US" altLang="en-US" sz="3200" dirty="0">
              <a:cs typeface="Times New Roman" panose="02020603050405020304" pitchFamily="18" charset="0"/>
            </a:endParaRPr>
          </a:p>
        </p:txBody>
      </p:sp>
      <p:pic>
        <p:nvPicPr>
          <p:cNvPr id="7" name="Picture 3" descr="f"/>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0" y="0"/>
            <a:ext cx="1600200" cy="7086600"/>
          </a:xfrm>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4716" y="177149"/>
            <a:ext cx="2228782" cy="2647666"/>
          </a:xfrm>
          <a:prstGeom prst="rect">
            <a:avLst/>
          </a:prstGeom>
        </p:spPr>
      </p:pic>
    </p:spTree>
    <p:extLst>
      <p:ext uri="{BB962C8B-B14F-4D97-AF65-F5344CB8AC3E}">
        <p14:creationId xmlns:p14="http://schemas.microsoft.com/office/powerpoint/2010/main" val="3685158710"/>
      </p:ext>
    </p:extLst>
  </p:cSld>
  <p:clrMapOvr>
    <a:masterClrMapping/>
  </p:clrMapOvr>
  <p:transition>
    <p:push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237164" y="282778"/>
            <a:ext cx="2763837" cy="769937"/>
          </a:xfrm>
          <a:prstGeom prst="rect">
            <a:avLst/>
          </a:prstGeom>
          <a:ln/>
        </p:spPr>
        <p:style>
          <a:lnRef idx="1">
            <a:schemeClr val="accent2"/>
          </a:lnRef>
          <a:fillRef idx="2">
            <a:schemeClr val="accent2"/>
          </a:fillRef>
          <a:effectRef idx="1">
            <a:schemeClr val="accent2"/>
          </a:effectRef>
          <a:fontRef idx="minor">
            <a:schemeClr val="dk1"/>
          </a:fontRef>
        </p:style>
        <p:txBody>
          <a:bodyPr>
            <a:spAutoFit/>
          </a:bodyPr>
          <a:lstStyle/>
          <a:p>
            <a:pPr algn="ctr">
              <a:defRPr/>
            </a:pPr>
            <a:r>
              <a:rPr lang="bn-IN" sz="4400" b="1" dirty="0">
                <a:latin typeface="NikoshBAN" pitchFamily="2" charset="0"/>
                <a:cs typeface="NikoshBAN" pitchFamily="2" charset="0"/>
              </a:rPr>
              <a:t>পাঠ পরিচিতি</a:t>
            </a:r>
            <a:r>
              <a:rPr lang="bn-IN" sz="4400" dirty="0">
                <a:latin typeface="NikoshBAN" pitchFamily="2" charset="0"/>
                <a:cs typeface="NikoshBAN" pitchFamily="2" charset="0"/>
              </a:rPr>
              <a:t> </a:t>
            </a:r>
            <a:endParaRPr lang="en-US" sz="4400" dirty="0"/>
          </a:p>
        </p:txBody>
      </p:sp>
      <p:sp>
        <p:nvSpPr>
          <p:cNvPr id="5" name="Rectangle 4"/>
          <p:cNvSpPr/>
          <p:nvPr/>
        </p:nvSpPr>
        <p:spPr>
          <a:xfrm>
            <a:off x="2336856" y="1804362"/>
            <a:ext cx="8564452" cy="3477875"/>
          </a:xfrm>
          <a:prstGeom prst="rect">
            <a:avLst/>
          </a:prstGeom>
          <a:blipFill>
            <a:blip r:embed="rId2"/>
            <a:tile tx="0" ty="0" sx="100000" sy="100000" flip="none" algn="tl"/>
          </a:blipFill>
          <a:scene3d>
            <a:camera prst="orthographicFront"/>
            <a:lightRig rig="threePt" dir="t"/>
          </a:scene3d>
          <a:sp3d>
            <a:bevelT w="114300" prst="artDeco"/>
          </a:sp3d>
        </p:spPr>
        <p:txBody>
          <a:bodyPr wrap="square">
            <a:spAutoFit/>
          </a:bodyPr>
          <a:lstStyle/>
          <a:p>
            <a:pPr>
              <a:defRPr/>
            </a:pPr>
            <a:r>
              <a:rPr lang="bn-IN" sz="4400" dirty="0" smtClean="0">
                <a:solidFill>
                  <a:srgbClr val="00B050"/>
                </a:solidFill>
                <a:latin typeface="NikoshBAN" pitchFamily="2" charset="0"/>
                <a:cs typeface="NikoshBAN" pitchFamily="2" charset="0"/>
              </a:rPr>
              <a:t>শ্রেণি-</a:t>
            </a:r>
            <a:r>
              <a:rPr lang="bn-IN" sz="4400" dirty="0" smtClean="0">
                <a:solidFill>
                  <a:srgbClr val="00B050"/>
                </a:solidFill>
                <a:latin typeface="NikoshBAN" pitchFamily="2" charset="0"/>
                <a:cs typeface="NikoshBAN" pitchFamily="2" charset="0"/>
              </a:rPr>
              <a:t>দশম </a:t>
            </a:r>
          </a:p>
          <a:p>
            <a:pPr>
              <a:defRPr/>
            </a:pPr>
            <a:r>
              <a:rPr lang="bn-IN" sz="4400" dirty="0" smtClean="0">
                <a:solidFill>
                  <a:srgbClr val="00B050"/>
                </a:solidFill>
                <a:latin typeface="NikoshBAN" pitchFamily="2" charset="0"/>
                <a:cs typeface="NikoshBAN" pitchFamily="2" charset="0"/>
              </a:rPr>
              <a:t>বিষয়</a:t>
            </a:r>
            <a:r>
              <a:rPr lang="en-US" sz="4400" dirty="0" smtClean="0">
                <a:solidFill>
                  <a:srgbClr val="00B050"/>
                </a:solidFill>
                <a:latin typeface="NikoshBAN" pitchFamily="2" charset="0"/>
                <a:cs typeface="NikoshBAN" pitchFamily="2" charset="0"/>
              </a:rPr>
              <a:t>-</a:t>
            </a:r>
            <a:r>
              <a:rPr lang="bn-IN" sz="4400" dirty="0" smtClean="0">
                <a:solidFill>
                  <a:srgbClr val="00B050"/>
                </a:solidFill>
                <a:latin typeface="NikoshBAN" pitchFamily="2" charset="0"/>
                <a:cs typeface="NikoshBAN" pitchFamily="2" charset="0"/>
              </a:rPr>
              <a:t>পদার্থ</a:t>
            </a:r>
            <a:endParaRPr lang="bn-IN" sz="4400" dirty="0">
              <a:solidFill>
                <a:srgbClr val="00B050"/>
              </a:solidFill>
              <a:latin typeface="NikoshBAN" pitchFamily="2" charset="0"/>
              <a:cs typeface="NikoshBAN" pitchFamily="2" charset="0"/>
            </a:endParaRPr>
          </a:p>
          <a:p>
            <a:pPr>
              <a:defRPr/>
            </a:pPr>
            <a:r>
              <a:rPr lang="bn-IN" sz="4400" dirty="0">
                <a:solidFill>
                  <a:srgbClr val="00B050"/>
                </a:solidFill>
                <a:latin typeface="NikoshBAN" pitchFamily="2" charset="0"/>
                <a:cs typeface="NikoshBAN" pitchFamily="2" charset="0"/>
              </a:rPr>
              <a:t>অধ্যায়</a:t>
            </a:r>
            <a:r>
              <a:rPr lang="en-US" sz="4400" dirty="0">
                <a:solidFill>
                  <a:srgbClr val="00B050"/>
                </a:solidFill>
                <a:latin typeface="NikoshBAN" pitchFamily="2" charset="0"/>
                <a:cs typeface="NikoshBAN" pitchFamily="2" charset="0"/>
              </a:rPr>
              <a:t>-</a:t>
            </a:r>
            <a:r>
              <a:rPr lang="bn-IN" sz="4400" dirty="0">
                <a:solidFill>
                  <a:srgbClr val="00B050"/>
                </a:solidFill>
                <a:latin typeface="NikoshBAN" pitchFamily="2" charset="0"/>
                <a:cs typeface="NikoshBAN" pitchFamily="2" charset="0"/>
              </a:rPr>
              <a:t> </a:t>
            </a:r>
            <a:r>
              <a:rPr lang="bn-IN" sz="4400" dirty="0" smtClean="0">
                <a:solidFill>
                  <a:srgbClr val="00B050"/>
                </a:solidFill>
                <a:latin typeface="NikoshBAN" pitchFamily="2" charset="0"/>
                <a:cs typeface="NikoshBAN" pitchFamily="2" charset="0"/>
              </a:rPr>
              <a:t>চতুর্থ </a:t>
            </a:r>
            <a:r>
              <a:rPr lang="bn-IN" sz="4400" dirty="0" smtClean="0">
                <a:solidFill>
                  <a:srgbClr val="00B050"/>
                </a:solidFill>
                <a:latin typeface="NikoshBAN" pitchFamily="2" charset="0"/>
                <a:cs typeface="NikoshBAN" pitchFamily="2" charset="0"/>
              </a:rPr>
              <a:t> </a:t>
            </a:r>
            <a:endParaRPr lang="en-US" sz="4400" dirty="0">
              <a:solidFill>
                <a:srgbClr val="00B050"/>
              </a:solidFill>
              <a:latin typeface="NikoshBAN" pitchFamily="2" charset="0"/>
              <a:cs typeface="NikoshBAN" pitchFamily="2" charset="0"/>
            </a:endParaRPr>
          </a:p>
          <a:p>
            <a:pPr>
              <a:defRPr/>
            </a:pPr>
            <a:r>
              <a:rPr lang="bn-IN" sz="4400" dirty="0">
                <a:solidFill>
                  <a:srgbClr val="00B050"/>
                </a:solidFill>
                <a:latin typeface="NikoshBAN" pitchFamily="2" charset="0"/>
                <a:cs typeface="NikoshBAN" pitchFamily="2" charset="0"/>
              </a:rPr>
              <a:t>পাঠঃ </a:t>
            </a:r>
            <a:r>
              <a:rPr lang="bn-IN" sz="4400" dirty="0" smtClean="0">
                <a:solidFill>
                  <a:srgbClr val="00B050"/>
                </a:solidFill>
                <a:latin typeface="NikoshBAN" pitchFamily="2" charset="0"/>
                <a:cs typeface="NikoshBAN" pitchFamily="2" charset="0"/>
              </a:rPr>
              <a:t>ক্ষমতা</a:t>
            </a:r>
            <a:endParaRPr lang="bn-IN" sz="4400" dirty="0" smtClean="0">
              <a:latin typeface="NikoshBAN" pitchFamily="2" charset="0"/>
              <a:cs typeface="NikoshBAN" pitchFamily="2" charset="0"/>
              <a:sym typeface="Symbol"/>
            </a:endParaRPr>
          </a:p>
          <a:p>
            <a:pPr>
              <a:defRPr/>
            </a:pPr>
            <a:r>
              <a:rPr lang="bn-IN" sz="4400" dirty="0" smtClean="0">
                <a:solidFill>
                  <a:srgbClr val="00B050"/>
                </a:solidFill>
                <a:latin typeface="NikoshBAN" pitchFamily="2" charset="0"/>
                <a:cs typeface="NikoshBAN" pitchFamily="2" charset="0"/>
              </a:rPr>
              <a:t>সময়</a:t>
            </a:r>
            <a:r>
              <a:rPr lang="en-US" sz="4400" dirty="0">
                <a:solidFill>
                  <a:srgbClr val="00B050"/>
                </a:solidFill>
                <a:latin typeface="NikoshBAN" pitchFamily="2" charset="0"/>
                <a:cs typeface="NikoshBAN" pitchFamily="2" charset="0"/>
              </a:rPr>
              <a:t>-</a:t>
            </a:r>
            <a:r>
              <a:rPr lang="bn-IN" sz="4400" dirty="0">
                <a:solidFill>
                  <a:srgbClr val="00B050"/>
                </a:solidFill>
                <a:latin typeface="NikoshBAN" pitchFamily="2" charset="0"/>
                <a:cs typeface="NikoshBAN" pitchFamily="2" charset="0"/>
              </a:rPr>
              <a:t> </a:t>
            </a:r>
            <a:r>
              <a:rPr lang="bn-IN" sz="3600" dirty="0">
                <a:solidFill>
                  <a:srgbClr val="00B050"/>
                </a:solidFill>
                <a:latin typeface="NikoshBAN" pitchFamily="2" charset="0"/>
                <a:cs typeface="NikoshBAN" pitchFamily="2" charset="0"/>
              </a:rPr>
              <a:t>৫০ </a:t>
            </a:r>
            <a:r>
              <a:rPr lang="bn-IN" sz="3600" dirty="0" smtClean="0">
                <a:solidFill>
                  <a:srgbClr val="00B050"/>
                </a:solidFill>
                <a:latin typeface="NikoshBAN" pitchFamily="2" charset="0"/>
                <a:cs typeface="NikoshBAN" pitchFamily="2" charset="0"/>
              </a:rPr>
              <a:t>মিনিট </a:t>
            </a:r>
            <a:endParaRPr lang="en-US" sz="3600" dirty="0">
              <a:solidFill>
                <a:srgbClr val="00B050"/>
              </a:solidFill>
            </a:endParaRPr>
          </a:p>
        </p:txBody>
      </p:sp>
      <p:pic>
        <p:nvPicPr>
          <p:cNvPr id="6" name="Picture 3" descr="f"/>
          <p:cNvPicPr>
            <a:picLocks noGrp="1" noChangeAspect="1" noChangeArrowheads="1"/>
          </p:cNvPicPr>
          <p:nvPr>
            <p:ph/>
          </p:nvPr>
        </p:nvPicPr>
        <p:blipFill>
          <a:blip r:embed="rId3">
            <a:extLst>
              <a:ext uri="{28A0092B-C50C-407E-A947-70E740481C1C}">
                <a14:useLocalDpi xmlns:a14="http://schemas.microsoft.com/office/drawing/2010/main" val="0"/>
              </a:ext>
            </a:extLst>
          </a:blip>
          <a:srcRect/>
          <a:stretch>
            <a:fillRect/>
          </a:stretch>
        </p:blipFill>
        <p:spPr>
          <a:xfrm>
            <a:off x="0" y="0"/>
            <a:ext cx="1600200" cy="7086600"/>
          </a:xfrm>
        </p:spPr>
      </p:pic>
    </p:spTree>
    <p:extLst>
      <p:ext uri="{BB962C8B-B14F-4D97-AF65-F5344CB8AC3E}">
        <p14:creationId xmlns:p14="http://schemas.microsoft.com/office/powerpoint/2010/main" val="3028153532"/>
      </p:ext>
    </p:extLst>
  </p:cSld>
  <p:clrMapOvr>
    <a:masterClrMapping/>
  </p:clrMapOvr>
  <p:transition>
    <p:push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1220" y="457200"/>
            <a:ext cx="4129452" cy="2819400"/>
          </a:xfrm>
          <a:prstGeom prst="rect">
            <a:avLst/>
          </a:prstGeom>
          <a:solidFill>
            <a:schemeClr val="tx1"/>
          </a:solidFill>
          <a:ln w="19050">
            <a:solidFill>
              <a:schemeClr val="tx1"/>
            </a:solidFill>
          </a:ln>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9254" y="457202"/>
            <a:ext cx="3664599" cy="2819399"/>
          </a:xfrm>
          <a:prstGeom prst="rect">
            <a:avLst/>
          </a:prstGeom>
          <a:ln w="19050">
            <a:solidFill>
              <a:schemeClr val="tx1"/>
            </a:solidFill>
          </a:ln>
        </p:spPr>
      </p:pic>
      <p:grpSp>
        <p:nvGrpSpPr>
          <p:cNvPr id="10" name="Group 9"/>
          <p:cNvGrpSpPr/>
          <p:nvPr/>
        </p:nvGrpSpPr>
        <p:grpSpPr>
          <a:xfrm flipH="1">
            <a:off x="2111328" y="3352800"/>
            <a:ext cx="4137072" cy="3032760"/>
            <a:chOff x="3524250" y="3246060"/>
            <a:chExt cx="4324350" cy="3154740"/>
          </a:xfrm>
        </p:grpSpPr>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24250" y="3246060"/>
              <a:ext cx="4324350" cy="3154740"/>
            </a:xfrm>
            <a:prstGeom prst="rect">
              <a:avLst/>
            </a:prstGeom>
            <a:ln w="19050">
              <a:solidFill>
                <a:schemeClr val="tx1"/>
              </a:solidFill>
            </a:ln>
          </p:spPr>
        </p:pic>
        <p:sp>
          <p:nvSpPr>
            <p:cNvPr id="12" name="Rectangle 11"/>
            <p:cNvSpPr/>
            <p:nvPr/>
          </p:nvSpPr>
          <p:spPr>
            <a:xfrm>
              <a:off x="3524250" y="5782534"/>
              <a:ext cx="4324350" cy="60960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solidFill>
                <a:latin typeface="NikoshBAN" pitchFamily="2" charset="0"/>
                <a:cs typeface="NikoshBAN" pitchFamily="2" charset="0"/>
              </a:endParaRPr>
            </a:p>
          </p:txBody>
        </p:sp>
      </p:grpSp>
      <p:sp>
        <p:nvSpPr>
          <p:cNvPr id="3" name="TextBox 2"/>
          <p:cNvSpPr txBox="1"/>
          <p:nvPr/>
        </p:nvSpPr>
        <p:spPr>
          <a:xfrm>
            <a:off x="2118948" y="3337560"/>
            <a:ext cx="4129452" cy="523220"/>
          </a:xfrm>
          <a:prstGeom prst="rect">
            <a:avLst/>
          </a:prstGeom>
          <a:solidFill>
            <a:srgbClr val="CCFFCC"/>
          </a:solidFill>
          <a:ln w="19050">
            <a:solidFill>
              <a:schemeClr val="tx1"/>
            </a:solidFill>
          </a:ln>
        </p:spPr>
        <p:txBody>
          <a:bodyPr wrap="square" rtlCol="0">
            <a:spAutoFit/>
          </a:bodyPr>
          <a:lstStyle/>
          <a:p>
            <a:pPr algn="ctr"/>
            <a:r>
              <a:rPr lang="bn-IN" sz="2800" dirty="0">
                <a:latin typeface="NikoshBAN" pitchFamily="2" charset="0"/>
                <a:cs typeface="NikoshBAN" pitchFamily="2" charset="0"/>
              </a:rPr>
              <a:t>যন্ত্রগুলো কাজ সম্পাদন করতে পারে</a:t>
            </a:r>
            <a:endParaRPr lang="en-US" sz="2800" dirty="0">
              <a:latin typeface="NikoshBAN" pitchFamily="2" charset="0"/>
              <a:cs typeface="NikoshBAN" pitchFamily="2" charset="0"/>
            </a:endParaRPr>
          </a:p>
        </p:txBody>
      </p:sp>
      <p:grpSp>
        <p:nvGrpSpPr>
          <p:cNvPr id="5" name="Group 4"/>
          <p:cNvGrpSpPr/>
          <p:nvPr/>
        </p:nvGrpSpPr>
        <p:grpSpPr>
          <a:xfrm>
            <a:off x="6278291" y="3352801"/>
            <a:ext cx="3725561" cy="3024429"/>
            <a:chOff x="4631658" y="3379800"/>
            <a:chExt cx="3848194" cy="3005760"/>
          </a:xfrm>
        </p:grpSpPr>
        <p:pic>
          <p:nvPicPr>
            <p:cNvPr id="2" name="Picture 1"/>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631658" y="3379800"/>
              <a:ext cx="3848194" cy="3005760"/>
            </a:xfrm>
            <a:prstGeom prst="rect">
              <a:avLst/>
            </a:prstGeom>
            <a:ln w="19050">
              <a:solidFill>
                <a:schemeClr val="tx1"/>
              </a:solidFill>
            </a:ln>
          </p:spPr>
        </p:pic>
        <p:sp>
          <p:nvSpPr>
            <p:cNvPr id="4" name="Rectangle 3"/>
            <p:cNvSpPr/>
            <p:nvPr/>
          </p:nvSpPr>
          <p:spPr>
            <a:xfrm>
              <a:off x="4815253" y="5901776"/>
              <a:ext cx="3533634" cy="4618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solidFill>
                <a:latin typeface="NikoshBAN" panose="02000000000000000000" pitchFamily="2" charset="0"/>
                <a:cs typeface="NikoshBAN" panose="02000000000000000000" pitchFamily="2" charset="0"/>
              </a:endParaRPr>
            </a:p>
          </p:txBody>
        </p:sp>
      </p:grpSp>
      <p:sp>
        <p:nvSpPr>
          <p:cNvPr id="7" name="TextBox 6"/>
          <p:cNvSpPr txBox="1"/>
          <p:nvPr/>
        </p:nvSpPr>
        <p:spPr>
          <a:xfrm>
            <a:off x="6360922" y="2743200"/>
            <a:ext cx="1792478" cy="523220"/>
          </a:xfrm>
          <a:prstGeom prst="rect">
            <a:avLst/>
          </a:prstGeom>
          <a:noFill/>
        </p:spPr>
        <p:txBody>
          <a:bodyPr wrap="none" rtlCol="0">
            <a:spAutoFit/>
          </a:bodyPr>
          <a:lstStyle/>
          <a:p>
            <a:pPr algn="ctr"/>
            <a:r>
              <a:rPr lang="bn-IN" sz="2800" dirty="0">
                <a:solidFill>
                  <a:srgbClr val="FFFF00"/>
                </a:solidFill>
                <a:latin typeface="NikoshBAN" panose="02000000000000000000" pitchFamily="2" charset="0"/>
                <a:cs typeface="NikoshBAN" panose="02000000000000000000" pitchFamily="2" charset="0"/>
              </a:rPr>
              <a:t>বৈদুতিকমোটর</a:t>
            </a:r>
            <a:endParaRPr lang="en-US" sz="2800" dirty="0">
              <a:solidFill>
                <a:srgbClr val="FFFF00"/>
              </a:solidFill>
              <a:latin typeface="NikoshBAN" panose="02000000000000000000" pitchFamily="2" charset="0"/>
              <a:cs typeface="NikoshBAN" panose="02000000000000000000" pitchFamily="2" charset="0"/>
            </a:endParaRPr>
          </a:p>
        </p:txBody>
      </p:sp>
      <p:sp>
        <p:nvSpPr>
          <p:cNvPr id="14" name="TextBox 13"/>
          <p:cNvSpPr txBox="1"/>
          <p:nvPr/>
        </p:nvSpPr>
        <p:spPr>
          <a:xfrm>
            <a:off x="4730036" y="457200"/>
            <a:ext cx="1518364" cy="523220"/>
          </a:xfrm>
          <a:prstGeom prst="rect">
            <a:avLst/>
          </a:prstGeom>
          <a:noFill/>
        </p:spPr>
        <p:txBody>
          <a:bodyPr wrap="none" rtlCol="0">
            <a:spAutoFit/>
          </a:bodyPr>
          <a:lstStyle/>
          <a:p>
            <a:pPr algn="ctr"/>
            <a:r>
              <a:rPr lang="bn-IN" sz="2800" dirty="0">
                <a:latin typeface="NikoshBAN" panose="02000000000000000000" pitchFamily="2" charset="0"/>
                <a:cs typeface="NikoshBAN" panose="02000000000000000000" pitchFamily="2" charset="0"/>
              </a:rPr>
              <a:t>পানির পাম্প</a:t>
            </a:r>
            <a:endParaRPr lang="en-US" sz="2800" dirty="0">
              <a:latin typeface="NikoshBAN" panose="02000000000000000000" pitchFamily="2" charset="0"/>
              <a:cs typeface="NikoshBAN" panose="02000000000000000000" pitchFamily="2" charset="0"/>
            </a:endParaRPr>
          </a:p>
        </p:txBody>
      </p:sp>
      <p:sp>
        <p:nvSpPr>
          <p:cNvPr id="8" name="Rectangle 7"/>
          <p:cNvSpPr/>
          <p:nvPr/>
        </p:nvSpPr>
        <p:spPr>
          <a:xfrm>
            <a:off x="3865345" y="5791200"/>
            <a:ext cx="673582" cy="523220"/>
          </a:xfrm>
          <a:prstGeom prst="rect">
            <a:avLst/>
          </a:prstGeom>
        </p:spPr>
        <p:txBody>
          <a:bodyPr wrap="none">
            <a:spAutoFit/>
          </a:bodyPr>
          <a:lstStyle/>
          <a:p>
            <a:pPr algn="ctr"/>
            <a:r>
              <a:rPr lang="bn-IN" sz="2800" dirty="0">
                <a:latin typeface="NikoshBAN" pitchFamily="2" charset="0"/>
                <a:cs typeface="NikoshBAN" pitchFamily="2" charset="0"/>
              </a:rPr>
              <a:t>ক্রেন</a:t>
            </a:r>
            <a:endParaRPr lang="en-US" sz="2800" dirty="0">
              <a:latin typeface="NikoshBAN" pitchFamily="2" charset="0"/>
              <a:cs typeface="NikoshBAN" pitchFamily="2" charset="0"/>
            </a:endParaRPr>
          </a:p>
        </p:txBody>
      </p:sp>
      <p:sp>
        <p:nvSpPr>
          <p:cNvPr id="15" name="Rectangle 14"/>
          <p:cNvSpPr/>
          <p:nvPr/>
        </p:nvSpPr>
        <p:spPr>
          <a:xfrm>
            <a:off x="8974334" y="5791200"/>
            <a:ext cx="931666" cy="523220"/>
          </a:xfrm>
          <a:prstGeom prst="rect">
            <a:avLst/>
          </a:prstGeom>
        </p:spPr>
        <p:txBody>
          <a:bodyPr wrap="none">
            <a:spAutoFit/>
          </a:bodyPr>
          <a:lstStyle/>
          <a:p>
            <a:pPr algn="ctr"/>
            <a:r>
              <a:rPr lang="bn-IN" sz="2800" dirty="0">
                <a:latin typeface="NikoshBAN" panose="02000000000000000000" pitchFamily="2" charset="0"/>
                <a:cs typeface="NikoshBAN" panose="02000000000000000000" pitchFamily="2" charset="0"/>
              </a:rPr>
              <a:t>মূদ্রাযন্ত্র</a:t>
            </a:r>
            <a:endParaRPr lang="en-US" sz="2800" dirty="0">
              <a:latin typeface="NikoshBAN" panose="02000000000000000000" pitchFamily="2" charset="0"/>
              <a:cs typeface="NikoshBAN" panose="02000000000000000000" pitchFamily="2" charset="0"/>
            </a:endParaRPr>
          </a:p>
        </p:txBody>
      </p:sp>
      <p:pic>
        <p:nvPicPr>
          <p:cNvPr id="16" name="Picture 3" descr="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a:xfrm>
            <a:off x="0" y="0"/>
            <a:ext cx="1600200" cy="7086600"/>
          </a:xfrm>
          <a:prstGeom prst="rect">
            <a:avLst/>
          </a:prstGeom>
        </p:spPr>
      </p:pic>
    </p:spTree>
    <p:extLst>
      <p:ext uri="{BB962C8B-B14F-4D97-AF65-F5344CB8AC3E}">
        <p14:creationId xmlns:p14="http://schemas.microsoft.com/office/powerpoint/2010/main" val="2445465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20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20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20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wipe(left)">
                                      <p:cBhvr>
                                        <p:cTn id="43"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P spid="14" grpId="0"/>
      <p:bldP spid="8"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7848602" y="1981201"/>
            <a:ext cx="2568409" cy="1262063"/>
            <a:chOff x="6324601" y="1981200"/>
            <a:chExt cx="2568409" cy="1262063"/>
          </a:xfrm>
        </p:grpSpPr>
        <p:pic>
          <p:nvPicPr>
            <p:cNvPr id="5" name="Picture 4"/>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324601" y="1981200"/>
              <a:ext cx="2568409" cy="1262063"/>
            </a:xfrm>
            <a:prstGeom prst="rect">
              <a:avLst/>
            </a:prstGeom>
          </p:spPr>
        </p:pic>
        <p:sp>
          <p:nvSpPr>
            <p:cNvPr id="9" name="Rounded Rectangle 8"/>
            <p:cNvSpPr/>
            <p:nvPr/>
          </p:nvSpPr>
          <p:spPr>
            <a:xfrm>
              <a:off x="7315200" y="2362200"/>
              <a:ext cx="381000" cy="250031"/>
            </a:xfrm>
            <a:prstGeom prst="round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Times New Roman" pitchFamily="18" charset="0"/>
                  <a:cs typeface="Times New Roman" pitchFamily="18" charset="0"/>
                </a:rPr>
                <a:t>2</a:t>
              </a:r>
              <a:endParaRPr lang="en-US" sz="2400" dirty="0">
                <a:solidFill>
                  <a:schemeClr val="bg1"/>
                </a:solidFill>
                <a:latin typeface="Times New Roman" pitchFamily="18" charset="0"/>
                <a:cs typeface="Times New Roman" pitchFamily="18" charset="0"/>
              </a:endParaRPr>
            </a:p>
          </p:txBody>
        </p:sp>
      </p:grpSp>
      <p:grpSp>
        <p:nvGrpSpPr>
          <p:cNvPr id="14" name="Group 13"/>
          <p:cNvGrpSpPr/>
          <p:nvPr/>
        </p:nvGrpSpPr>
        <p:grpSpPr>
          <a:xfrm>
            <a:off x="7848603" y="3482750"/>
            <a:ext cx="2568409" cy="1262063"/>
            <a:chOff x="6324602" y="3482749"/>
            <a:chExt cx="2568409" cy="1262063"/>
          </a:xfrm>
        </p:grpSpPr>
        <p:pic>
          <p:nvPicPr>
            <p:cNvPr id="6" name="Picture 5"/>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324602" y="3482749"/>
              <a:ext cx="2568409" cy="1262063"/>
            </a:xfrm>
            <a:prstGeom prst="rect">
              <a:avLst/>
            </a:prstGeom>
          </p:spPr>
        </p:pic>
        <p:sp>
          <p:nvSpPr>
            <p:cNvPr id="11" name="Rounded Rectangle 10"/>
            <p:cNvSpPr/>
            <p:nvPr/>
          </p:nvSpPr>
          <p:spPr>
            <a:xfrm>
              <a:off x="7347857" y="3863749"/>
              <a:ext cx="381000" cy="250031"/>
            </a:xfrm>
            <a:prstGeom prst="round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Times New Roman" pitchFamily="18" charset="0"/>
                  <a:cs typeface="Times New Roman" pitchFamily="18" charset="0"/>
                </a:rPr>
                <a:t>3</a:t>
              </a:r>
            </a:p>
          </p:txBody>
        </p:sp>
      </p:grpSp>
      <p:grpSp>
        <p:nvGrpSpPr>
          <p:cNvPr id="15" name="Group 14"/>
          <p:cNvGrpSpPr/>
          <p:nvPr/>
        </p:nvGrpSpPr>
        <p:grpSpPr>
          <a:xfrm>
            <a:off x="7848601" y="4953001"/>
            <a:ext cx="2568409" cy="1262063"/>
            <a:chOff x="6324600" y="4953000"/>
            <a:chExt cx="2568409" cy="1262063"/>
          </a:xfrm>
        </p:grpSpPr>
        <p:pic>
          <p:nvPicPr>
            <p:cNvPr id="7" name="Picture 6"/>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324600" y="4953000"/>
              <a:ext cx="2568409" cy="1262063"/>
            </a:xfrm>
            <a:prstGeom prst="rect">
              <a:avLst/>
            </a:prstGeom>
          </p:spPr>
        </p:pic>
        <p:sp>
          <p:nvSpPr>
            <p:cNvPr id="12" name="Rounded Rectangle 11"/>
            <p:cNvSpPr/>
            <p:nvPr/>
          </p:nvSpPr>
          <p:spPr>
            <a:xfrm>
              <a:off x="7391400" y="5315801"/>
              <a:ext cx="381000" cy="250031"/>
            </a:xfrm>
            <a:prstGeom prst="round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Times New Roman" pitchFamily="18" charset="0"/>
                  <a:cs typeface="Times New Roman" pitchFamily="18" charset="0"/>
                </a:rPr>
                <a:t>4</a:t>
              </a:r>
              <a:endParaRPr lang="en-US" sz="2400" dirty="0">
                <a:solidFill>
                  <a:schemeClr val="bg1"/>
                </a:solidFill>
                <a:latin typeface="Times New Roman" pitchFamily="18" charset="0"/>
                <a:cs typeface="Times New Roman" pitchFamily="18" charset="0"/>
              </a:endParaRPr>
            </a:p>
          </p:txBody>
        </p:sp>
      </p:grpSp>
      <p:grpSp>
        <p:nvGrpSpPr>
          <p:cNvPr id="18" name="Group 17"/>
          <p:cNvGrpSpPr/>
          <p:nvPr/>
        </p:nvGrpSpPr>
        <p:grpSpPr>
          <a:xfrm>
            <a:off x="7848603" y="533401"/>
            <a:ext cx="2568409" cy="1262063"/>
            <a:chOff x="6324602" y="533400"/>
            <a:chExt cx="2568409" cy="1262063"/>
          </a:xfrm>
        </p:grpSpPr>
        <p:pic>
          <p:nvPicPr>
            <p:cNvPr id="4" name="Picture 3"/>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324602" y="533400"/>
              <a:ext cx="2568409" cy="1262063"/>
            </a:xfrm>
            <a:prstGeom prst="rect">
              <a:avLst/>
            </a:prstGeom>
          </p:spPr>
        </p:pic>
        <p:sp>
          <p:nvSpPr>
            <p:cNvPr id="17" name="Rounded Rectangle 16"/>
            <p:cNvSpPr/>
            <p:nvPr/>
          </p:nvSpPr>
          <p:spPr>
            <a:xfrm>
              <a:off x="7391400" y="914400"/>
              <a:ext cx="304800" cy="251460"/>
            </a:xfrm>
            <a:prstGeom prst="roundRect">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latin typeface="Times New Roman" pitchFamily="18" charset="0"/>
                  <a:cs typeface="Times New Roman" pitchFamily="18" charset="0"/>
                </a:rPr>
                <a:t>1</a:t>
              </a:r>
              <a:endParaRPr lang="en-US" sz="2000" b="1" dirty="0">
                <a:solidFill>
                  <a:schemeClr val="bg1"/>
                </a:solidFill>
                <a:latin typeface="Times New Roman" pitchFamily="18" charset="0"/>
                <a:cs typeface="Times New Roman" pitchFamily="18" charset="0"/>
              </a:endParaRPr>
            </a:p>
          </p:txBody>
        </p:sp>
      </p:grpSp>
      <p:pic>
        <p:nvPicPr>
          <p:cNvPr id="1026" name="Picture 2"/>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848600" y="533401"/>
            <a:ext cx="2571750" cy="1266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877916" y="1981201"/>
            <a:ext cx="2571750" cy="1266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859486" y="3482749"/>
            <a:ext cx="2571750" cy="1257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826829" y="4932420"/>
            <a:ext cx="2571750" cy="1266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Oval 18"/>
          <p:cNvSpPr/>
          <p:nvPr/>
        </p:nvSpPr>
        <p:spPr>
          <a:xfrm>
            <a:off x="4114800" y="2362200"/>
            <a:ext cx="2438400" cy="2286000"/>
          </a:xfrm>
          <a:prstGeom prst="ellipse">
            <a:avLst/>
          </a:prstGeom>
          <a:solidFill>
            <a:srgbClr val="00FF9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000" dirty="0">
                <a:solidFill>
                  <a:schemeClr val="tx1"/>
                </a:solidFill>
                <a:latin typeface="NikoshBAN" pitchFamily="2" charset="0"/>
                <a:cs typeface="NikoshBAN" pitchFamily="2" charset="0"/>
              </a:rPr>
              <a:t>ক্ষমতা</a:t>
            </a:r>
            <a:endParaRPr lang="en-US" sz="4000" dirty="0">
              <a:solidFill>
                <a:schemeClr val="tx1"/>
              </a:solidFill>
              <a:latin typeface="NikoshBAN" pitchFamily="2" charset="0"/>
              <a:cs typeface="NikoshBAN" pitchFamily="2" charset="0"/>
            </a:endParaRPr>
          </a:p>
        </p:txBody>
      </p:sp>
      <p:cxnSp>
        <p:nvCxnSpPr>
          <p:cNvPr id="3" name="Straight Arrow Connector 2"/>
          <p:cNvCxnSpPr/>
          <p:nvPr/>
        </p:nvCxnSpPr>
        <p:spPr>
          <a:xfrm flipV="1">
            <a:off x="10287000" y="304800"/>
            <a:ext cx="0" cy="6248400"/>
          </a:xfrm>
          <a:prstGeom prst="straightConnector1">
            <a:avLst/>
          </a:prstGeom>
          <a:ln w="762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20" name="Picture 3" descr="f"/>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a:xfrm>
            <a:off x="0" y="0"/>
            <a:ext cx="1600200" cy="7086600"/>
          </a:xfrm>
          <a:prstGeom prst="rect">
            <a:avLst/>
          </a:prstGeom>
        </p:spPr>
      </p:pic>
    </p:spTree>
    <p:extLst>
      <p:ext uri="{BB962C8B-B14F-4D97-AF65-F5344CB8AC3E}">
        <p14:creationId xmlns:p14="http://schemas.microsoft.com/office/powerpoint/2010/main" val="1951220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6000" fill="hold"/>
                                        <p:tgtEl>
                                          <p:spTgt spid="18"/>
                                        </p:tgtEl>
                                        <p:attrNameLst>
                                          <p:attrName>ppt_x</p:attrName>
                                        </p:attrNameLst>
                                      </p:cBhvr>
                                      <p:tavLst>
                                        <p:tav tm="0">
                                          <p:val>
                                            <p:strVal val="0-#ppt_w/2"/>
                                          </p:val>
                                        </p:tav>
                                        <p:tav tm="100000">
                                          <p:val>
                                            <p:strVal val="#ppt_x"/>
                                          </p:val>
                                        </p:tav>
                                      </p:tavLst>
                                    </p:anim>
                                    <p:anim calcmode="lin" valueType="num">
                                      <p:cBhvr additive="base">
                                        <p:cTn id="13" dur="6000" fill="hold"/>
                                        <p:tgtEl>
                                          <p:spTgt spid="18"/>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8000" fill="hold"/>
                                        <p:tgtEl>
                                          <p:spTgt spid="13"/>
                                        </p:tgtEl>
                                        <p:attrNameLst>
                                          <p:attrName>ppt_x</p:attrName>
                                        </p:attrNameLst>
                                      </p:cBhvr>
                                      <p:tavLst>
                                        <p:tav tm="0">
                                          <p:val>
                                            <p:strVal val="0-#ppt_w/2"/>
                                          </p:val>
                                        </p:tav>
                                        <p:tav tm="100000">
                                          <p:val>
                                            <p:strVal val="#ppt_x"/>
                                          </p:val>
                                        </p:tav>
                                      </p:tavLst>
                                    </p:anim>
                                    <p:anim calcmode="lin" valueType="num">
                                      <p:cBhvr additive="base">
                                        <p:cTn id="17" dur="8000" fill="hold"/>
                                        <p:tgtEl>
                                          <p:spTgt spid="13"/>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10000" fill="hold"/>
                                        <p:tgtEl>
                                          <p:spTgt spid="14"/>
                                        </p:tgtEl>
                                        <p:attrNameLst>
                                          <p:attrName>ppt_x</p:attrName>
                                        </p:attrNameLst>
                                      </p:cBhvr>
                                      <p:tavLst>
                                        <p:tav tm="0">
                                          <p:val>
                                            <p:strVal val="0-#ppt_w/2"/>
                                          </p:val>
                                        </p:tav>
                                        <p:tav tm="100000">
                                          <p:val>
                                            <p:strVal val="#ppt_x"/>
                                          </p:val>
                                        </p:tav>
                                      </p:tavLst>
                                    </p:anim>
                                    <p:anim calcmode="lin" valueType="num">
                                      <p:cBhvr additive="base">
                                        <p:cTn id="21" dur="10000" fill="hold"/>
                                        <p:tgtEl>
                                          <p:spTgt spid="14"/>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9000" fill="hold"/>
                                        <p:tgtEl>
                                          <p:spTgt spid="15"/>
                                        </p:tgtEl>
                                        <p:attrNameLst>
                                          <p:attrName>ppt_x</p:attrName>
                                        </p:attrNameLst>
                                      </p:cBhvr>
                                      <p:tavLst>
                                        <p:tav tm="0">
                                          <p:val>
                                            <p:strVal val="0-#ppt_w/2"/>
                                          </p:val>
                                        </p:tav>
                                        <p:tav tm="100000">
                                          <p:val>
                                            <p:strVal val="#ppt_x"/>
                                          </p:val>
                                        </p:tav>
                                      </p:tavLst>
                                    </p:anim>
                                    <p:anim calcmode="lin" valueType="num">
                                      <p:cBhvr additive="base">
                                        <p:cTn id="25" dur="90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 presetClass="exit" presetSubtype="0" fill="hold" nodeType="clickEffect">
                                  <p:stCondLst>
                                    <p:cond delay="0"/>
                                  </p:stCondLst>
                                  <p:childTnLst>
                                    <p:set>
                                      <p:cBhvr>
                                        <p:cTn id="29" dur="1" fill="hold">
                                          <p:stCondLst>
                                            <p:cond delay="0"/>
                                          </p:stCondLst>
                                        </p:cTn>
                                        <p:tgtEl>
                                          <p:spTgt spid="18"/>
                                        </p:tgtEl>
                                        <p:attrNameLst>
                                          <p:attrName>style.visibility</p:attrName>
                                        </p:attrNameLst>
                                      </p:cBhvr>
                                      <p:to>
                                        <p:strVal val="hidden"/>
                                      </p:to>
                                    </p:set>
                                  </p:childTnLst>
                                </p:cTn>
                              </p:par>
                              <p:par>
                                <p:cTn id="30" presetID="1" presetClass="entr" presetSubtype="0" fill="hold" nodeType="withEffect">
                                  <p:stCondLst>
                                    <p:cond delay="0"/>
                                  </p:stCondLst>
                                  <p:childTnLst>
                                    <p:set>
                                      <p:cBhvr>
                                        <p:cTn id="31" dur="1" fill="hold">
                                          <p:stCondLst>
                                            <p:cond delay="0"/>
                                          </p:stCondLst>
                                        </p:cTn>
                                        <p:tgtEl>
                                          <p:spTgt spid="1026"/>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xit" presetSubtype="0" fill="hold" nodeType="clickEffect">
                                  <p:stCondLst>
                                    <p:cond delay="0"/>
                                  </p:stCondLst>
                                  <p:childTnLst>
                                    <p:set>
                                      <p:cBhvr>
                                        <p:cTn id="35" dur="1" fill="hold">
                                          <p:stCondLst>
                                            <p:cond delay="0"/>
                                          </p:stCondLst>
                                        </p:cTn>
                                        <p:tgtEl>
                                          <p:spTgt spid="13"/>
                                        </p:tgtEl>
                                        <p:attrNameLst>
                                          <p:attrName>style.visibility</p:attrName>
                                        </p:attrNameLst>
                                      </p:cBhvr>
                                      <p:to>
                                        <p:strVal val="hidden"/>
                                      </p:to>
                                    </p:set>
                                  </p:childTnLst>
                                </p:cTn>
                              </p:par>
                              <p:par>
                                <p:cTn id="36" presetID="1" presetClass="entr" presetSubtype="0" fill="hold" nodeType="withEffect">
                                  <p:stCondLst>
                                    <p:cond delay="0"/>
                                  </p:stCondLst>
                                  <p:childTnLst>
                                    <p:set>
                                      <p:cBhvr>
                                        <p:cTn id="37" dur="1" fill="hold">
                                          <p:stCondLst>
                                            <p:cond delay="0"/>
                                          </p:stCondLst>
                                        </p:cTn>
                                        <p:tgtEl>
                                          <p:spTgt spid="1027"/>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xit" presetSubtype="0" fill="hold" nodeType="clickEffect">
                                  <p:stCondLst>
                                    <p:cond delay="0"/>
                                  </p:stCondLst>
                                  <p:childTnLst>
                                    <p:set>
                                      <p:cBhvr>
                                        <p:cTn id="41" dur="1" fill="hold">
                                          <p:stCondLst>
                                            <p:cond delay="0"/>
                                          </p:stCondLst>
                                        </p:cTn>
                                        <p:tgtEl>
                                          <p:spTgt spid="15"/>
                                        </p:tgtEl>
                                        <p:attrNameLst>
                                          <p:attrName>style.visibility</p:attrName>
                                        </p:attrNameLst>
                                      </p:cBhvr>
                                      <p:to>
                                        <p:strVal val="hidden"/>
                                      </p:to>
                                    </p:set>
                                  </p:childTnLst>
                                </p:cTn>
                              </p:par>
                              <p:par>
                                <p:cTn id="42" presetID="1" presetClass="entr" presetSubtype="0" fill="hold" nodeType="withEffect">
                                  <p:stCondLst>
                                    <p:cond delay="0"/>
                                  </p:stCondLst>
                                  <p:childTnLst>
                                    <p:set>
                                      <p:cBhvr>
                                        <p:cTn id="43" dur="1" fill="hold">
                                          <p:stCondLst>
                                            <p:cond delay="0"/>
                                          </p:stCondLst>
                                        </p:cTn>
                                        <p:tgtEl>
                                          <p:spTgt spid="1029"/>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xit" presetSubtype="0" fill="hold" nodeType="clickEffect">
                                  <p:stCondLst>
                                    <p:cond delay="0"/>
                                  </p:stCondLst>
                                  <p:childTnLst>
                                    <p:set>
                                      <p:cBhvr>
                                        <p:cTn id="47" dur="1" fill="hold">
                                          <p:stCondLst>
                                            <p:cond delay="0"/>
                                          </p:stCondLst>
                                        </p:cTn>
                                        <p:tgtEl>
                                          <p:spTgt spid="14"/>
                                        </p:tgtEl>
                                        <p:attrNameLst>
                                          <p:attrName>style.visibility</p:attrName>
                                        </p:attrNameLst>
                                      </p:cBhvr>
                                      <p:to>
                                        <p:strVal val="hidden"/>
                                      </p:to>
                                    </p:set>
                                  </p:childTnLst>
                                </p:cTn>
                              </p:par>
                              <p:par>
                                <p:cTn id="48" presetID="1" presetClass="entr" presetSubtype="0" fill="hold" nodeType="withEffect">
                                  <p:stCondLst>
                                    <p:cond delay="0"/>
                                  </p:stCondLst>
                                  <p:childTnLst>
                                    <p:set>
                                      <p:cBhvr>
                                        <p:cTn id="49" dur="1" fill="hold">
                                          <p:stCondLst>
                                            <p:cond delay="0"/>
                                          </p:stCondLst>
                                        </p:cTn>
                                        <p:tgtEl>
                                          <p:spTgt spid="1028"/>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23" presetClass="entr" presetSubtype="528" fill="hold" grpId="0" nodeType="clickEffect">
                                  <p:stCondLst>
                                    <p:cond delay="0"/>
                                  </p:stCondLst>
                                  <p:childTnLst>
                                    <p:set>
                                      <p:cBhvr>
                                        <p:cTn id="53" dur="1" fill="hold">
                                          <p:stCondLst>
                                            <p:cond delay="0"/>
                                          </p:stCondLst>
                                        </p:cTn>
                                        <p:tgtEl>
                                          <p:spTgt spid="19"/>
                                        </p:tgtEl>
                                        <p:attrNameLst>
                                          <p:attrName>style.visibility</p:attrName>
                                        </p:attrNameLst>
                                      </p:cBhvr>
                                      <p:to>
                                        <p:strVal val="visible"/>
                                      </p:to>
                                    </p:set>
                                    <p:anim calcmode="lin" valueType="num">
                                      <p:cBhvr>
                                        <p:cTn id="54" dur="2000" fill="hold"/>
                                        <p:tgtEl>
                                          <p:spTgt spid="19"/>
                                        </p:tgtEl>
                                        <p:attrNameLst>
                                          <p:attrName>ppt_w</p:attrName>
                                        </p:attrNameLst>
                                      </p:cBhvr>
                                      <p:tavLst>
                                        <p:tav tm="0">
                                          <p:val>
                                            <p:fltVal val="0"/>
                                          </p:val>
                                        </p:tav>
                                        <p:tav tm="100000">
                                          <p:val>
                                            <p:strVal val="#ppt_w"/>
                                          </p:val>
                                        </p:tav>
                                      </p:tavLst>
                                    </p:anim>
                                    <p:anim calcmode="lin" valueType="num">
                                      <p:cBhvr>
                                        <p:cTn id="55" dur="2000" fill="hold"/>
                                        <p:tgtEl>
                                          <p:spTgt spid="19"/>
                                        </p:tgtEl>
                                        <p:attrNameLst>
                                          <p:attrName>ppt_h</p:attrName>
                                        </p:attrNameLst>
                                      </p:cBhvr>
                                      <p:tavLst>
                                        <p:tav tm="0">
                                          <p:val>
                                            <p:fltVal val="0"/>
                                          </p:val>
                                        </p:tav>
                                        <p:tav tm="100000">
                                          <p:val>
                                            <p:strVal val="#ppt_h"/>
                                          </p:val>
                                        </p:tav>
                                      </p:tavLst>
                                    </p:anim>
                                    <p:anim calcmode="lin" valueType="num">
                                      <p:cBhvr>
                                        <p:cTn id="56" dur="2000" fill="hold"/>
                                        <p:tgtEl>
                                          <p:spTgt spid="19"/>
                                        </p:tgtEl>
                                        <p:attrNameLst>
                                          <p:attrName>ppt_x</p:attrName>
                                        </p:attrNameLst>
                                      </p:cBhvr>
                                      <p:tavLst>
                                        <p:tav tm="0">
                                          <p:val>
                                            <p:fltVal val="0.5"/>
                                          </p:val>
                                        </p:tav>
                                        <p:tav tm="100000">
                                          <p:val>
                                            <p:strVal val="#ppt_x"/>
                                          </p:val>
                                        </p:tav>
                                      </p:tavLst>
                                    </p:anim>
                                    <p:anim calcmode="lin" valueType="num">
                                      <p:cBhvr>
                                        <p:cTn id="57" dur="2000" fill="hold"/>
                                        <p:tgtEl>
                                          <p:spTgt spid="19"/>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extBox 6"/>
          <p:cNvSpPr txBox="1"/>
          <p:nvPr/>
        </p:nvSpPr>
        <p:spPr>
          <a:xfrm>
            <a:off x="1981200" y="838201"/>
            <a:ext cx="8229600" cy="5262979"/>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a:ln w="19050">
            <a:solidFill>
              <a:schemeClr val="tx1"/>
            </a:solidFill>
          </a:ln>
        </p:spPr>
        <p:txBody>
          <a:bodyPr wrap="square" rtlCol="0">
            <a:spAutoFit/>
          </a:bodyPr>
          <a:lstStyle/>
          <a:p>
            <a:pPr algn="ctr"/>
            <a:endParaRPr lang="bn-IN" sz="4000" dirty="0">
              <a:latin typeface="NikoshBAN" pitchFamily="2" charset="0"/>
              <a:cs typeface="NikoshBAN" pitchFamily="2" charset="0"/>
            </a:endParaRPr>
          </a:p>
          <a:p>
            <a:pPr algn="ctr"/>
            <a:r>
              <a:rPr lang="bn-IN" sz="4000" dirty="0">
                <a:latin typeface="NikoshBAN" pitchFamily="2" charset="0"/>
                <a:cs typeface="NikoshBAN" pitchFamily="2" charset="0"/>
              </a:rPr>
              <a:t>শিখনফল</a:t>
            </a:r>
          </a:p>
          <a:p>
            <a:r>
              <a:rPr lang="bn-BD" sz="3200" dirty="0">
                <a:latin typeface="NikoshBAN" pitchFamily="2" charset="0"/>
                <a:cs typeface="NikoshBAN" pitchFamily="2" charset="0"/>
              </a:rPr>
              <a:t>এই পাঠ শেষে শিক্ষার্থীরা--</a:t>
            </a:r>
            <a:endParaRPr lang="bn-IN" sz="3200" dirty="0">
              <a:latin typeface="NikoshBAN" pitchFamily="2" charset="0"/>
              <a:cs typeface="NikoshBAN" pitchFamily="2" charset="0"/>
            </a:endParaRPr>
          </a:p>
          <a:p>
            <a:r>
              <a:rPr lang="bn-IN" sz="3200" dirty="0">
                <a:latin typeface="NikoshBAN" pitchFamily="2" charset="0"/>
                <a:cs typeface="NikoshBAN" pitchFamily="2" charset="0"/>
              </a:rPr>
              <a:t>১। ক্ষমতা ব্যাখ্যা করতে পারবে</a:t>
            </a:r>
            <a:r>
              <a:rPr lang="en-US" sz="3200" dirty="0">
                <a:latin typeface="NikoshBAN" pitchFamily="2" charset="0"/>
                <a:cs typeface="NikoshBAN" pitchFamily="2" charset="0"/>
              </a:rPr>
              <a:t>;</a:t>
            </a:r>
            <a:endParaRPr lang="bn-IN" sz="3200" dirty="0">
              <a:latin typeface="NikoshBAN" pitchFamily="2" charset="0"/>
              <a:cs typeface="NikoshBAN" pitchFamily="2" charset="0"/>
            </a:endParaRPr>
          </a:p>
          <a:p>
            <a:r>
              <a:rPr lang="bn-IN" sz="3200" dirty="0">
                <a:latin typeface="NikoshBAN" pitchFamily="2" charset="0"/>
                <a:cs typeface="NikoshBAN" pitchFamily="2" charset="0"/>
              </a:rPr>
              <a:t>২। শক্তি রূপান্তর এবং ক্ষমতার মধ্যে সম্পর্ক স্থাপন করতে পারবে</a:t>
            </a:r>
            <a:r>
              <a:rPr lang="en-US" sz="3200" dirty="0">
                <a:latin typeface="NikoshBAN" pitchFamily="2" charset="0"/>
                <a:cs typeface="NikoshBAN" pitchFamily="2" charset="0"/>
              </a:rPr>
              <a:t>;</a:t>
            </a:r>
            <a:endParaRPr lang="bn-IN" sz="3200" dirty="0">
              <a:latin typeface="NikoshBAN" pitchFamily="2" charset="0"/>
              <a:cs typeface="NikoshBAN" pitchFamily="2" charset="0"/>
            </a:endParaRPr>
          </a:p>
          <a:p>
            <a:r>
              <a:rPr lang="bn-IN" sz="3200" dirty="0">
                <a:latin typeface="NikoshBAN" pitchFamily="2" charset="0"/>
                <a:cs typeface="NikoshBAN" pitchFamily="2" charset="0"/>
              </a:rPr>
              <a:t>৩। কর্মদক্ষতা ব্যাখ্যা করতে পারবে</a:t>
            </a:r>
            <a:r>
              <a:rPr lang="en-US" sz="3200" dirty="0">
                <a:latin typeface="NikoshBAN" pitchFamily="2" charset="0"/>
                <a:cs typeface="NikoshBAN" pitchFamily="2" charset="0"/>
              </a:rPr>
              <a:t>;</a:t>
            </a:r>
            <a:endParaRPr lang="bn-IN" sz="3200" dirty="0">
              <a:latin typeface="NikoshBAN" pitchFamily="2" charset="0"/>
              <a:cs typeface="NikoshBAN" pitchFamily="2" charset="0"/>
            </a:endParaRPr>
          </a:p>
          <a:p>
            <a:r>
              <a:rPr lang="bn-IN" sz="3200" dirty="0">
                <a:latin typeface="NikoshBAN" pitchFamily="2" charset="0"/>
                <a:cs typeface="NikoshBAN" pitchFamily="2" charset="0"/>
              </a:rPr>
              <a:t>৪। ক্ষমতা,কর্মদক্ষতার গা</a:t>
            </a:r>
            <a:r>
              <a:rPr lang="en-US" sz="3200" dirty="0" err="1">
                <a:latin typeface="NikoshBAN" pitchFamily="2" charset="0"/>
                <a:cs typeface="NikoshBAN" pitchFamily="2" charset="0"/>
              </a:rPr>
              <a:t>ণি</a:t>
            </a:r>
            <a:r>
              <a:rPr lang="bn-IN" sz="3200" dirty="0">
                <a:latin typeface="NikoshBAN" pitchFamily="2" charset="0"/>
                <a:cs typeface="NikoshBAN" pitchFamily="2" charset="0"/>
              </a:rPr>
              <a:t>তিক সমস্যার সমাধান করতে পারবে।</a:t>
            </a:r>
          </a:p>
          <a:p>
            <a:endParaRPr lang="bn-IN" sz="3200" dirty="0">
              <a:latin typeface="NikoshBAN" pitchFamily="2" charset="0"/>
              <a:cs typeface="NikoshBAN" pitchFamily="2" charset="0"/>
            </a:endParaRPr>
          </a:p>
          <a:p>
            <a:endParaRPr lang="bn-IN" sz="3200" dirty="0">
              <a:latin typeface="NikoshBAN" pitchFamily="2" charset="0"/>
              <a:cs typeface="NikoshBAN" pitchFamily="2" charset="0"/>
            </a:endParaRPr>
          </a:p>
          <a:p>
            <a:endParaRPr lang="en-US" sz="3200" dirty="0">
              <a:latin typeface="NikoshBAN" pitchFamily="2" charset="0"/>
              <a:cs typeface="NikoshBAN" pitchFamily="2" charset="0"/>
            </a:endParaRPr>
          </a:p>
        </p:txBody>
      </p:sp>
      <p:pic>
        <p:nvPicPr>
          <p:cNvPr id="3" name="Picture 3" descr="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0" y="0"/>
            <a:ext cx="1600200" cy="7086600"/>
          </a:xfrm>
          <a:prstGeom prst="rect">
            <a:avLst/>
          </a:prstGeom>
        </p:spPr>
      </p:pic>
    </p:spTree>
    <p:extLst>
      <p:ext uri="{BB962C8B-B14F-4D97-AF65-F5344CB8AC3E}">
        <p14:creationId xmlns:p14="http://schemas.microsoft.com/office/powerpoint/2010/main" val="24140871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wipe(left)">
                                      <p:cBhvr>
                                        <p:cTn id="7" dur="2000"/>
                                        <p:tgtEl>
                                          <p:spTgt spid="7">
                                            <p:bg/>
                                          </p:spTgt>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Effect transition="in" filter="wipe(left)">
                                      <p:cBhvr>
                                        <p:cTn id="11" dur="2000"/>
                                        <p:tgtEl>
                                          <p:spTgt spid="7">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7">
                                            <p:txEl>
                                              <p:pRg st="2" end="2"/>
                                            </p:txEl>
                                          </p:spTgt>
                                        </p:tgtEl>
                                        <p:attrNameLst>
                                          <p:attrName>style.visibility</p:attrName>
                                        </p:attrNameLst>
                                      </p:cBhvr>
                                      <p:to>
                                        <p:strVal val="visible"/>
                                      </p:to>
                                    </p:set>
                                    <p:animEffect transition="in" filter="wipe(left)">
                                      <p:cBhvr>
                                        <p:cTn id="16" dur="2000"/>
                                        <p:tgtEl>
                                          <p:spTgt spid="7">
                                            <p:txEl>
                                              <p:pRg st="2" end="2"/>
                                            </p:txEl>
                                          </p:spTgt>
                                        </p:tgtEl>
                                      </p:cBhvr>
                                    </p:animEffect>
                                  </p:childTnLst>
                                </p:cTn>
                              </p:par>
                            </p:childTnLst>
                          </p:cTn>
                        </p:par>
                        <p:par>
                          <p:cTn id="17" fill="hold">
                            <p:stCondLst>
                              <p:cond delay="2000"/>
                            </p:stCondLst>
                            <p:childTnLst>
                              <p:par>
                                <p:cTn id="18" presetID="22" presetClass="entr" presetSubtype="8" fill="hold" grpId="0" nodeType="afterEffect">
                                  <p:stCondLst>
                                    <p:cond delay="0"/>
                                  </p:stCondLst>
                                  <p:childTnLst>
                                    <p:set>
                                      <p:cBhvr>
                                        <p:cTn id="19" dur="1" fill="hold">
                                          <p:stCondLst>
                                            <p:cond delay="0"/>
                                          </p:stCondLst>
                                        </p:cTn>
                                        <p:tgtEl>
                                          <p:spTgt spid="7">
                                            <p:txEl>
                                              <p:pRg st="3" end="3"/>
                                            </p:txEl>
                                          </p:spTgt>
                                        </p:tgtEl>
                                        <p:attrNameLst>
                                          <p:attrName>style.visibility</p:attrName>
                                        </p:attrNameLst>
                                      </p:cBhvr>
                                      <p:to>
                                        <p:strVal val="visible"/>
                                      </p:to>
                                    </p:set>
                                    <p:animEffect transition="in" filter="wipe(left)">
                                      <p:cBhvr>
                                        <p:cTn id="20" dur="2000"/>
                                        <p:tgtEl>
                                          <p:spTgt spid="7">
                                            <p:txEl>
                                              <p:pRg st="3" end="3"/>
                                            </p:txEl>
                                          </p:spTgt>
                                        </p:tgtEl>
                                      </p:cBhvr>
                                    </p:animEffect>
                                  </p:childTnLst>
                                </p:cTn>
                              </p:par>
                            </p:childTnLst>
                          </p:cTn>
                        </p:par>
                        <p:par>
                          <p:cTn id="21" fill="hold">
                            <p:stCondLst>
                              <p:cond delay="4000"/>
                            </p:stCondLst>
                            <p:childTnLst>
                              <p:par>
                                <p:cTn id="22" presetID="22" presetClass="entr" presetSubtype="8" fill="hold" grpId="0" nodeType="afterEffect">
                                  <p:stCondLst>
                                    <p:cond delay="0"/>
                                  </p:stCondLst>
                                  <p:childTnLst>
                                    <p:set>
                                      <p:cBhvr>
                                        <p:cTn id="23" dur="1" fill="hold">
                                          <p:stCondLst>
                                            <p:cond delay="0"/>
                                          </p:stCondLst>
                                        </p:cTn>
                                        <p:tgtEl>
                                          <p:spTgt spid="7">
                                            <p:txEl>
                                              <p:pRg st="4" end="4"/>
                                            </p:txEl>
                                          </p:spTgt>
                                        </p:tgtEl>
                                        <p:attrNameLst>
                                          <p:attrName>style.visibility</p:attrName>
                                        </p:attrNameLst>
                                      </p:cBhvr>
                                      <p:to>
                                        <p:strVal val="visible"/>
                                      </p:to>
                                    </p:set>
                                    <p:animEffect transition="in" filter="wipe(left)">
                                      <p:cBhvr>
                                        <p:cTn id="24" dur="2000"/>
                                        <p:tgtEl>
                                          <p:spTgt spid="7">
                                            <p:txEl>
                                              <p:pRg st="4" end="4"/>
                                            </p:txEl>
                                          </p:spTgt>
                                        </p:tgtEl>
                                      </p:cBhvr>
                                    </p:animEffect>
                                  </p:childTnLst>
                                </p:cTn>
                              </p:par>
                            </p:childTnLst>
                          </p:cTn>
                        </p:par>
                        <p:par>
                          <p:cTn id="25" fill="hold">
                            <p:stCondLst>
                              <p:cond delay="6000"/>
                            </p:stCondLst>
                            <p:childTnLst>
                              <p:par>
                                <p:cTn id="26" presetID="22" presetClass="entr" presetSubtype="8" fill="hold" grpId="0" nodeType="afterEffect">
                                  <p:stCondLst>
                                    <p:cond delay="0"/>
                                  </p:stCondLst>
                                  <p:childTnLst>
                                    <p:set>
                                      <p:cBhvr>
                                        <p:cTn id="27" dur="1" fill="hold">
                                          <p:stCondLst>
                                            <p:cond delay="0"/>
                                          </p:stCondLst>
                                        </p:cTn>
                                        <p:tgtEl>
                                          <p:spTgt spid="7">
                                            <p:txEl>
                                              <p:pRg st="5" end="5"/>
                                            </p:txEl>
                                          </p:spTgt>
                                        </p:tgtEl>
                                        <p:attrNameLst>
                                          <p:attrName>style.visibility</p:attrName>
                                        </p:attrNameLst>
                                      </p:cBhvr>
                                      <p:to>
                                        <p:strVal val="visible"/>
                                      </p:to>
                                    </p:set>
                                    <p:animEffect transition="in" filter="wipe(left)">
                                      <p:cBhvr>
                                        <p:cTn id="28" dur="2000"/>
                                        <p:tgtEl>
                                          <p:spTgt spid="7">
                                            <p:txEl>
                                              <p:pRg st="5" end="5"/>
                                            </p:txEl>
                                          </p:spTgt>
                                        </p:tgtEl>
                                      </p:cBhvr>
                                    </p:animEffect>
                                  </p:childTnLst>
                                </p:cTn>
                              </p:par>
                            </p:childTnLst>
                          </p:cTn>
                        </p:par>
                        <p:par>
                          <p:cTn id="29" fill="hold">
                            <p:stCondLst>
                              <p:cond delay="8000"/>
                            </p:stCondLst>
                            <p:childTnLst>
                              <p:par>
                                <p:cTn id="30" presetID="22" presetClass="entr" presetSubtype="8" fill="hold" grpId="0" nodeType="afterEffect">
                                  <p:stCondLst>
                                    <p:cond delay="0"/>
                                  </p:stCondLst>
                                  <p:childTnLst>
                                    <p:set>
                                      <p:cBhvr>
                                        <p:cTn id="31" dur="1" fill="hold">
                                          <p:stCondLst>
                                            <p:cond delay="0"/>
                                          </p:stCondLst>
                                        </p:cTn>
                                        <p:tgtEl>
                                          <p:spTgt spid="7">
                                            <p:txEl>
                                              <p:pRg st="6" end="6"/>
                                            </p:txEl>
                                          </p:spTgt>
                                        </p:tgtEl>
                                        <p:attrNameLst>
                                          <p:attrName>style.visibility</p:attrName>
                                        </p:attrNameLst>
                                      </p:cBhvr>
                                      <p:to>
                                        <p:strVal val="visible"/>
                                      </p:to>
                                    </p:set>
                                    <p:animEffect transition="in" filter="wipe(left)">
                                      <p:cBhvr>
                                        <p:cTn id="32" dur="20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13784" r="14643"/>
          <a:stretch/>
        </p:blipFill>
        <p:spPr>
          <a:xfrm>
            <a:off x="6041571" y="609601"/>
            <a:ext cx="3635829" cy="5343525"/>
          </a:xfrm>
          <a:prstGeom prst="rect">
            <a:avLst/>
          </a:prstGeom>
        </p:spPr>
      </p:pic>
      <p:pic>
        <p:nvPicPr>
          <p:cNvPr id="26" name="Picture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16630" y="577830"/>
            <a:ext cx="3303467" cy="3155970"/>
          </a:xfrm>
          <a:prstGeom prst="rect">
            <a:avLst/>
          </a:prstGeom>
        </p:spPr>
      </p:pic>
      <p:pic>
        <p:nvPicPr>
          <p:cNvPr id="1026" name="Picture 2"/>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16630" y="3657601"/>
            <a:ext cx="3248025" cy="229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4" name="Group 23"/>
          <p:cNvGrpSpPr/>
          <p:nvPr/>
        </p:nvGrpSpPr>
        <p:grpSpPr>
          <a:xfrm>
            <a:off x="5105403" y="457200"/>
            <a:ext cx="2898445" cy="4468406"/>
            <a:chOff x="3581402" y="685800"/>
            <a:chExt cx="2898445" cy="4468406"/>
          </a:xfrm>
        </p:grpSpPr>
        <p:sp>
          <p:nvSpPr>
            <p:cNvPr id="12" name="Can 11"/>
            <p:cNvSpPr/>
            <p:nvPr/>
          </p:nvSpPr>
          <p:spPr>
            <a:xfrm rot="16200000">
              <a:off x="4573426" y="3891686"/>
              <a:ext cx="270496" cy="2254544"/>
            </a:xfrm>
            <a:prstGeom prst="can">
              <a:avLst>
                <a:gd name="adj" fmla="val 8332"/>
              </a:avLst>
            </a:prstGeom>
            <a:solidFill>
              <a:srgbClr val="CC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n 3"/>
            <p:cNvSpPr/>
            <p:nvPr/>
          </p:nvSpPr>
          <p:spPr>
            <a:xfrm>
              <a:off x="5565446" y="914400"/>
              <a:ext cx="270500" cy="4239806"/>
            </a:xfrm>
            <a:prstGeom prst="can">
              <a:avLst/>
            </a:prstGeom>
            <a:solidFill>
              <a:srgbClr val="CC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Block Arc 4"/>
            <p:cNvSpPr/>
            <p:nvPr/>
          </p:nvSpPr>
          <p:spPr>
            <a:xfrm>
              <a:off x="5565447" y="685800"/>
              <a:ext cx="914400" cy="685800"/>
            </a:xfrm>
            <a:prstGeom prst="blockArc">
              <a:avLst>
                <a:gd name="adj1" fmla="val 10800000"/>
                <a:gd name="adj2" fmla="val 190792"/>
                <a:gd name="adj3" fmla="val 38051"/>
              </a:avLst>
            </a:prstGeom>
            <a:solidFill>
              <a:srgbClr val="CC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28" name="Can 27"/>
          <p:cNvSpPr/>
          <p:nvPr/>
        </p:nvSpPr>
        <p:spPr>
          <a:xfrm>
            <a:off x="7105222" y="685801"/>
            <a:ext cx="238948" cy="4215283"/>
          </a:xfrm>
          <a:prstGeom prst="can">
            <a:avLst/>
          </a:prstGeom>
          <a:solidFill>
            <a:srgbClr val="00E2DD"/>
          </a:solidFill>
          <a:ln>
            <a:solidFill>
              <a:srgbClr val="00E2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Block Arc 28"/>
          <p:cNvSpPr/>
          <p:nvPr/>
        </p:nvSpPr>
        <p:spPr>
          <a:xfrm>
            <a:off x="7107199" y="495300"/>
            <a:ext cx="896649" cy="685800"/>
          </a:xfrm>
          <a:prstGeom prst="blockArc">
            <a:avLst>
              <a:gd name="adj1" fmla="val 10800000"/>
              <a:gd name="adj2" fmla="val 20995370"/>
              <a:gd name="adj3" fmla="val 28795"/>
            </a:avLst>
          </a:prstGeom>
          <a:solidFill>
            <a:srgbClr val="00E2DD"/>
          </a:solidFill>
          <a:ln>
            <a:solidFill>
              <a:srgbClr val="00E2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Trapezoid 17"/>
          <p:cNvSpPr/>
          <p:nvPr/>
        </p:nvSpPr>
        <p:spPr>
          <a:xfrm>
            <a:off x="7630884" y="685800"/>
            <a:ext cx="457200" cy="304800"/>
          </a:xfrm>
          <a:prstGeom prst="trapezoid">
            <a:avLst>
              <a:gd name="adj" fmla="val 51366"/>
            </a:avLst>
          </a:prstGeom>
          <a:solidFill>
            <a:srgbClr val="00E2DD"/>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Can 29"/>
          <p:cNvSpPr/>
          <p:nvPr/>
        </p:nvSpPr>
        <p:spPr>
          <a:xfrm rot="16200000">
            <a:off x="6117860" y="3658997"/>
            <a:ext cx="229628" cy="2254544"/>
          </a:xfrm>
          <a:prstGeom prst="can">
            <a:avLst/>
          </a:prstGeom>
          <a:solidFill>
            <a:srgbClr val="00E2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2416630" y="5892226"/>
            <a:ext cx="7260770" cy="584775"/>
          </a:xfrm>
          <a:prstGeom prst="rect">
            <a:avLst/>
          </a:prstGeom>
          <a:noFill/>
        </p:spPr>
        <p:txBody>
          <a:bodyPr wrap="square" rtlCol="0">
            <a:spAutoFit/>
          </a:bodyPr>
          <a:lstStyle/>
          <a:p>
            <a:r>
              <a:rPr lang="bn-IN" sz="3200" dirty="0">
                <a:latin typeface="NikoshBAN" pitchFamily="2" charset="0"/>
                <a:cs typeface="NikoshBAN" pitchFamily="2" charset="0"/>
              </a:rPr>
              <a:t>পাম্পের সাহায্যে ট্যাংকটি কম সময়ে পূর্ণ করা যায়।</a:t>
            </a:r>
            <a:endParaRPr lang="en-US" sz="3200" dirty="0">
              <a:latin typeface="NikoshBAN" pitchFamily="2" charset="0"/>
              <a:cs typeface="NikoshBAN" pitchFamily="2" charset="0"/>
            </a:endParaRPr>
          </a:p>
        </p:txBody>
      </p:sp>
      <p:pic>
        <p:nvPicPr>
          <p:cNvPr id="14" name="Picture 3" descr="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a:xfrm>
            <a:off x="0" y="0"/>
            <a:ext cx="1600200" cy="7086600"/>
          </a:xfrm>
          <a:prstGeom prst="rect">
            <a:avLst/>
          </a:prstGeom>
        </p:spPr>
      </p:pic>
    </p:spTree>
    <p:extLst>
      <p:ext uri="{BB962C8B-B14F-4D97-AF65-F5344CB8AC3E}">
        <p14:creationId xmlns:p14="http://schemas.microsoft.com/office/powerpoint/2010/main" val="1446703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down)">
                                      <p:cBhvr>
                                        <p:cTn id="12" dur="20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wipe(up)">
                                      <p:cBhvr>
                                        <p:cTn id="17" dur="2000"/>
                                        <p:tgtEl>
                                          <p:spTgt spid="1026"/>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1000"/>
                                        <p:tgtEl>
                                          <p:spTgt spid="24"/>
                                        </p:tgtEl>
                                      </p:cBhvr>
                                    </p:animEffect>
                                    <p:anim calcmode="lin" valueType="num">
                                      <p:cBhvr>
                                        <p:cTn id="23" dur="1000" fill="hold"/>
                                        <p:tgtEl>
                                          <p:spTgt spid="24"/>
                                        </p:tgtEl>
                                        <p:attrNameLst>
                                          <p:attrName>ppt_x</p:attrName>
                                        </p:attrNameLst>
                                      </p:cBhvr>
                                      <p:tavLst>
                                        <p:tav tm="0">
                                          <p:val>
                                            <p:strVal val="#ppt_x"/>
                                          </p:val>
                                        </p:tav>
                                        <p:tav tm="100000">
                                          <p:val>
                                            <p:strVal val="#ppt_x"/>
                                          </p:val>
                                        </p:tav>
                                      </p:tavLst>
                                    </p:anim>
                                    <p:anim calcmode="lin" valueType="num">
                                      <p:cBhvr>
                                        <p:cTn id="24" dur="1000" fill="hold"/>
                                        <p:tgtEl>
                                          <p:spTgt spid="24"/>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left)">
                                      <p:cBhvr>
                                        <p:cTn id="28" dur="2000"/>
                                        <p:tgtEl>
                                          <p:spTgt spid="30"/>
                                        </p:tgtEl>
                                      </p:cBhvr>
                                    </p:animEffect>
                                  </p:childTnLst>
                                </p:cTn>
                              </p:par>
                            </p:childTnLst>
                          </p:cTn>
                        </p:par>
                        <p:par>
                          <p:cTn id="29" fill="hold">
                            <p:stCondLst>
                              <p:cond delay="3000"/>
                            </p:stCondLst>
                            <p:childTnLst>
                              <p:par>
                                <p:cTn id="30" presetID="22" presetClass="entr" presetSubtype="4" fill="hold" grpId="0" nodeType="after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wipe(down)">
                                      <p:cBhvr>
                                        <p:cTn id="32" dur="2000"/>
                                        <p:tgtEl>
                                          <p:spTgt spid="28"/>
                                        </p:tgtEl>
                                      </p:cBhvr>
                                    </p:animEffect>
                                  </p:childTnLst>
                                </p:cTn>
                              </p:par>
                            </p:childTnLst>
                          </p:cTn>
                        </p:par>
                        <p:par>
                          <p:cTn id="33" fill="hold">
                            <p:stCondLst>
                              <p:cond delay="5000"/>
                            </p:stCondLst>
                            <p:childTnLst>
                              <p:par>
                                <p:cTn id="34" presetID="22" presetClass="entr" presetSubtype="8" fill="hold" grpId="0" nodeType="after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wipe(left)">
                                      <p:cBhvr>
                                        <p:cTn id="36" dur="2000"/>
                                        <p:tgtEl>
                                          <p:spTgt spid="29"/>
                                        </p:tgtEl>
                                      </p:cBhvr>
                                    </p:animEffect>
                                  </p:childTnLst>
                                </p:cTn>
                              </p:par>
                            </p:childTnLst>
                          </p:cTn>
                        </p:par>
                        <p:par>
                          <p:cTn id="37" fill="hold">
                            <p:stCondLst>
                              <p:cond delay="7000"/>
                            </p:stCondLst>
                            <p:childTnLst>
                              <p:par>
                                <p:cTn id="38" presetID="22" presetClass="entr" presetSubtype="1" repeatCount="indefinite"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up)">
                                      <p:cBhvr>
                                        <p:cTn id="40" dur="250"/>
                                        <p:tgtEl>
                                          <p:spTgt spid="18"/>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18" grpId="0" animBg="1"/>
      <p:bldP spid="30" grpId="0" animBg="1"/>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p:cNvSpPr txBox="1"/>
          <p:nvPr/>
        </p:nvSpPr>
        <p:spPr>
          <a:xfrm>
            <a:off x="3429000" y="2996625"/>
            <a:ext cx="533400" cy="707886"/>
          </a:xfrm>
          <a:prstGeom prst="rect">
            <a:avLst/>
          </a:prstGeom>
          <a:noFill/>
        </p:spPr>
        <p:txBody>
          <a:bodyPr wrap="square" rtlCol="0">
            <a:spAutoFit/>
          </a:bodyPr>
          <a:lstStyle/>
          <a:p>
            <a:pPr algn="ctr"/>
            <a:r>
              <a:rPr lang="en-US" sz="4000" dirty="0">
                <a:latin typeface="Times New Roman" pitchFamily="18" charset="0"/>
                <a:cs typeface="Times New Roman" pitchFamily="18" charset="0"/>
              </a:rPr>
              <a:t>s</a:t>
            </a:r>
            <a:endParaRPr lang="en-US" sz="4000" dirty="0">
              <a:latin typeface="Times New Roman" pitchFamily="18" charset="0"/>
              <a:cs typeface="Times New Roman" pitchFamily="18" charset="0"/>
            </a:endParaRPr>
          </a:p>
        </p:txBody>
      </p:sp>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9800" y="634425"/>
            <a:ext cx="952500" cy="952500"/>
          </a:xfrm>
          <a:prstGeom prst="rect">
            <a:avLst/>
          </a:prstGeom>
        </p:spPr>
      </p:pic>
      <p:pic>
        <p:nvPicPr>
          <p:cNvPr id="2055" name="Picture 5"/>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019800" y="634426"/>
            <a:ext cx="952500" cy="95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22191" t="3714" r="22571" b="3714"/>
          <a:stretch/>
        </p:blipFill>
        <p:spPr>
          <a:xfrm>
            <a:off x="3940630" y="634425"/>
            <a:ext cx="1164771" cy="2809876"/>
          </a:xfrm>
          <a:prstGeom prst="rect">
            <a:avLst/>
          </a:prstGeom>
        </p:spPr>
      </p:pic>
      <p:cxnSp>
        <p:nvCxnSpPr>
          <p:cNvPr id="17" name="Straight Connector 16"/>
          <p:cNvCxnSpPr/>
          <p:nvPr/>
        </p:nvCxnSpPr>
        <p:spPr>
          <a:xfrm>
            <a:off x="4038600" y="3429000"/>
            <a:ext cx="58674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 name="Group 14"/>
          <p:cNvGrpSpPr/>
          <p:nvPr/>
        </p:nvGrpSpPr>
        <p:grpSpPr>
          <a:xfrm>
            <a:off x="2133600" y="634427"/>
            <a:ext cx="1905000" cy="2809875"/>
            <a:chOff x="466725" y="381001"/>
            <a:chExt cx="2047875" cy="2809875"/>
          </a:xfrm>
        </p:grpSpPr>
        <p:pic>
          <p:nvPicPr>
            <p:cNvPr id="2051" name="Picture 3"/>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66725" y="381001"/>
              <a:ext cx="2047875" cy="2809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0" name="Straight Arrow Connector 9"/>
            <p:cNvCxnSpPr/>
            <p:nvPr/>
          </p:nvCxnSpPr>
          <p:spPr>
            <a:xfrm>
              <a:off x="838200" y="805190"/>
              <a:ext cx="609600" cy="0"/>
            </a:xfrm>
            <a:prstGeom prst="straightConnector1">
              <a:avLst/>
            </a:prstGeom>
            <a:ln w="762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524000" y="543580"/>
              <a:ext cx="434599" cy="523220"/>
            </a:xfrm>
            <a:prstGeom prst="rect">
              <a:avLst/>
            </a:prstGeom>
            <a:noFill/>
          </p:spPr>
          <p:txBody>
            <a:bodyPr wrap="none" rtlCol="0">
              <a:spAutoFit/>
            </a:bodyPr>
            <a:lstStyle/>
            <a:p>
              <a:r>
                <a:rPr lang="en-US" sz="2800" b="1" dirty="0">
                  <a:solidFill>
                    <a:srgbClr val="0000FF"/>
                  </a:solidFill>
                  <a:latin typeface="Times New Roman" pitchFamily="18" charset="0"/>
                  <a:cs typeface="Times New Roman" pitchFamily="18" charset="0"/>
                </a:rPr>
                <a:t>F</a:t>
              </a:r>
              <a:endParaRPr lang="en-US" sz="2800" b="1" dirty="0">
                <a:solidFill>
                  <a:srgbClr val="0000FF"/>
                </a:solidFill>
                <a:latin typeface="Times New Roman" pitchFamily="18" charset="0"/>
                <a:cs typeface="Times New Roman" pitchFamily="18" charset="0"/>
              </a:endParaRPr>
            </a:p>
          </p:txBody>
        </p:sp>
      </p:grpSp>
      <p:sp>
        <p:nvSpPr>
          <p:cNvPr id="2056" name="TextBox 2055"/>
          <p:cNvSpPr txBox="1"/>
          <p:nvPr/>
        </p:nvSpPr>
        <p:spPr>
          <a:xfrm>
            <a:off x="2133600" y="3595808"/>
            <a:ext cx="7772400" cy="584775"/>
          </a:xfrm>
          <a:prstGeom prst="rect">
            <a:avLst/>
          </a:prstGeom>
          <a:solidFill>
            <a:srgbClr val="CCFFCC"/>
          </a:solidFill>
          <a:ln w="19050">
            <a:solidFill>
              <a:schemeClr val="tx1"/>
            </a:solidFill>
          </a:ln>
        </p:spPr>
        <p:txBody>
          <a:bodyPr wrap="square" rtlCol="0">
            <a:spAutoFit/>
          </a:bodyPr>
          <a:lstStyle/>
          <a:p>
            <a:pPr algn="ctr"/>
            <a:r>
              <a:rPr lang="bn-IN" sz="3200" dirty="0">
                <a:latin typeface="NikoshBAN" pitchFamily="2" charset="0"/>
                <a:cs typeface="NikoshBAN" pitchFamily="2" charset="0"/>
              </a:rPr>
              <a:t>কাজ = বল </a:t>
            </a:r>
            <a:r>
              <a:rPr lang="en-US" sz="3200" dirty="0">
                <a:latin typeface="NikoshBAN" pitchFamily="2" charset="0"/>
                <a:cs typeface="NikoshBAN" pitchFamily="2" charset="0"/>
                <a:sym typeface="Symbol"/>
              </a:rPr>
              <a:t></a:t>
            </a:r>
            <a:r>
              <a:rPr lang="bn-IN" sz="3200" dirty="0">
                <a:latin typeface="NikoshBAN" pitchFamily="2" charset="0"/>
                <a:cs typeface="NikoshBAN" pitchFamily="2" charset="0"/>
                <a:sym typeface="Symbol"/>
              </a:rPr>
              <a:t> সরণ = রুপান্তরিত শক্তি</a:t>
            </a:r>
            <a:endParaRPr lang="en-US" sz="3200" dirty="0">
              <a:latin typeface="NikoshBAN" pitchFamily="2" charset="0"/>
              <a:cs typeface="NikoshBAN" pitchFamily="2" charset="0"/>
            </a:endParaRPr>
          </a:p>
        </p:txBody>
      </p:sp>
      <p:sp>
        <p:nvSpPr>
          <p:cNvPr id="41" name="TextBox 40"/>
          <p:cNvSpPr txBox="1"/>
          <p:nvPr/>
        </p:nvSpPr>
        <p:spPr>
          <a:xfrm>
            <a:off x="2133600" y="4267201"/>
            <a:ext cx="7772400" cy="584775"/>
          </a:xfrm>
          <a:prstGeom prst="rect">
            <a:avLst/>
          </a:prstGeom>
          <a:solidFill>
            <a:schemeClr val="accent6">
              <a:lumMod val="20000"/>
              <a:lumOff val="80000"/>
            </a:schemeClr>
          </a:solidFill>
          <a:ln w="19050">
            <a:solidFill>
              <a:schemeClr val="tx1"/>
            </a:solidFill>
          </a:ln>
        </p:spPr>
        <p:txBody>
          <a:bodyPr wrap="square" rtlCol="0">
            <a:spAutoFit/>
          </a:bodyPr>
          <a:lstStyle/>
          <a:p>
            <a:pPr algn="ctr"/>
            <a:r>
              <a:rPr lang="bn-IN" sz="3200" dirty="0">
                <a:latin typeface="NikoshBAN" pitchFamily="2" charset="0"/>
                <a:cs typeface="NikoshBAN" pitchFamily="2" charset="0"/>
              </a:rPr>
              <a:t>ক্ষমতা = কৃত কাজের হার</a:t>
            </a:r>
            <a:r>
              <a:rPr lang="bn-IN" sz="3200" dirty="0">
                <a:latin typeface="NikoshBAN" pitchFamily="2" charset="0"/>
                <a:cs typeface="NikoshBAN" pitchFamily="2" charset="0"/>
                <a:sym typeface="Symbol"/>
              </a:rPr>
              <a:t> = শক্তি রূপান্তরের হার</a:t>
            </a:r>
            <a:endParaRPr lang="en-US" sz="3200" dirty="0">
              <a:latin typeface="NikoshBAN" pitchFamily="2" charset="0"/>
              <a:cs typeface="NikoshBAN" pitchFamily="2" charset="0"/>
            </a:endParaRPr>
          </a:p>
        </p:txBody>
      </p:sp>
      <p:sp>
        <p:nvSpPr>
          <p:cNvPr id="44" name="TextBox 43"/>
          <p:cNvSpPr txBox="1"/>
          <p:nvPr/>
        </p:nvSpPr>
        <p:spPr>
          <a:xfrm>
            <a:off x="2133600" y="4953000"/>
            <a:ext cx="7772400" cy="1077218"/>
          </a:xfrm>
          <a:prstGeom prst="rect">
            <a:avLst/>
          </a:prstGeom>
          <a:solidFill>
            <a:srgbClr val="C9FFFF"/>
          </a:solidFill>
          <a:ln w="19050">
            <a:solidFill>
              <a:schemeClr val="tx1"/>
            </a:solidFill>
          </a:ln>
        </p:spPr>
        <p:txBody>
          <a:bodyPr wrap="square" rtlCol="0">
            <a:spAutoFit/>
          </a:bodyPr>
          <a:lstStyle/>
          <a:p>
            <a:pPr algn="ctr"/>
            <a:r>
              <a:rPr lang="bn-IN" sz="3200" dirty="0">
                <a:latin typeface="NikoshBAN" pitchFamily="2" charset="0"/>
                <a:cs typeface="NikoshBAN" pitchFamily="2" charset="0"/>
              </a:rPr>
              <a:t>কাজ সম্পাদনকারী কোনো ব্যক্তি বা উৎস এর কাজ</a:t>
            </a:r>
          </a:p>
          <a:p>
            <a:pPr algn="ctr"/>
            <a:r>
              <a:rPr lang="bn-IN" sz="3200" dirty="0">
                <a:latin typeface="NikoshBAN" pitchFamily="2" charset="0"/>
                <a:cs typeface="NikoshBAN" pitchFamily="2" charset="0"/>
              </a:rPr>
              <a:t>করার হারকে ক্ষমতা বলে।</a:t>
            </a:r>
            <a:endParaRPr lang="en-US" sz="3200" dirty="0">
              <a:latin typeface="NikoshBAN" pitchFamily="2" charset="0"/>
              <a:cs typeface="NikoshBAN" pitchFamily="2" charset="0"/>
            </a:endParaRPr>
          </a:p>
        </p:txBody>
      </p:sp>
      <p:pic>
        <p:nvPicPr>
          <p:cNvPr id="16" name="Picture 3" descr="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a:xfrm>
            <a:off x="0" y="0"/>
            <a:ext cx="1600200" cy="7086600"/>
          </a:xfrm>
          <a:prstGeom prst="rect">
            <a:avLst/>
          </a:prstGeom>
        </p:spPr>
      </p:pic>
    </p:spTree>
    <p:extLst>
      <p:ext uri="{BB962C8B-B14F-4D97-AF65-F5344CB8AC3E}">
        <p14:creationId xmlns:p14="http://schemas.microsoft.com/office/powerpoint/2010/main" val="3145751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ppt_x</p:attrName>
                                        </p:attrNameLst>
                                      </p:cBhvr>
                                      <p:tavLst>
                                        <p:tav tm="0">
                                          <p:val>
                                            <p:strVal val="#ppt_x"/>
                                          </p:val>
                                        </p:tav>
                                        <p:tav tm="100000">
                                          <p:val>
                                            <p:strVal val="#ppt_x"/>
                                          </p:val>
                                        </p:tav>
                                      </p:tavLst>
                                    </p:anim>
                                    <p:anim calcmode="lin" valueType="num">
                                      <p:cBhvr>
                                        <p:cTn id="9" dur="2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additive="base">
                                        <p:cTn id="14" dur="2000" fill="hold"/>
                                        <p:tgtEl>
                                          <p:spTgt spid="15"/>
                                        </p:tgtEl>
                                        <p:attrNameLst>
                                          <p:attrName>ppt_x</p:attrName>
                                        </p:attrNameLst>
                                      </p:cBhvr>
                                      <p:tavLst>
                                        <p:tav tm="0">
                                          <p:val>
                                            <p:strVal val="0-#ppt_w/2"/>
                                          </p:val>
                                        </p:tav>
                                        <p:tav tm="100000">
                                          <p:val>
                                            <p:strVal val="#ppt_x"/>
                                          </p:val>
                                        </p:tav>
                                      </p:tavLst>
                                    </p:anim>
                                    <p:anim calcmode="lin" valueType="num">
                                      <p:cBhvr additive="base">
                                        <p:cTn id="15" dur="20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63" presetClass="path" presetSubtype="0" accel="50000" decel="50000" fill="hold" nodeType="clickEffect">
                                  <p:stCondLst>
                                    <p:cond delay="0"/>
                                  </p:stCondLst>
                                  <p:childTnLst>
                                    <p:animMotion origin="layout" path="M 0 -2.59259E-6 L 0.525 0.00255 " pathEditMode="relative" rAng="0" ptsTypes="AA">
                                      <p:cBhvr>
                                        <p:cTn id="19" dur="3000" fill="hold"/>
                                        <p:tgtEl>
                                          <p:spTgt spid="15"/>
                                        </p:tgtEl>
                                        <p:attrNameLst>
                                          <p:attrName>ppt_x</p:attrName>
                                          <p:attrName>ppt_y</p:attrName>
                                        </p:attrNameLst>
                                      </p:cBhvr>
                                      <p:rCtr x="26250" y="116"/>
                                    </p:animMotion>
                                  </p:childTnLst>
                                </p:cTn>
                              </p:par>
                              <p:par>
                                <p:cTn id="20" presetID="63" presetClass="path" presetSubtype="0" accel="50000" decel="50000" fill="hold" nodeType="withEffect">
                                  <p:stCondLst>
                                    <p:cond delay="0"/>
                                  </p:stCondLst>
                                  <p:childTnLst>
                                    <p:animMotion origin="layout" path="M -1.38889E-6 -2.59259E-6 L 0.53038 0.00255 " pathEditMode="relative" rAng="0" ptsTypes="AA">
                                      <p:cBhvr>
                                        <p:cTn id="21" dur="3000" fill="hold"/>
                                        <p:tgtEl>
                                          <p:spTgt spid="7"/>
                                        </p:tgtEl>
                                        <p:attrNameLst>
                                          <p:attrName>ppt_x</p:attrName>
                                          <p:attrName>ppt_y</p:attrName>
                                        </p:attrNameLst>
                                      </p:cBhvr>
                                      <p:rCtr x="26510" y="116"/>
                                    </p:animMotion>
                                  </p:childTnLst>
                                </p:cTn>
                              </p:par>
                              <p:par>
                                <p:cTn id="22" presetID="1" presetClass="entr" presetSubtype="0" fill="hold" nodeType="withEffect">
                                  <p:stCondLst>
                                    <p:cond delay="0"/>
                                  </p:stCondLst>
                                  <p:childTnLst>
                                    <p:set>
                                      <p:cBhvr>
                                        <p:cTn id="23" dur="1" fill="hold">
                                          <p:stCondLst>
                                            <p:cond delay="0"/>
                                          </p:stCondLst>
                                        </p:cTn>
                                        <p:tgtEl>
                                          <p:spTgt spid="28"/>
                                        </p:tgtEl>
                                        <p:attrNameLst>
                                          <p:attrName>style.visibility</p:attrName>
                                        </p:attrNameLst>
                                      </p:cBhvr>
                                      <p:to>
                                        <p:strVal val="visible"/>
                                      </p:to>
                                    </p:set>
                                  </p:childTnLst>
                                </p:cTn>
                              </p:par>
                              <p:par>
                                <p:cTn id="24" presetID="22" presetClass="entr" presetSubtype="8"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left)">
                                      <p:cBhvr>
                                        <p:cTn id="26" dur="3000"/>
                                        <p:tgtEl>
                                          <p:spTgt spid="17"/>
                                        </p:tgtEl>
                                      </p:cBhvr>
                                    </p:animEffect>
                                  </p:childTnLst>
                                </p:cTn>
                              </p:par>
                            </p:childTnLst>
                          </p:cTn>
                        </p:par>
                        <p:par>
                          <p:cTn id="27" fill="hold">
                            <p:stCondLst>
                              <p:cond delay="3000"/>
                            </p:stCondLst>
                            <p:childTnLst>
                              <p:par>
                                <p:cTn id="28" presetID="1" presetClass="exit" presetSubtype="0" fill="hold" nodeType="afterEffect">
                                  <p:stCondLst>
                                    <p:cond delay="0"/>
                                  </p:stCondLst>
                                  <p:childTnLst>
                                    <p:set>
                                      <p:cBhvr>
                                        <p:cTn id="29" dur="1" fill="hold">
                                          <p:stCondLst>
                                            <p:cond delay="0"/>
                                          </p:stCondLst>
                                        </p:cTn>
                                        <p:tgtEl>
                                          <p:spTgt spid="28"/>
                                        </p:tgtEl>
                                        <p:attrNameLst>
                                          <p:attrName>style.visibility</p:attrName>
                                        </p:attrNameLst>
                                      </p:cBhvr>
                                      <p:to>
                                        <p:strVal val="hidden"/>
                                      </p:to>
                                    </p:set>
                                  </p:childTnLst>
                                </p:cTn>
                              </p:par>
                              <p:par>
                                <p:cTn id="30" presetID="1" presetClass="entr" presetSubtype="0" fill="hold" nodeType="withEffect">
                                  <p:stCondLst>
                                    <p:cond delay="0"/>
                                  </p:stCondLst>
                                  <p:childTnLst>
                                    <p:set>
                                      <p:cBhvr>
                                        <p:cTn id="31" dur="1" fill="hold">
                                          <p:stCondLst>
                                            <p:cond delay="0"/>
                                          </p:stCondLst>
                                        </p:cTn>
                                        <p:tgtEl>
                                          <p:spTgt spid="2055"/>
                                        </p:tgtEl>
                                        <p:attrNameLst>
                                          <p:attrName>style.visibility</p:attrName>
                                        </p:attrNameLst>
                                      </p:cBhvr>
                                      <p:to>
                                        <p:strVal val="visible"/>
                                      </p:to>
                                    </p:set>
                                  </p:childTnLst>
                                </p:cTn>
                              </p:par>
                            </p:childTnLst>
                          </p:cTn>
                        </p:par>
                        <p:par>
                          <p:cTn id="32" fill="hold">
                            <p:stCondLst>
                              <p:cond delay="3000"/>
                            </p:stCondLst>
                            <p:childTnLst>
                              <p:par>
                                <p:cTn id="33" presetID="22" presetClass="entr" presetSubtype="4"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wipe(down)">
                                      <p:cBhvr>
                                        <p:cTn id="35" dur="1000"/>
                                        <p:tgtEl>
                                          <p:spTgt spid="27"/>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2056"/>
                                        </p:tgtEl>
                                        <p:attrNameLst>
                                          <p:attrName>style.visibility</p:attrName>
                                        </p:attrNameLst>
                                      </p:cBhvr>
                                      <p:to>
                                        <p:strVal val="visible"/>
                                      </p:to>
                                    </p:set>
                                    <p:animEffect transition="in" filter="wipe(left)">
                                      <p:cBhvr>
                                        <p:cTn id="40" dur="1000"/>
                                        <p:tgtEl>
                                          <p:spTgt spid="2056"/>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wipe(left)">
                                      <p:cBhvr>
                                        <p:cTn id="45" dur="1000"/>
                                        <p:tgtEl>
                                          <p:spTgt spid="41"/>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44">
                                            <p:bg/>
                                          </p:spTgt>
                                        </p:tgtEl>
                                        <p:attrNameLst>
                                          <p:attrName>style.visibility</p:attrName>
                                        </p:attrNameLst>
                                      </p:cBhvr>
                                      <p:to>
                                        <p:strVal val="visible"/>
                                      </p:to>
                                    </p:set>
                                    <p:animEffect transition="in" filter="wipe(left)">
                                      <p:cBhvr>
                                        <p:cTn id="50" dur="1000"/>
                                        <p:tgtEl>
                                          <p:spTgt spid="44">
                                            <p:bg/>
                                          </p:spTgt>
                                        </p:tgtEl>
                                      </p:cBhvr>
                                    </p:animEffect>
                                  </p:childTnLst>
                                </p:cTn>
                              </p:par>
                            </p:childTnLst>
                          </p:cTn>
                        </p:par>
                        <p:par>
                          <p:cTn id="51" fill="hold">
                            <p:stCondLst>
                              <p:cond delay="1000"/>
                            </p:stCondLst>
                            <p:childTnLst>
                              <p:par>
                                <p:cTn id="52" presetID="22" presetClass="entr" presetSubtype="8" fill="hold" grpId="0" nodeType="afterEffect">
                                  <p:stCondLst>
                                    <p:cond delay="0"/>
                                  </p:stCondLst>
                                  <p:childTnLst>
                                    <p:set>
                                      <p:cBhvr>
                                        <p:cTn id="53" dur="1" fill="hold">
                                          <p:stCondLst>
                                            <p:cond delay="0"/>
                                          </p:stCondLst>
                                        </p:cTn>
                                        <p:tgtEl>
                                          <p:spTgt spid="44">
                                            <p:txEl>
                                              <p:pRg st="0" end="0"/>
                                            </p:txEl>
                                          </p:spTgt>
                                        </p:tgtEl>
                                        <p:attrNameLst>
                                          <p:attrName>style.visibility</p:attrName>
                                        </p:attrNameLst>
                                      </p:cBhvr>
                                      <p:to>
                                        <p:strVal val="visible"/>
                                      </p:to>
                                    </p:set>
                                    <p:animEffect transition="in" filter="wipe(left)">
                                      <p:cBhvr>
                                        <p:cTn id="54" dur="1000"/>
                                        <p:tgtEl>
                                          <p:spTgt spid="44">
                                            <p:txEl>
                                              <p:pRg st="0" end="0"/>
                                            </p:txEl>
                                          </p:spTgt>
                                        </p:tgtEl>
                                      </p:cBhvr>
                                    </p:animEffect>
                                  </p:childTnLst>
                                </p:cTn>
                              </p:par>
                            </p:childTnLst>
                          </p:cTn>
                        </p:par>
                        <p:par>
                          <p:cTn id="55" fill="hold">
                            <p:stCondLst>
                              <p:cond delay="2000"/>
                            </p:stCondLst>
                            <p:childTnLst>
                              <p:par>
                                <p:cTn id="56" presetID="22" presetClass="entr" presetSubtype="8" fill="hold" grpId="0" nodeType="afterEffect">
                                  <p:stCondLst>
                                    <p:cond delay="0"/>
                                  </p:stCondLst>
                                  <p:childTnLst>
                                    <p:set>
                                      <p:cBhvr>
                                        <p:cTn id="57" dur="1" fill="hold">
                                          <p:stCondLst>
                                            <p:cond delay="0"/>
                                          </p:stCondLst>
                                        </p:cTn>
                                        <p:tgtEl>
                                          <p:spTgt spid="44">
                                            <p:txEl>
                                              <p:pRg st="1" end="1"/>
                                            </p:txEl>
                                          </p:spTgt>
                                        </p:tgtEl>
                                        <p:attrNameLst>
                                          <p:attrName>style.visibility</p:attrName>
                                        </p:attrNameLst>
                                      </p:cBhvr>
                                      <p:to>
                                        <p:strVal val="visible"/>
                                      </p:to>
                                    </p:set>
                                    <p:animEffect transition="in" filter="wipe(left)">
                                      <p:cBhvr>
                                        <p:cTn id="58" dur="1000"/>
                                        <p:tgtEl>
                                          <p:spTgt spid="4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056" grpId="0" animBg="1"/>
      <p:bldP spid="41" grpId="0" animBg="1"/>
      <p:bldP spid="44"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752601" y="381000"/>
            <a:ext cx="2447925" cy="2781300"/>
          </a:xfrm>
          <a:prstGeom prst="rect">
            <a:avLst/>
          </a:prstGeom>
        </p:spPr>
      </p:pic>
      <p:grpSp>
        <p:nvGrpSpPr>
          <p:cNvPr id="21" name="Group 20"/>
          <p:cNvGrpSpPr/>
          <p:nvPr/>
        </p:nvGrpSpPr>
        <p:grpSpPr>
          <a:xfrm>
            <a:off x="2062162" y="4935640"/>
            <a:ext cx="7568464" cy="1533128"/>
            <a:chOff x="538162" y="4935640"/>
            <a:chExt cx="7493359" cy="1533128"/>
          </a:xfrm>
        </p:grpSpPr>
        <p:sp>
          <p:nvSpPr>
            <p:cNvPr id="18" name="Rectangle 17"/>
            <p:cNvSpPr/>
            <p:nvPr/>
          </p:nvSpPr>
          <p:spPr>
            <a:xfrm rot="20366186">
              <a:off x="1821719" y="4935640"/>
              <a:ext cx="6209802" cy="4572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538162" y="6019800"/>
              <a:ext cx="1514476" cy="448968"/>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Times New Roman" pitchFamily="18" charset="0"/>
                  <a:cs typeface="Times New Roman" pitchFamily="18" charset="0"/>
                </a:rPr>
                <a:t>C</a:t>
              </a:r>
              <a:endParaRPr lang="en-US" sz="3600" dirty="0">
                <a:latin typeface="Times New Roman" pitchFamily="18" charset="0"/>
                <a:cs typeface="Times New Roman" pitchFamily="18" charset="0"/>
              </a:endParaRPr>
            </a:p>
          </p:txBody>
        </p:sp>
      </p:grpSp>
      <p:grpSp>
        <p:nvGrpSpPr>
          <p:cNvPr id="22" name="Group 21"/>
          <p:cNvGrpSpPr/>
          <p:nvPr/>
        </p:nvGrpSpPr>
        <p:grpSpPr>
          <a:xfrm>
            <a:off x="2062162" y="2995034"/>
            <a:ext cx="8077200" cy="1340134"/>
            <a:chOff x="538162" y="2995034"/>
            <a:chExt cx="8077200" cy="1340134"/>
          </a:xfrm>
        </p:grpSpPr>
        <p:sp>
          <p:nvSpPr>
            <p:cNvPr id="3" name="Rectangle 2"/>
            <p:cNvSpPr/>
            <p:nvPr/>
          </p:nvSpPr>
          <p:spPr>
            <a:xfrm rot="469638">
              <a:off x="1143272" y="3429000"/>
              <a:ext cx="6624638" cy="4572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538162" y="2995034"/>
              <a:ext cx="757238" cy="448968"/>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latin typeface="Times New Roman" pitchFamily="18" charset="0"/>
                  <a:cs typeface="Times New Roman" pitchFamily="18" charset="0"/>
                </a:rPr>
                <a:t>A</a:t>
              </a:r>
              <a:endParaRPr lang="en-US" sz="3600" dirty="0">
                <a:solidFill>
                  <a:schemeClr val="bg1"/>
                </a:solidFill>
                <a:latin typeface="Times New Roman" pitchFamily="18" charset="0"/>
                <a:cs typeface="Times New Roman" pitchFamily="18" charset="0"/>
              </a:endParaRPr>
            </a:p>
          </p:txBody>
        </p:sp>
        <p:sp>
          <p:nvSpPr>
            <p:cNvPr id="9" name="Rectangle 8"/>
            <p:cNvSpPr/>
            <p:nvPr/>
          </p:nvSpPr>
          <p:spPr>
            <a:xfrm>
              <a:off x="7700962" y="3886200"/>
              <a:ext cx="914400" cy="448968"/>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Times New Roman" pitchFamily="18" charset="0"/>
                  <a:cs typeface="Times New Roman" pitchFamily="18" charset="0"/>
                </a:rPr>
                <a:t>B</a:t>
              </a:r>
              <a:endParaRPr lang="en-US" sz="3600" dirty="0">
                <a:latin typeface="Times New Roman" pitchFamily="18" charset="0"/>
                <a:cs typeface="Times New Roman" pitchFamily="18" charset="0"/>
              </a:endParaRPr>
            </a:p>
          </p:txBody>
        </p:sp>
      </p:grpSp>
      <p:pic>
        <p:nvPicPr>
          <p:cNvPr id="12" name="Picture 11"/>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8066695" y="1295401"/>
            <a:ext cx="2447925" cy="2831813"/>
          </a:xfrm>
          <a:prstGeom prst="rect">
            <a:avLst/>
          </a:prstGeom>
        </p:spPr>
      </p:pic>
      <p:pic>
        <p:nvPicPr>
          <p:cNvPr id="1026" name="Picture 2"/>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43076" y="3444002"/>
            <a:ext cx="2447925" cy="2766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TextBox 22"/>
          <p:cNvSpPr txBox="1"/>
          <p:nvPr/>
        </p:nvSpPr>
        <p:spPr>
          <a:xfrm>
            <a:off x="3352801" y="482026"/>
            <a:ext cx="5630067" cy="584775"/>
          </a:xfrm>
          <a:prstGeom prst="rect">
            <a:avLst/>
          </a:prstGeom>
          <a:noFill/>
        </p:spPr>
        <p:txBody>
          <a:bodyPr wrap="none" rtlCol="0">
            <a:spAutoFit/>
          </a:bodyPr>
          <a:lstStyle/>
          <a:p>
            <a:r>
              <a:rPr lang="bn-IN" sz="3200" dirty="0">
                <a:latin typeface="NikoshBAN" pitchFamily="2" charset="0"/>
                <a:cs typeface="NikoshBAN" pitchFamily="2" charset="0"/>
              </a:rPr>
              <a:t>বালকটির</a:t>
            </a:r>
            <a:r>
              <a:rPr lang="en-US" sz="3200" dirty="0">
                <a:latin typeface="NikoshBAN" pitchFamily="2" charset="0"/>
                <a:cs typeface="NikoshBAN" pitchFamily="2" charset="0"/>
              </a:rPr>
              <a:t> </a:t>
            </a:r>
            <a:r>
              <a:rPr lang="bn-IN" sz="3200" dirty="0">
                <a:latin typeface="NikoshBAN" pitchFamily="2" charset="0"/>
                <a:cs typeface="NikoshBAN" pitchFamily="2" charset="0"/>
              </a:rPr>
              <a:t>ওজন </a:t>
            </a:r>
            <a:r>
              <a:rPr lang="en-US" sz="3200" dirty="0">
                <a:latin typeface="Times New Roman" pitchFamily="18" charset="0"/>
                <a:cs typeface="Times New Roman" pitchFamily="18" charset="0"/>
              </a:rPr>
              <a:t> </a:t>
            </a:r>
            <a:r>
              <a:rPr lang="bn-IN" sz="3200" dirty="0">
                <a:latin typeface="NikoshBAN" pitchFamily="2" charset="0"/>
                <a:cs typeface="NikoshBAN" pitchFamily="2" charset="0"/>
              </a:rPr>
              <a:t>= ভর </a:t>
            </a:r>
            <a:r>
              <a:rPr lang="en-US" sz="3200" dirty="0">
                <a:latin typeface="NikoshBAN" pitchFamily="2" charset="0"/>
                <a:cs typeface="NikoshBAN" pitchFamily="2" charset="0"/>
                <a:sym typeface="Symbol"/>
              </a:rPr>
              <a:t></a:t>
            </a:r>
            <a:r>
              <a:rPr lang="bn-IN" sz="3200" dirty="0">
                <a:latin typeface="NikoshBAN" pitchFamily="2" charset="0"/>
                <a:cs typeface="NikoshBAN" pitchFamily="2" charset="0"/>
                <a:sym typeface="Symbol"/>
              </a:rPr>
              <a:t> ত্বরণ = বল = </a:t>
            </a:r>
            <a:r>
              <a:rPr lang="en-US" sz="3200" dirty="0">
                <a:latin typeface="Times New Roman" pitchFamily="18" charset="0"/>
                <a:cs typeface="Times New Roman" pitchFamily="18" charset="0"/>
                <a:sym typeface="Symbol"/>
              </a:rPr>
              <a:t>F</a:t>
            </a:r>
            <a:endParaRPr lang="en-US" sz="3200" dirty="0">
              <a:latin typeface="NikoshBAN" pitchFamily="2" charset="0"/>
              <a:cs typeface="NikoshBAN" pitchFamily="2" charset="0"/>
            </a:endParaRPr>
          </a:p>
        </p:txBody>
      </p:sp>
      <p:sp>
        <p:nvSpPr>
          <p:cNvPr id="24" name="TextBox 23"/>
          <p:cNvSpPr txBox="1"/>
          <p:nvPr/>
        </p:nvSpPr>
        <p:spPr>
          <a:xfrm>
            <a:off x="3502257" y="3733801"/>
            <a:ext cx="1450743" cy="584775"/>
          </a:xfrm>
          <a:prstGeom prst="rect">
            <a:avLst/>
          </a:prstGeom>
          <a:noFill/>
        </p:spPr>
        <p:txBody>
          <a:bodyPr wrap="square" rtlCol="0">
            <a:spAutoFit/>
          </a:bodyPr>
          <a:lstStyle/>
          <a:p>
            <a:r>
              <a:rPr lang="bn-IN" sz="3200" dirty="0">
                <a:latin typeface="NikoshBAN" pitchFamily="2" charset="0"/>
                <a:cs typeface="NikoshBAN" pitchFamily="2" charset="0"/>
              </a:rPr>
              <a:t>সরণ = </a:t>
            </a:r>
            <a:r>
              <a:rPr lang="en-US" sz="3200" dirty="0">
                <a:latin typeface="Times New Roman" pitchFamily="18" charset="0"/>
                <a:cs typeface="NikoshBAN" pitchFamily="2" charset="0"/>
              </a:rPr>
              <a:t>s</a:t>
            </a:r>
            <a:endParaRPr lang="en-US" sz="3200" dirty="0">
              <a:latin typeface="NikoshBAN" pitchFamily="2" charset="0"/>
              <a:cs typeface="NikoshBAN" pitchFamily="2" charset="0"/>
            </a:endParaRPr>
          </a:p>
        </p:txBody>
      </p:sp>
      <p:sp>
        <p:nvSpPr>
          <p:cNvPr id="26" name="TextBox 25"/>
          <p:cNvSpPr txBox="1"/>
          <p:nvPr/>
        </p:nvSpPr>
        <p:spPr>
          <a:xfrm>
            <a:off x="3535624" y="4369020"/>
            <a:ext cx="1417376" cy="584775"/>
          </a:xfrm>
          <a:prstGeom prst="rect">
            <a:avLst/>
          </a:prstGeom>
          <a:noFill/>
        </p:spPr>
        <p:txBody>
          <a:bodyPr wrap="none" rtlCol="0">
            <a:spAutoFit/>
          </a:bodyPr>
          <a:lstStyle/>
          <a:p>
            <a:r>
              <a:rPr lang="bn-IN" sz="3200" dirty="0">
                <a:latin typeface="Times New Roman" pitchFamily="18" charset="0"/>
                <a:cs typeface="NikoshBAN" pitchFamily="2" charset="0"/>
              </a:rPr>
              <a:t>ত্ব</a:t>
            </a:r>
            <a:r>
              <a:rPr lang="bn-IN" sz="3200" dirty="0">
                <a:latin typeface="NikoshBAN" pitchFamily="2" charset="0"/>
                <a:cs typeface="NikoshBAN" pitchFamily="2" charset="0"/>
              </a:rPr>
              <a:t>রণ</a:t>
            </a:r>
            <a:r>
              <a:rPr lang="bn-IN" sz="3200" dirty="0">
                <a:latin typeface="Times New Roman" pitchFamily="18" charset="0"/>
                <a:cs typeface="NikoshBAN" pitchFamily="2" charset="0"/>
              </a:rPr>
              <a:t> = </a:t>
            </a:r>
            <a:r>
              <a:rPr lang="en-US" sz="3200" dirty="0">
                <a:latin typeface="Times New Roman" pitchFamily="18" charset="0"/>
                <a:cs typeface="Times New Roman" pitchFamily="18" charset="0"/>
              </a:rPr>
              <a:t>a</a:t>
            </a:r>
            <a:endParaRPr lang="en-US" sz="3200" dirty="0">
              <a:latin typeface="Times New Roman" pitchFamily="18" charset="0"/>
              <a:cs typeface="Times New Roman" pitchFamily="18" charset="0"/>
            </a:endParaRPr>
          </a:p>
        </p:txBody>
      </p:sp>
      <p:sp>
        <p:nvSpPr>
          <p:cNvPr id="27" name="TextBox 26"/>
          <p:cNvSpPr txBox="1"/>
          <p:nvPr/>
        </p:nvSpPr>
        <p:spPr>
          <a:xfrm>
            <a:off x="3515530" y="4977826"/>
            <a:ext cx="1437469" cy="584775"/>
          </a:xfrm>
          <a:prstGeom prst="rect">
            <a:avLst/>
          </a:prstGeom>
          <a:noFill/>
        </p:spPr>
        <p:txBody>
          <a:bodyPr wrap="square" rtlCol="0">
            <a:spAutoFit/>
          </a:bodyPr>
          <a:lstStyle/>
          <a:p>
            <a:r>
              <a:rPr lang="bn-IN" sz="3200" dirty="0">
                <a:latin typeface="Times New Roman" pitchFamily="18" charset="0"/>
                <a:cs typeface="NikoshBAN" pitchFamily="2" charset="0"/>
              </a:rPr>
              <a:t>সময় = </a:t>
            </a:r>
            <a:r>
              <a:rPr lang="en-US" sz="3200" dirty="0">
                <a:latin typeface="Times New Roman" pitchFamily="18" charset="0"/>
                <a:cs typeface="Times New Roman" pitchFamily="18" charset="0"/>
              </a:rPr>
              <a:t>t</a:t>
            </a:r>
            <a:endParaRPr lang="en-US" sz="3200" dirty="0">
              <a:latin typeface="Times New Roman" pitchFamily="18" charset="0"/>
              <a:cs typeface="Times New Roman" pitchFamily="18" charset="0"/>
            </a:endParaRPr>
          </a:p>
        </p:txBody>
      </p:sp>
      <p:sp>
        <p:nvSpPr>
          <p:cNvPr id="28" name="TextBox 27"/>
          <p:cNvSpPr txBox="1"/>
          <p:nvPr/>
        </p:nvSpPr>
        <p:spPr>
          <a:xfrm>
            <a:off x="3276600" y="1015426"/>
            <a:ext cx="6024406" cy="584775"/>
          </a:xfrm>
          <a:prstGeom prst="rect">
            <a:avLst/>
          </a:prstGeom>
          <a:noFill/>
        </p:spPr>
        <p:txBody>
          <a:bodyPr wrap="none" rtlCol="0">
            <a:spAutoFit/>
          </a:bodyPr>
          <a:lstStyle/>
          <a:p>
            <a:r>
              <a:rPr lang="bn-IN" sz="3200" dirty="0">
                <a:latin typeface="NikoshBAN" pitchFamily="2" charset="0"/>
                <a:cs typeface="NikoshBAN" pitchFamily="2" charset="0"/>
              </a:rPr>
              <a:t>বালকটি</a:t>
            </a:r>
            <a:r>
              <a:rPr lang="en-US" sz="3200" dirty="0">
                <a:latin typeface="NikoshBAN" pitchFamily="2" charset="0"/>
                <a:cs typeface="NikoshBAN" pitchFamily="2" charset="0"/>
              </a:rPr>
              <a:t> </a:t>
            </a:r>
            <a:r>
              <a:rPr lang="bn-IN" sz="3200" dirty="0">
                <a:latin typeface="NikoshBAN" pitchFamily="2" charset="0"/>
                <a:cs typeface="NikoshBAN" pitchFamily="2" charset="0"/>
              </a:rPr>
              <a:t>দ্বারা কৃত কাজ </a:t>
            </a:r>
            <a:r>
              <a:rPr lang="en-US" sz="3200" dirty="0">
                <a:latin typeface="Times New Roman" pitchFamily="18" charset="0"/>
                <a:cs typeface="Times New Roman" pitchFamily="18" charset="0"/>
              </a:rPr>
              <a:t>W</a:t>
            </a:r>
            <a:r>
              <a:rPr lang="en-US" sz="3200" dirty="0">
                <a:latin typeface="NikoshBAN" pitchFamily="2" charset="0"/>
                <a:cs typeface="NikoshBAN" pitchFamily="2" charset="0"/>
              </a:rPr>
              <a:t> </a:t>
            </a:r>
            <a:r>
              <a:rPr lang="bn-IN" sz="3200" dirty="0">
                <a:latin typeface="NikoshBAN" pitchFamily="2" charset="0"/>
                <a:cs typeface="NikoshBAN" pitchFamily="2" charset="0"/>
              </a:rPr>
              <a:t>= বল</a:t>
            </a:r>
            <a:r>
              <a:rPr lang="en-US" sz="3200" dirty="0">
                <a:latin typeface="NikoshBAN" pitchFamily="2" charset="0"/>
                <a:cs typeface="NikoshBAN" pitchFamily="2" charset="0"/>
                <a:sym typeface="Symbol"/>
              </a:rPr>
              <a:t></a:t>
            </a:r>
            <a:r>
              <a:rPr lang="bn-IN" sz="3200" dirty="0">
                <a:latin typeface="NikoshBAN" pitchFamily="2" charset="0"/>
                <a:cs typeface="NikoshBAN" pitchFamily="2" charset="0"/>
                <a:sym typeface="Symbol"/>
              </a:rPr>
              <a:t>সরণ = </a:t>
            </a:r>
            <a:r>
              <a:rPr lang="en-US" sz="3200" dirty="0" err="1">
                <a:latin typeface="Times New Roman" pitchFamily="18" charset="0"/>
                <a:cs typeface="Times New Roman" pitchFamily="18" charset="0"/>
                <a:sym typeface="Symbol"/>
              </a:rPr>
              <a:t>Fs</a:t>
            </a:r>
            <a:endParaRPr lang="en-US" sz="3200" dirty="0">
              <a:latin typeface="NikoshBAN" pitchFamily="2" charset="0"/>
              <a:cs typeface="NikoshBAN" pitchFamily="2" charset="0"/>
            </a:endParaRPr>
          </a:p>
        </p:txBody>
      </p:sp>
      <mc:AlternateContent xmlns:mc="http://schemas.openxmlformats.org/markup-compatibility/2006" xmlns:a14="http://schemas.microsoft.com/office/drawing/2010/main">
        <mc:Choice Requires="a14">
          <p:sp>
            <p:nvSpPr>
              <p:cNvPr id="29" name="TextBox 28"/>
              <p:cNvSpPr txBox="1"/>
              <p:nvPr/>
            </p:nvSpPr>
            <p:spPr>
              <a:xfrm>
                <a:off x="3352800" y="1676400"/>
                <a:ext cx="5601020" cy="801630"/>
              </a:xfrm>
              <a:prstGeom prst="rect">
                <a:avLst/>
              </a:prstGeom>
              <a:noFill/>
            </p:spPr>
            <p:txBody>
              <a:bodyPr wrap="none" rtlCol="0">
                <a:spAutoFit/>
              </a:bodyPr>
              <a:lstStyle/>
              <a:p>
                <a:r>
                  <a:rPr lang="bn-IN" sz="3200" dirty="0">
                    <a:latin typeface="NikoshBAN" pitchFamily="2" charset="0"/>
                    <a:cs typeface="NikoshBAN" pitchFamily="2" charset="0"/>
                  </a:rPr>
                  <a:t>বালকটি</a:t>
                </a:r>
                <a:r>
                  <a:rPr lang="en-US" sz="3200" dirty="0">
                    <a:latin typeface="NikoshBAN" pitchFamily="2" charset="0"/>
                    <a:cs typeface="NikoshBAN" pitchFamily="2" charset="0"/>
                  </a:rPr>
                  <a:t> </a:t>
                </a:r>
                <a:r>
                  <a:rPr lang="bn-IN" sz="3200" dirty="0">
                    <a:latin typeface="NikoshBAN" pitchFamily="2" charset="0"/>
                    <a:cs typeface="NikoshBAN" pitchFamily="2" charset="0"/>
                  </a:rPr>
                  <a:t>দ্বারা কৃত কাজের হার</a:t>
                </a:r>
                <a:r>
                  <a:rPr lang="en-US" sz="3200" dirty="0">
                    <a:latin typeface="NikoshBAN" pitchFamily="2" charset="0"/>
                    <a:cs typeface="NikoshBAN" pitchFamily="2" charset="0"/>
                  </a:rPr>
                  <a:t> </a:t>
                </a:r>
                <a:r>
                  <a:rPr lang="bn-IN" sz="3200" dirty="0">
                    <a:latin typeface="NikoshBAN" pitchFamily="2" charset="0"/>
                    <a:cs typeface="NikoshBAN" pitchFamily="2" charset="0"/>
                  </a:rPr>
                  <a:t>= </a:t>
                </a:r>
                <a14:m>
                  <m:oMath xmlns:m="http://schemas.openxmlformats.org/officeDocument/2006/math">
                    <m:f>
                      <m:fPr>
                        <m:ctrlPr>
                          <a:rPr lang="bn-IN" sz="3200" i="1">
                            <a:latin typeface="Cambria Math" panose="02040503050406030204" pitchFamily="18" charset="0"/>
                            <a:cs typeface="NikoshBAN" pitchFamily="2" charset="0"/>
                          </a:rPr>
                        </m:ctrlPr>
                      </m:fPr>
                      <m:num>
                        <m:r>
                          <m:rPr>
                            <m:sty m:val="p"/>
                          </m:rPr>
                          <a:rPr lang="en-US" sz="3200">
                            <a:latin typeface="Cambria Math"/>
                            <a:cs typeface="NikoshBAN" pitchFamily="2" charset="0"/>
                          </a:rPr>
                          <m:t>Fs</m:t>
                        </m:r>
                      </m:num>
                      <m:den>
                        <m:r>
                          <m:rPr>
                            <m:sty m:val="p"/>
                          </m:rPr>
                          <a:rPr lang="en-US" sz="3200">
                            <a:latin typeface="Cambria Math"/>
                            <a:cs typeface="NikoshBAN" pitchFamily="2" charset="0"/>
                          </a:rPr>
                          <m:t>t</m:t>
                        </m:r>
                      </m:den>
                    </m:f>
                    <m:r>
                      <a:rPr lang="bn-IN" sz="3200" i="1">
                        <a:latin typeface="Cambria Math"/>
                        <a:cs typeface="NikoshBAN" pitchFamily="2" charset="0"/>
                      </a:rPr>
                      <m:t>= </m:t>
                    </m:r>
                    <m:f>
                      <m:fPr>
                        <m:ctrlPr>
                          <a:rPr lang="bn-IN" sz="3200" i="1">
                            <a:latin typeface="Cambria Math" panose="02040503050406030204" pitchFamily="18" charset="0"/>
                            <a:cs typeface="NikoshBAN" pitchFamily="2" charset="0"/>
                          </a:rPr>
                        </m:ctrlPr>
                      </m:fPr>
                      <m:num>
                        <m:r>
                          <m:rPr>
                            <m:sty m:val="p"/>
                          </m:rPr>
                          <a:rPr lang="en-US" sz="3200">
                            <a:latin typeface="Cambria Math"/>
                            <a:cs typeface="NikoshBAN" pitchFamily="2" charset="0"/>
                          </a:rPr>
                          <m:t>W</m:t>
                        </m:r>
                      </m:num>
                      <m:den>
                        <m:r>
                          <m:rPr>
                            <m:sty m:val="p"/>
                          </m:rPr>
                          <a:rPr lang="en-US" sz="3200">
                            <a:latin typeface="Cambria Math"/>
                            <a:cs typeface="NikoshBAN" pitchFamily="2" charset="0"/>
                          </a:rPr>
                          <m:t>t</m:t>
                        </m:r>
                      </m:den>
                    </m:f>
                  </m:oMath>
                </a14:m>
                <a:endParaRPr lang="en-US" sz="3200" dirty="0">
                  <a:latin typeface="Times New Roman" pitchFamily="18" charset="0"/>
                  <a:cs typeface="Times New Roman" pitchFamily="18" charset="0"/>
                </a:endParaRPr>
              </a:p>
            </p:txBody>
          </p:sp>
        </mc:Choice>
        <mc:Fallback xmlns="">
          <p:sp>
            <p:nvSpPr>
              <p:cNvPr id="29" name="TextBox 28"/>
              <p:cNvSpPr txBox="1">
                <a:spLocks noRot="1" noChangeAspect="1" noMove="1" noResize="1" noEditPoints="1" noAdjustHandles="1" noChangeArrowheads="1" noChangeShapeType="1" noTextEdit="1"/>
              </p:cNvSpPr>
              <p:nvPr/>
            </p:nvSpPr>
            <p:spPr>
              <a:xfrm>
                <a:off x="1828800" y="1676400"/>
                <a:ext cx="5601020" cy="801630"/>
              </a:xfrm>
              <a:prstGeom prst="rect">
                <a:avLst/>
              </a:prstGeom>
              <a:blipFill rotWithShape="1">
                <a:blip r:embed="rId5"/>
                <a:stretch>
                  <a:fillRect l="-2720"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p:cNvSpPr txBox="1"/>
              <p:nvPr/>
            </p:nvSpPr>
            <p:spPr>
              <a:xfrm>
                <a:off x="7696200" y="5227364"/>
                <a:ext cx="2496196" cy="868636"/>
              </a:xfrm>
              <a:prstGeom prst="rect">
                <a:avLst/>
              </a:prstGeom>
              <a:noFill/>
            </p:spPr>
            <p:txBody>
              <a:bodyPr wrap="none" rtlCol="0">
                <a:spAutoFit/>
              </a:bodyPr>
              <a:lstStyle/>
              <a:p>
                <a:r>
                  <a:rPr lang="en-US" sz="3200" dirty="0">
                    <a:latin typeface="NikoshBAN" pitchFamily="2" charset="0"/>
                    <a:cs typeface="NikoshBAN" pitchFamily="2" charset="0"/>
                    <a:sym typeface="Symbol"/>
                  </a:rPr>
                  <a:t></a:t>
                </a:r>
                <a:r>
                  <a:rPr lang="bn-IN" sz="3200" dirty="0">
                    <a:latin typeface="NikoshBAN" pitchFamily="2" charset="0"/>
                    <a:cs typeface="NikoshBAN" pitchFamily="2" charset="0"/>
                  </a:rPr>
                  <a:t>ক্ষমতা,</a:t>
                </a:r>
                <a:r>
                  <a:rPr lang="en-US" sz="3200" dirty="0">
                    <a:latin typeface="NikoshBAN" pitchFamily="2" charset="0"/>
                    <a:cs typeface="NikoshBAN" pitchFamily="2" charset="0"/>
                  </a:rPr>
                  <a:t> </a:t>
                </a:r>
                <a:r>
                  <a:rPr lang="bn-IN" sz="3200" dirty="0">
                    <a:latin typeface="NikoshBAN" pitchFamily="2" charset="0"/>
                    <a:cs typeface="NikoshBAN" pitchFamily="2" charset="0"/>
                  </a:rPr>
                  <a:t>= </a:t>
                </a:r>
                <a14:m>
                  <m:oMath xmlns:m="http://schemas.openxmlformats.org/officeDocument/2006/math">
                    <m:f>
                      <m:fPr>
                        <m:ctrlPr>
                          <a:rPr lang="bn-IN" sz="3200" i="1">
                            <a:latin typeface="Cambria Math" panose="02040503050406030204" pitchFamily="18" charset="0"/>
                            <a:cs typeface="NikoshBAN" pitchFamily="2" charset="0"/>
                          </a:rPr>
                        </m:ctrlPr>
                      </m:fPr>
                      <m:num>
                        <m:r>
                          <a:rPr lang="bn-IN" sz="3200">
                            <a:latin typeface="Cambria Math"/>
                            <a:cs typeface="NikoshBAN" pitchFamily="2" charset="0"/>
                          </a:rPr>
                          <m:t>কাজ</m:t>
                        </m:r>
                      </m:num>
                      <m:den>
                        <m:r>
                          <a:rPr lang="bn-IN" sz="3200">
                            <a:latin typeface="Cambria Math"/>
                            <a:cs typeface="NikoshBAN" pitchFamily="2" charset="0"/>
                          </a:rPr>
                          <m:t>সময়</m:t>
                        </m:r>
                      </m:den>
                    </m:f>
                  </m:oMath>
                </a14:m>
                <a:endParaRPr lang="en-US" sz="3200" dirty="0">
                  <a:latin typeface="Times New Roman" pitchFamily="18" charset="0"/>
                  <a:cs typeface="Times New Roman" pitchFamily="18" charset="0"/>
                </a:endParaRPr>
              </a:p>
            </p:txBody>
          </p:sp>
        </mc:Choice>
        <mc:Fallback xmlns="">
          <p:sp>
            <p:nvSpPr>
              <p:cNvPr id="30" name="TextBox 29"/>
              <p:cNvSpPr txBox="1">
                <a:spLocks noRot="1" noChangeAspect="1" noMove="1" noResize="1" noEditPoints="1" noAdjustHandles="1" noChangeArrowheads="1" noChangeShapeType="1" noTextEdit="1"/>
              </p:cNvSpPr>
              <p:nvPr/>
            </p:nvSpPr>
            <p:spPr>
              <a:xfrm>
                <a:off x="6172200" y="5227364"/>
                <a:ext cx="2496196" cy="868636"/>
              </a:xfrm>
              <a:prstGeom prst="rect">
                <a:avLst/>
              </a:prstGeom>
              <a:blipFill rotWithShape="1">
                <a:blip r:embed="rId6"/>
                <a:stretch>
                  <a:fillRect l="-6357" b="-1408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p:cNvSpPr txBox="1"/>
              <p:nvPr/>
            </p:nvSpPr>
            <p:spPr>
              <a:xfrm>
                <a:off x="5537552" y="2474970"/>
                <a:ext cx="3377848" cy="801630"/>
              </a:xfrm>
              <a:prstGeom prst="rect">
                <a:avLst/>
              </a:prstGeom>
              <a:noFill/>
            </p:spPr>
            <p:txBody>
              <a:bodyPr wrap="none" rtlCol="0">
                <a:spAutoFit/>
              </a:bodyPr>
              <a:lstStyle/>
              <a:p>
                <a:r>
                  <a:rPr lang="bn-IN" sz="3200" dirty="0">
                    <a:latin typeface="NikoshBAN" pitchFamily="2" charset="0"/>
                    <a:cs typeface="NikoshBAN" pitchFamily="2" charset="0"/>
                  </a:rPr>
                  <a:t>বালকটির ক্ষমতা,</a:t>
                </a:r>
                <a:r>
                  <a:rPr lang="en-US" sz="3200" dirty="0">
                    <a:latin typeface="NikoshBAN" pitchFamily="2" charset="0"/>
                    <a:cs typeface="NikoshBAN" pitchFamily="2" charset="0"/>
                  </a:rPr>
                  <a:t>P </a:t>
                </a:r>
                <a:r>
                  <a:rPr lang="bn-IN" sz="3200" dirty="0">
                    <a:latin typeface="NikoshBAN" pitchFamily="2" charset="0"/>
                    <a:cs typeface="NikoshBAN" pitchFamily="2" charset="0"/>
                  </a:rPr>
                  <a:t>= </a:t>
                </a:r>
                <a14:m>
                  <m:oMath xmlns:m="http://schemas.openxmlformats.org/officeDocument/2006/math">
                    <m:f>
                      <m:fPr>
                        <m:ctrlPr>
                          <a:rPr lang="bn-IN" sz="3200" i="1">
                            <a:latin typeface="Cambria Math" panose="02040503050406030204" pitchFamily="18" charset="0"/>
                            <a:cs typeface="NikoshBAN" pitchFamily="2" charset="0"/>
                          </a:rPr>
                        </m:ctrlPr>
                      </m:fPr>
                      <m:num>
                        <m:r>
                          <m:rPr>
                            <m:sty m:val="p"/>
                          </m:rPr>
                          <a:rPr lang="en-US" sz="3200">
                            <a:latin typeface="Cambria Math"/>
                            <a:cs typeface="NikoshBAN" pitchFamily="2" charset="0"/>
                          </a:rPr>
                          <m:t>W</m:t>
                        </m:r>
                      </m:num>
                      <m:den>
                        <m:r>
                          <m:rPr>
                            <m:sty m:val="p"/>
                          </m:rPr>
                          <a:rPr lang="en-US" sz="3200">
                            <a:latin typeface="Cambria Math"/>
                            <a:cs typeface="NikoshBAN" pitchFamily="2" charset="0"/>
                          </a:rPr>
                          <m:t>t</m:t>
                        </m:r>
                      </m:den>
                    </m:f>
                  </m:oMath>
                </a14:m>
                <a:endParaRPr lang="en-US" sz="3200" dirty="0">
                  <a:latin typeface="Times New Roman" pitchFamily="18" charset="0"/>
                  <a:cs typeface="Times New Roman" pitchFamily="18" charset="0"/>
                </a:endParaRPr>
              </a:p>
            </p:txBody>
          </p:sp>
        </mc:Choice>
        <mc:Fallback xmlns="">
          <p:sp>
            <p:nvSpPr>
              <p:cNvPr id="20" name="TextBox 19"/>
              <p:cNvSpPr txBox="1">
                <a:spLocks noRot="1" noChangeAspect="1" noMove="1" noResize="1" noEditPoints="1" noAdjustHandles="1" noChangeArrowheads="1" noChangeShapeType="1" noTextEdit="1"/>
              </p:cNvSpPr>
              <p:nvPr/>
            </p:nvSpPr>
            <p:spPr>
              <a:xfrm>
                <a:off x="4013552" y="2474970"/>
                <a:ext cx="3377848" cy="801630"/>
              </a:xfrm>
              <a:prstGeom prst="rect">
                <a:avLst/>
              </a:prstGeom>
              <a:blipFill rotWithShape="1">
                <a:blip r:embed="rId7"/>
                <a:stretch>
                  <a:fillRect l="-4505" b="-13636"/>
                </a:stretch>
              </a:blipFill>
            </p:spPr>
            <p:txBody>
              <a:bodyPr/>
              <a:lstStyle/>
              <a:p>
                <a:r>
                  <a:rPr lang="en-US">
                    <a:noFill/>
                  </a:rPr>
                  <a:t> </a:t>
                </a:r>
              </a:p>
            </p:txBody>
          </p:sp>
        </mc:Fallback>
      </mc:AlternateContent>
      <p:pic>
        <p:nvPicPr>
          <p:cNvPr id="25" name="Picture 3" descr="f"/>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a:xfrm>
            <a:off x="0" y="0"/>
            <a:ext cx="1600200" cy="7086600"/>
          </a:xfrm>
          <a:prstGeom prst="rect">
            <a:avLst/>
          </a:prstGeom>
        </p:spPr>
      </p:pic>
    </p:spTree>
    <p:extLst>
      <p:ext uri="{BB962C8B-B14F-4D97-AF65-F5344CB8AC3E}">
        <p14:creationId xmlns:p14="http://schemas.microsoft.com/office/powerpoint/2010/main" val="3921362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2000"/>
                                        <p:tgtEl>
                                          <p:spTgt spid="22"/>
                                        </p:tgtEl>
                                      </p:cBhvr>
                                    </p:animEffect>
                                  </p:childTnLst>
                                </p:cTn>
                              </p:par>
                            </p:childTnLst>
                          </p:cTn>
                        </p:par>
                        <p:par>
                          <p:cTn id="8" fill="hold">
                            <p:stCondLst>
                              <p:cond delay="2000"/>
                            </p:stCondLst>
                            <p:childTnLst>
                              <p:par>
                                <p:cTn id="9" presetID="22" presetClass="entr" presetSubtype="2"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right)">
                                      <p:cBhvr>
                                        <p:cTn id="11" dur="2000"/>
                                        <p:tgtEl>
                                          <p:spTgt spid="21"/>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par>
                          <p:cTn id="16" fill="hold">
                            <p:stCondLst>
                              <p:cond delay="0"/>
                            </p:stCondLst>
                            <p:childTnLst>
                              <p:par>
                                <p:cTn id="17" presetID="63" presetClass="path" presetSubtype="0" accel="50000" decel="50000" fill="hold" nodeType="afterEffect">
                                  <p:stCondLst>
                                    <p:cond delay="0"/>
                                  </p:stCondLst>
                                  <p:childTnLst>
                                    <p:animMotion origin="layout" path="M -4.16667E-6 2.22222E-6 L 0.74948 0.13611 " pathEditMode="relative" rAng="0" ptsTypes="AA">
                                      <p:cBhvr>
                                        <p:cTn id="18" dur="5000" fill="hold"/>
                                        <p:tgtEl>
                                          <p:spTgt spid="7"/>
                                        </p:tgtEl>
                                        <p:attrNameLst>
                                          <p:attrName>ppt_x</p:attrName>
                                          <p:attrName>ppt_y</p:attrName>
                                        </p:attrNameLst>
                                      </p:cBhvr>
                                      <p:rCtr x="37465" y="6806"/>
                                    </p:animMotion>
                                  </p:childTnLst>
                                </p:cTn>
                              </p:par>
                            </p:childTnLst>
                          </p:cTn>
                        </p:par>
                        <p:par>
                          <p:cTn id="19" fill="hold">
                            <p:stCondLst>
                              <p:cond delay="5000"/>
                            </p:stCondLst>
                            <p:childTnLst>
                              <p:par>
                                <p:cTn id="20" presetID="1" presetClass="exit" presetSubtype="0" fill="hold" nodeType="afterEffect">
                                  <p:stCondLst>
                                    <p:cond delay="0"/>
                                  </p:stCondLst>
                                  <p:childTnLst>
                                    <p:set>
                                      <p:cBhvr>
                                        <p:cTn id="21" dur="1" fill="hold">
                                          <p:stCondLst>
                                            <p:cond delay="0"/>
                                          </p:stCondLst>
                                        </p:cTn>
                                        <p:tgtEl>
                                          <p:spTgt spid="7"/>
                                        </p:tgtEl>
                                        <p:attrNameLst>
                                          <p:attrName>style.visibility</p:attrName>
                                        </p:attrNameLst>
                                      </p:cBhvr>
                                      <p:to>
                                        <p:strVal val="hidden"/>
                                      </p:to>
                                    </p:set>
                                  </p:childTnLst>
                                </p:cTn>
                              </p:par>
                              <p:par>
                                <p:cTn id="22" presetID="1" presetClass="entr" presetSubtype="0"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childTnLst>
                                </p:cTn>
                              </p:par>
                            </p:childTnLst>
                          </p:cTn>
                        </p:par>
                        <p:par>
                          <p:cTn id="24" fill="hold">
                            <p:stCondLst>
                              <p:cond delay="5000"/>
                            </p:stCondLst>
                            <p:childTnLst>
                              <p:par>
                                <p:cTn id="25" presetID="35" presetClass="path" presetSubtype="0" accel="50000" decel="50000" fill="hold" nodeType="afterEffect">
                                  <p:stCondLst>
                                    <p:cond delay="0"/>
                                  </p:stCondLst>
                                  <p:childTnLst>
                                    <p:animMotion origin="layout" path="M 4.44444E-6 -3.7037E-7 L -0.70886 0.31944 " pathEditMode="relative" rAng="0" ptsTypes="AA">
                                      <p:cBhvr>
                                        <p:cTn id="26" dur="5000" fill="hold"/>
                                        <p:tgtEl>
                                          <p:spTgt spid="12"/>
                                        </p:tgtEl>
                                        <p:attrNameLst>
                                          <p:attrName>ppt_x</p:attrName>
                                          <p:attrName>ppt_y</p:attrName>
                                        </p:attrNameLst>
                                      </p:cBhvr>
                                      <p:rCtr x="-35451" y="15972"/>
                                    </p:animMotion>
                                  </p:childTnLst>
                                </p:cTn>
                              </p:par>
                            </p:childTnLst>
                          </p:cTn>
                        </p:par>
                        <p:par>
                          <p:cTn id="27" fill="hold">
                            <p:stCondLst>
                              <p:cond delay="10000"/>
                            </p:stCondLst>
                            <p:childTnLst>
                              <p:par>
                                <p:cTn id="28" presetID="1" presetClass="exit" presetSubtype="0" fill="hold" nodeType="afterEffect">
                                  <p:stCondLst>
                                    <p:cond delay="0"/>
                                  </p:stCondLst>
                                  <p:childTnLst>
                                    <p:set>
                                      <p:cBhvr>
                                        <p:cTn id="29" dur="1" fill="hold">
                                          <p:stCondLst>
                                            <p:cond delay="0"/>
                                          </p:stCondLst>
                                        </p:cTn>
                                        <p:tgtEl>
                                          <p:spTgt spid="12"/>
                                        </p:tgtEl>
                                        <p:attrNameLst>
                                          <p:attrName>style.visibility</p:attrName>
                                        </p:attrNameLst>
                                      </p:cBhvr>
                                      <p:to>
                                        <p:strVal val="hidden"/>
                                      </p:to>
                                    </p:set>
                                  </p:childTnLst>
                                </p:cTn>
                              </p:par>
                              <p:par>
                                <p:cTn id="30" presetID="1" presetClass="entr" presetSubtype="0" fill="hold" nodeType="withEffect">
                                  <p:stCondLst>
                                    <p:cond delay="0"/>
                                  </p:stCondLst>
                                  <p:childTnLst>
                                    <p:set>
                                      <p:cBhvr>
                                        <p:cTn id="31" dur="1" fill="hold">
                                          <p:stCondLst>
                                            <p:cond delay="0"/>
                                          </p:stCondLst>
                                        </p:cTn>
                                        <p:tgtEl>
                                          <p:spTgt spid="1026"/>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wipe(left)">
                                      <p:cBhvr>
                                        <p:cTn id="36" dur="2000"/>
                                        <p:tgtEl>
                                          <p:spTgt spid="24"/>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wipe(left)">
                                      <p:cBhvr>
                                        <p:cTn id="41" dur="2000"/>
                                        <p:tgtEl>
                                          <p:spTgt spid="26"/>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2000"/>
                                        <p:tgtEl>
                                          <p:spTgt spid="2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left)">
                                      <p:cBhvr>
                                        <p:cTn id="51" dur="2000"/>
                                        <p:tgtEl>
                                          <p:spTgt spid="23"/>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wipe(left)">
                                      <p:cBhvr>
                                        <p:cTn id="56" dur="2000"/>
                                        <p:tgtEl>
                                          <p:spTgt spid="28"/>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wipe(left)">
                                      <p:cBhvr>
                                        <p:cTn id="61" dur="2000"/>
                                        <p:tgtEl>
                                          <p:spTgt spid="29"/>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wipe(left)">
                                      <p:cBhvr>
                                        <p:cTn id="66" dur="2000"/>
                                        <p:tgtEl>
                                          <p:spTgt spid="20"/>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wipe(left)">
                                      <p:cBhvr>
                                        <p:cTn id="71" dur="2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6" grpId="0"/>
      <p:bldP spid="27" grpId="0"/>
      <p:bldP spid="28" grpId="0"/>
      <p:bldP spid="29" grpId="0"/>
      <p:bldP spid="30"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a:off x="2296238" y="1752600"/>
            <a:ext cx="1428759" cy="1349828"/>
          </a:xfrm>
          <a:prstGeom prst="ellipse">
            <a:avLst/>
          </a:prstGeom>
          <a:solidFill>
            <a:srgbClr val="00F4E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2800" dirty="0">
                <a:solidFill>
                  <a:schemeClr val="tx1"/>
                </a:solidFill>
                <a:latin typeface="NikoshBAN" pitchFamily="2" charset="0"/>
                <a:cs typeface="NikoshBAN" pitchFamily="2" charset="0"/>
              </a:rPr>
              <a:t>কাজ</a:t>
            </a:r>
            <a:endParaRPr lang="en-US" sz="2800" dirty="0">
              <a:solidFill>
                <a:schemeClr val="tx1"/>
              </a:solidFill>
              <a:latin typeface="NikoshBAN" pitchFamily="2" charset="0"/>
              <a:cs typeface="NikoshBAN" pitchFamily="2" charset="0"/>
            </a:endParaRPr>
          </a:p>
        </p:txBody>
      </p:sp>
      <p:sp>
        <p:nvSpPr>
          <p:cNvPr id="19" name="Oval 18"/>
          <p:cNvSpPr/>
          <p:nvPr/>
        </p:nvSpPr>
        <p:spPr>
          <a:xfrm>
            <a:off x="2307326" y="1752600"/>
            <a:ext cx="1438100" cy="1349828"/>
          </a:xfrm>
          <a:prstGeom prst="ellipse">
            <a:avLst/>
          </a:prstGeom>
          <a:solidFill>
            <a:srgbClr val="CC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2800" dirty="0">
                <a:solidFill>
                  <a:schemeClr val="tx1"/>
                </a:solidFill>
                <a:latin typeface="NikoshBAN" pitchFamily="2" charset="0"/>
                <a:cs typeface="NikoshBAN" pitchFamily="2" charset="0"/>
              </a:rPr>
              <a:t>সময়</a:t>
            </a:r>
            <a:endParaRPr lang="en-US" sz="2800" dirty="0">
              <a:solidFill>
                <a:schemeClr val="tx1"/>
              </a:solidFill>
              <a:latin typeface="NikoshBAN" pitchFamily="2" charset="0"/>
              <a:cs typeface="NikoshBAN" pitchFamily="2" charset="0"/>
            </a:endParaRPr>
          </a:p>
        </p:txBody>
      </p:sp>
      <p:sp>
        <p:nvSpPr>
          <p:cNvPr id="3" name="Oval 2"/>
          <p:cNvSpPr/>
          <p:nvPr/>
        </p:nvSpPr>
        <p:spPr>
          <a:xfrm>
            <a:off x="2286001" y="1752600"/>
            <a:ext cx="1459129" cy="1349828"/>
          </a:xfrm>
          <a:prstGeom prst="ellipse">
            <a:avLst/>
          </a:prstGeom>
          <a:solidFill>
            <a:srgbClr val="FFCC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2800" dirty="0">
                <a:solidFill>
                  <a:schemeClr val="tx1"/>
                </a:solidFill>
                <a:latin typeface="NikoshBAN" pitchFamily="2" charset="0"/>
                <a:cs typeface="NikoshBAN" pitchFamily="2" charset="0"/>
              </a:rPr>
              <a:t>ক্ষমতা</a:t>
            </a:r>
            <a:endParaRPr lang="en-US" sz="2800" dirty="0">
              <a:solidFill>
                <a:schemeClr val="tx1"/>
              </a:solidFill>
              <a:latin typeface="NikoshBAN" pitchFamily="2" charset="0"/>
              <a:cs typeface="NikoshBAN" pitchFamily="2" charset="0"/>
            </a:endParaRPr>
          </a:p>
        </p:txBody>
      </p:sp>
      <p:sp>
        <p:nvSpPr>
          <p:cNvPr id="11" name="Oval 10"/>
          <p:cNvSpPr/>
          <p:nvPr/>
        </p:nvSpPr>
        <p:spPr>
          <a:xfrm>
            <a:off x="3866066" y="1752600"/>
            <a:ext cx="1436920" cy="1349828"/>
          </a:xfrm>
          <a:prstGeom prst="ellipse">
            <a:avLst/>
          </a:prstGeom>
          <a:solidFill>
            <a:srgbClr val="CC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2800" dirty="0">
                <a:solidFill>
                  <a:schemeClr val="tx1"/>
                </a:solidFill>
                <a:latin typeface="NikoshBAN" pitchFamily="2" charset="0"/>
                <a:cs typeface="NikoshBAN" pitchFamily="2" charset="0"/>
              </a:rPr>
              <a:t>সরণ</a:t>
            </a:r>
            <a:endParaRPr lang="en-US" sz="2800" dirty="0">
              <a:solidFill>
                <a:schemeClr val="tx1"/>
              </a:solidFill>
              <a:latin typeface="NikoshBAN" pitchFamily="2" charset="0"/>
              <a:cs typeface="NikoshBAN" pitchFamily="2" charset="0"/>
            </a:endParaRPr>
          </a:p>
        </p:txBody>
      </p:sp>
      <p:sp>
        <p:nvSpPr>
          <p:cNvPr id="12" name="Oval 11"/>
          <p:cNvSpPr/>
          <p:nvPr/>
        </p:nvSpPr>
        <p:spPr>
          <a:xfrm>
            <a:off x="3866066" y="1752600"/>
            <a:ext cx="1436920" cy="1349828"/>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2800" dirty="0">
                <a:solidFill>
                  <a:schemeClr val="tx1"/>
                </a:solidFill>
                <a:latin typeface="NikoshBAN" pitchFamily="2" charset="0"/>
                <a:cs typeface="NikoshBAN" pitchFamily="2" charset="0"/>
              </a:rPr>
              <a:t>বল</a:t>
            </a:r>
            <a:endParaRPr lang="en-US" sz="2800" dirty="0">
              <a:solidFill>
                <a:schemeClr val="tx1"/>
              </a:solidFill>
              <a:latin typeface="NikoshBAN" pitchFamily="2" charset="0"/>
              <a:cs typeface="NikoshBAN" pitchFamily="2" charset="0"/>
            </a:endParaRPr>
          </a:p>
        </p:txBody>
      </p:sp>
      <p:sp>
        <p:nvSpPr>
          <p:cNvPr id="15" name="Oval 14"/>
          <p:cNvSpPr/>
          <p:nvPr/>
        </p:nvSpPr>
        <p:spPr>
          <a:xfrm>
            <a:off x="5379186" y="1752600"/>
            <a:ext cx="1436920" cy="1349828"/>
          </a:xfrm>
          <a:prstGeom prst="ellipse">
            <a:avLst/>
          </a:prstGeom>
          <a:solidFill>
            <a:srgbClr val="66FF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2800" dirty="0">
                <a:solidFill>
                  <a:schemeClr val="tx1"/>
                </a:solidFill>
                <a:latin typeface="NikoshBAN" pitchFamily="2" charset="0"/>
                <a:cs typeface="NikoshBAN" pitchFamily="2" charset="0"/>
              </a:rPr>
              <a:t>ত্বরণ</a:t>
            </a:r>
            <a:endParaRPr lang="en-US" sz="2800" dirty="0">
              <a:solidFill>
                <a:schemeClr val="tx1"/>
              </a:solidFill>
              <a:latin typeface="NikoshBAN" pitchFamily="2" charset="0"/>
              <a:cs typeface="NikoshBAN" pitchFamily="2" charset="0"/>
            </a:endParaRPr>
          </a:p>
        </p:txBody>
      </p:sp>
      <p:sp>
        <p:nvSpPr>
          <p:cNvPr id="13" name="Oval 12"/>
          <p:cNvSpPr/>
          <p:nvPr/>
        </p:nvSpPr>
        <p:spPr>
          <a:xfrm>
            <a:off x="5379186" y="1752600"/>
            <a:ext cx="1436920" cy="1349828"/>
          </a:xfrm>
          <a:prstGeom prst="ellipse">
            <a:avLst/>
          </a:prstGeom>
          <a:solidFill>
            <a:srgbClr val="CC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2800" dirty="0">
                <a:solidFill>
                  <a:schemeClr val="tx1"/>
                </a:solidFill>
                <a:latin typeface="NikoshBAN" pitchFamily="2" charset="0"/>
                <a:cs typeface="NikoshBAN" pitchFamily="2" charset="0"/>
              </a:rPr>
              <a:t>ভর</a:t>
            </a:r>
            <a:endParaRPr lang="en-US" sz="2800" dirty="0">
              <a:solidFill>
                <a:schemeClr val="tx1"/>
              </a:solidFill>
              <a:latin typeface="NikoshBAN" pitchFamily="2" charset="0"/>
              <a:cs typeface="NikoshBAN" pitchFamily="2" charset="0"/>
            </a:endParaRPr>
          </a:p>
        </p:txBody>
      </p:sp>
      <p:sp>
        <p:nvSpPr>
          <p:cNvPr id="16" name="Oval 15"/>
          <p:cNvSpPr/>
          <p:nvPr/>
        </p:nvSpPr>
        <p:spPr>
          <a:xfrm>
            <a:off x="5379186" y="1752600"/>
            <a:ext cx="1436920" cy="1349828"/>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2800" dirty="0">
                <a:solidFill>
                  <a:schemeClr val="tx1"/>
                </a:solidFill>
                <a:latin typeface="NikoshBAN" pitchFamily="2" charset="0"/>
                <a:cs typeface="NikoshBAN" pitchFamily="2" charset="0"/>
              </a:rPr>
              <a:t>বল</a:t>
            </a:r>
            <a:endParaRPr lang="en-US" sz="2800" dirty="0">
              <a:solidFill>
                <a:schemeClr val="tx1"/>
              </a:solidFill>
              <a:latin typeface="NikoshBAN" pitchFamily="2" charset="0"/>
              <a:cs typeface="NikoshBAN" pitchFamily="2" charset="0"/>
            </a:endParaRPr>
          </a:p>
        </p:txBody>
      </p:sp>
      <p:sp>
        <p:nvSpPr>
          <p:cNvPr id="20" name="Oval 19"/>
          <p:cNvSpPr/>
          <p:nvPr/>
        </p:nvSpPr>
        <p:spPr>
          <a:xfrm>
            <a:off x="3866066" y="1752600"/>
            <a:ext cx="1436920" cy="1349828"/>
          </a:xfrm>
          <a:prstGeom prst="ellipse">
            <a:avLst/>
          </a:prstGeom>
          <a:solidFill>
            <a:srgbClr val="00F4E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2800" dirty="0">
                <a:solidFill>
                  <a:schemeClr val="tx1"/>
                </a:solidFill>
                <a:latin typeface="NikoshBAN" pitchFamily="2" charset="0"/>
                <a:cs typeface="NikoshBAN" pitchFamily="2" charset="0"/>
              </a:rPr>
              <a:t>কাজ</a:t>
            </a:r>
            <a:endParaRPr lang="en-US" sz="2800" dirty="0">
              <a:solidFill>
                <a:schemeClr val="tx1"/>
              </a:solidFill>
              <a:latin typeface="NikoshBAN" pitchFamily="2" charset="0"/>
              <a:cs typeface="NikoshBAN" pitchFamily="2" charset="0"/>
            </a:endParaRPr>
          </a:p>
        </p:txBody>
      </p:sp>
      <p:sp>
        <p:nvSpPr>
          <p:cNvPr id="22" name="Oval 21"/>
          <p:cNvSpPr/>
          <p:nvPr/>
        </p:nvSpPr>
        <p:spPr>
          <a:xfrm>
            <a:off x="8427197" y="1752600"/>
            <a:ext cx="1436920" cy="1349828"/>
          </a:xfrm>
          <a:prstGeom prst="ellipse">
            <a:avLst/>
          </a:prstGeom>
          <a:solidFill>
            <a:srgbClr val="CC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2800" dirty="0">
                <a:solidFill>
                  <a:schemeClr val="tx1"/>
                </a:solidFill>
                <a:latin typeface="NikoshBAN" pitchFamily="2" charset="0"/>
                <a:cs typeface="NikoshBAN" pitchFamily="2" charset="0"/>
              </a:rPr>
              <a:t>সরণ</a:t>
            </a:r>
            <a:endParaRPr lang="en-US" sz="2800" dirty="0">
              <a:solidFill>
                <a:schemeClr val="tx1"/>
              </a:solidFill>
              <a:latin typeface="NikoshBAN" pitchFamily="2" charset="0"/>
              <a:cs typeface="NikoshBAN" pitchFamily="2" charset="0"/>
            </a:endParaRPr>
          </a:p>
        </p:txBody>
      </p:sp>
      <p:sp>
        <p:nvSpPr>
          <p:cNvPr id="21" name="Oval 20"/>
          <p:cNvSpPr/>
          <p:nvPr/>
        </p:nvSpPr>
        <p:spPr>
          <a:xfrm>
            <a:off x="8427197" y="1752600"/>
            <a:ext cx="1436920" cy="1349828"/>
          </a:xfrm>
          <a:prstGeom prst="ellipse">
            <a:avLst/>
          </a:prstGeom>
          <a:solidFill>
            <a:srgbClr val="CC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2800" dirty="0">
                <a:solidFill>
                  <a:schemeClr val="tx1"/>
                </a:solidFill>
                <a:latin typeface="NikoshBAN" pitchFamily="2" charset="0"/>
                <a:cs typeface="NikoshBAN" pitchFamily="2" charset="0"/>
              </a:rPr>
              <a:t>সময়</a:t>
            </a:r>
            <a:endParaRPr lang="en-US" sz="2800" dirty="0">
              <a:solidFill>
                <a:schemeClr val="tx1"/>
              </a:solidFill>
              <a:latin typeface="NikoshBAN" pitchFamily="2" charset="0"/>
              <a:cs typeface="NikoshBAN" pitchFamily="2" charset="0"/>
            </a:endParaRPr>
          </a:p>
        </p:txBody>
      </p:sp>
      <p:sp>
        <p:nvSpPr>
          <p:cNvPr id="24" name="Oval 23"/>
          <p:cNvSpPr/>
          <p:nvPr/>
        </p:nvSpPr>
        <p:spPr>
          <a:xfrm>
            <a:off x="8427197" y="1752600"/>
            <a:ext cx="1436920" cy="1349828"/>
          </a:xfrm>
          <a:prstGeom prst="ellipse">
            <a:avLst/>
          </a:prstGeom>
          <a:solidFill>
            <a:srgbClr val="FF99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2800" dirty="0">
                <a:solidFill>
                  <a:schemeClr val="tx1"/>
                </a:solidFill>
                <a:latin typeface="NikoshBAN" pitchFamily="2" charset="0"/>
                <a:cs typeface="NikoshBAN" pitchFamily="2" charset="0"/>
              </a:rPr>
              <a:t>বেগ</a:t>
            </a:r>
            <a:endParaRPr lang="en-US" sz="2800" dirty="0">
              <a:solidFill>
                <a:schemeClr val="tx1"/>
              </a:solidFill>
              <a:latin typeface="NikoshBAN" pitchFamily="2" charset="0"/>
              <a:cs typeface="NikoshBAN" pitchFamily="2" charset="0"/>
            </a:endParaRPr>
          </a:p>
        </p:txBody>
      </p:sp>
      <p:sp>
        <p:nvSpPr>
          <p:cNvPr id="14" name="Oval 13"/>
          <p:cNvSpPr/>
          <p:nvPr/>
        </p:nvSpPr>
        <p:spPr>
          <a:xfrm>
            <a:off x="6892306" y="1752600"/>
            <a:ext cx="1436920" cy="1349828"/>
          </a:xfrm>
          <a:prstGeom prst="ellipse">
            <a:avLst/>
          </a:prstGeom>
          <a:solidFill>
            <a:srgbClr val="CC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2800" dirty="0">
                <a:solidFill>
                  <a:schemeClr val="tx1"/>
                </a:solidFill>
                <a:latin typeface="NikoshBAN" pitchFamily="2" charset="0"/>
                <a:cs typeface="NikoshBAN" pitchFamily="2" charset="0"/>
              </a:rPr>
              <a:t>সময়</a:t>
            </a:r>
            <a:endParaRPr lang="en-US" sz="2800" dirty="0">
              <a:solidFill>
                <a:schemeClr val="tx1"/>
              </a:solidFill>
              <a:latin typeface="NikoshBAN" pitchFamily="2" charset="0"/>
              <a:cs typeface="NikoshBAN" pitchFamily="2" charset="0"/>
            </a:endParaRPr>
          </a:p>
        </p:txBody>
      </p:sp>
      <p:sp>
        <p:nvSpPr>
          <p:cNvPr id="18" name="Oval 17"/>
          <p:cNvSpPr/>
          <p:nvPr/>
        </p:nvSpPr>
        <p:spPr>
          <a:xfrm>
            <a:off x="6892306" y="1752600"/>
            <a:ext cx="1436920" cy="1349828"/>
          </a:xfrm>
          <a:prstGeom prst="ellipse">
            <a:avLst/>
          </a:prstGeom>
          <a:solidFill>
            <a:srgbClr val="FF99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2800" dirty="0">
                <a:solidFill>
                  <a:schemeClr val="tx1"/>
                </a:solidFill>
                <a:latin typeface="NikoshBAN" pitchFamily="2" charset="0"/>
                <a:cs typeface="NikoshBAN" pitchFamily="2" charset="0"/>
              </a:rPr>
              <a:t>বেগ</a:t>
            </a:r>
            <a:endParaRPr lang="en-US" sz="2800" dirty="0">
              <a:solidFill>
                <a:schemeClr val="tx1"/>
              </a:solidFill>
              <a:latin typeface="NikoshBAN" pitchFamily="2" charset="0"/>
              <a:cs typeface="NikoshBAN" pitchFamily="2" charset="0"/>
            </a:endParaRPr>
          </a:p>
        </p:txBody>
      </p:sp>
      <p:sp>
        <p:nvSpPr>
          <p:cNvPr id="17" name="Oval 16"/>
          <p:cNvSpPr/>
          <p:nvPr/>
        </p:nvSpPr>
        <p:spPr>
          <a:xfrm>
            <a:off x="6892306" y="1752600"/>
            <a:ext cx="1436920" cy="1349828"/>
          </a:xfrm>
          <a:prstGeom prst="ellipse">
            <a:avLst/>
          </a:prstGeom>
          <a:solidFill>
            <a:srgbClr val="66FF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2800" dirty="0">
                <a:solidFill>
                  <a:schemeClr val="tx1"/>
                </a:solidFill>
                <a:latin typeface="NikoshBAN" pitchFamily="2" charset="0"/>
                <a:cs typeface="NikoshBAN" pitchFamily="2" charset="0"/>
              </a:rPr>
              <a:t>ত্বরণ</a:t>
            </a:r>
            <a:endParaRPr lang="en-US" sz="2800" dirty="0">
              <a:solidFill>
                <a:schemeClr val="tx1"/>
              </a:solidFill>
              <a:latin typeface="NikoshBAN" pitchFamily="2" charset="0"/>
              <a:cs typeface="NikoshBAN" pitchFamily="2" charset="0"/>
            </a:endParaRPr>
          </a:p>
        </p:txBody>
      </p:sp>
      <mc:AlternateContent xmlns:mc="http://schemas.openxmlformats.org/markup-compatibility/2006" xmlns:a14="http://schemas.microsoft.com/office/drawing/2010/main">
        <mc:Choice Requires="a14">
          <p:sp>
            <p:nvSpPr>
              <p:cNvPr id="9" name="TextBox 8"/>
              <p:cNvSpPr txBox="1"/>
              <p:nvPr/>
            </p:nvSpPr>
            <p:spPr>
              <a:xfrm>
                <a:off x="2296237" y="4558558"/>
                <a:ext cx="7567880" cy="851643"/>
              </a:xfrm>
              <a:prstGeom prst="rect">
                <a:avLst/>
              </a:prstGeom>
              <a:solidFill>
                <a:srgbClr val="FAE7FF"/>
              </a:solidFill>
              <a:ln w="19050">
                <a:solidFill>
                  <a:schemeClr val="tx1"/>
                </a:solidFill>
              </a:ln>
            </p:spPr>
            <p:txBody>
              <a:bodyPr wrap="square" rtlCol="0">
                <a:spAutoFit/>
              </a:bodyPr>
              <a:lstStyle/>
              <a:p>
                <a:pPr/>
                <a14:m>
                  <m:oMathPara xmlns:m="http://schemas.openxmlformats.org/officeDocument/2006/math">
                    <m:oMathParaPr>
                      <m:jc m:val="center"/>
                    </m:oMathParaPr>
                    <m:oMath xmlns:m="http://schemas.openxmlformats.org/officeDocument/2006/math">
                      <m:r>
                        <a:rPr lang="bn-IN" sz="2400">
                          <a:latin typeface="Cambria Math"/>
                          <a:cs typeface="NikoshBAN" pitchFamily="2" charset="0"/>
                        </a:rPr>
                        <m:t>ক্ষমতা</m:t>
                      </m:r>
                      <m:r>
                        <a:rPr lang="bn-IN" sz="2400">
                          <a:latin typeface="Cambria Math"/>
                          <a:cs typeface="NikoshBAN" pitchFamily="2" charset="0"/>
                        </a:rPr>
                        <m:t>= </m:t>
                      </m:r>
                      <m:f>
                        <m:fPr>
                          <m:ctrlPr>
                            <a:rPr lang="bn-IN" sz="2400" i="1">
                              <a:latin typeface="Cambria Math" panose="02040503050406030204" pitchFamily="18" charset="0"/>
                              <a:cs typeface="NikoshBAN" pitchFamily="2" charset="0"/>
                            </a:rPr>
                          </m:ctrlPr>
                        </m:fPr>
                        <m:num>
                          <m:r>
                            <a:rPr lang="bn-IN" sz="2400">
                              <a:latin typeface="Cambria Math"/>
                              <a:cs typeface="NikoshBAN" pitchFamily="2" charset="0"/>
                            </a:rPr>
                            <m:t>ভর</m:t>
                          </m:r>
                          <m:r>
                            <a:rPr lang="bn-IN" sz="2400">
                              <a:latin typeface="Cambria Math"/>
                              <a:ea typeface="Cambria Math"/>
                              <a:cs typeface="NikoshBAN" pitchFamily="2" charset="0"/>
                            </a:rPr>
                            <m:t>×</m:t>
                          </m:r>
                          <m:r>
                            <a:rPr lang="bn-IN" sz="2400">
                              <a:latin typeface="Cambria Math"/>
                              <a:ea typeface="Cambria Math"/>
                              <a:cs typeface="NikoshBAN" pitchFamily="2" charset="0"/>
                            </a:rPr>
                            <m:t>সরণ</m:t>
                          </m:r>
                          <m:r>
                            <a:rPr lang="bn-IN" sz="2400">
                              <a:latin typeface="Cambria Math"/>
                              <a:ea typeface="Cambria Math"/>
                              <a:cs typeface="NikoshBAN" pitchFamily="2" charset="0"/>
                            </a:rPr>
                            <m:t>×</m:t>
                          </m:r>
                          <m:r>
                            <a:rPr lang="bn-IN" sz="2400">
                              <a:latin typeface="Cambria Math"/>
                              <a:ea typeface="Cambria Math"/>
                              <a:cs typeface="NikoshBAN" pitchFamily="2" charset="0"/>
                            </a:rPr>
                            <m:t>সরণ</m:t>
                          </m:r>
                        </m:num>
                        <m:den>
                          <m:r>
                            <a:rPr lang="bn-IN" sz="2400">
                              <a:latin typeface="Cambria Math"/>
                              <a:cs typeface="NikoshBAN" pitchFamily="2" charset="0"/>
                            </a:rPr>
                            <m:t>সময়</m:t>
                          </m:r>
                          <m:r>
                            <a:rPr lang="bn-IN" sz="2400">
                              <a:latin typeface="Cambria Math"/>
                              <a:ea typeface="Cambria Math"/>
                              <a:cs typeface="NikoshBAN" pitchFamily="2" charset="0"/>
                            </a:rPr>
                            <m:t>×</m:t>
                          </m:r>
                          <m:r>
                            <a:rPr lang="bn-IN" sz="2400">
                              <a:latin typeface="Cambria Math"/>
                              <a:ea typeface="Cambria Math"/>
                              <a:cs typeface="NikoshBAN" pitchFamily="2" charset="0"/>
                            </a:rPr>
                            <m:t>সময়</m:t>
                          </m:r>
                          <m:r>
                            <a:rPr lang="bn-IN" sz="2400">
                              <a:latin typeface="Cambria Math"/>
                              <a:ea typeface="Cambria Math"/>
                              <a:cs typeface="NikoshBAN" pitchFamily="2" charset="0"/>
                            </a:rPr>
                            <m:t>×</m:t>
                          </m:r>
                          <m:r>
                            <a:rPr lang="bn-IN" sz="2400">
                              <a:latin typeface="Cambria Math"/>
                              <a:ea typeface="Cambria Math"/>
                              <a:cs typeface="NikoshBAN" pitchFamily="2" charset="0"/>
                            </a:rPr>
                            <m:t>সময়</m:t>
                          </m:r>
                        </m:den>
                      </m:f>
                      <m:r>
                        <a:rPr lang="bn-IN" sz="2400">
                          <a:latin typeface="Cambria Math"/>
                          <a:cs typeface="NikoshBAN" pitchFamily="2" charset="0"/>
                        </a:rPr>
                        <m:t> = </m:t>
                      </m:r>
                      <m:f>
                        <m:fPr>
                          <m:ctrlPr>
                            <a:rPr lang="bn-IN" sz="2400" i="1">
                              <a:latin typeface="Cambria Math" panose="02040503050406030204" pitchFamily="18" charset="0"/>
                              <a:cs typeface="NikoshBAN" pitchFamily="2" charset="0"/>
                            </a:rPr>
                          </m:ctrlPr>
                        </m:fPr>
                        <m:num>
                          <m:r>
                            <a:rPr lang="bn-IN" sz="2400">
                              <a:latin typeface="Cambria Math"/>
                              <a:cs typeface="NikoshBAN" pitchFamily="2" charset="0"/>
                            </a:rPr>
                            <m:t>ভর</m:t>
                          </m:r>
                          <m:r>
                            <a:rPr lang="bn-IN" sz="2400">
                              <a:latin typeface="Cambria Math"/>
                              <a:ea typeface="Cambria Math"/>
                              <a:cs typeface="NikoshBAN" pitchFamily="2" charset="0"/>
                            </a:rPr>
                            <m:t>×</m:t>
                          </m:r>
                          <m:sSup>
                            <m:sSupPr>
                              <m:ctrlPr>
                                <a:rPr lang="bn-IN" sz="2400" i="1">
                                  <a:latin typeface="Cambria Math" panose="02040503050406030204" pitchFamily="18" charset="0"/>
                                  <a:ea typeface="Cambria Math"/>
                                  <a:cs typeface="NikoshBAN" pitchFamily="2" charset="0"/>
                                </a:rPr>
                              </m:ctrlPr>
                            </m:sSupPr>
                            <m:e>
                              <m:r>
                                <a:rPr lang="bn-IN" sz="2400">
                                  <a:latin typeface="Cambria Math"/>
                                  <a:ea typeface="Cambria Math"/>
                                  <a:cs typeface="NikoshBAN" pitchFamily="2" charset="0"/>
                                </a:rPr>
                                <m:t>সরণ</m:t>
                              </m:r>
                            </m:e>
                            <m:sup>
                              <m:r>
                                <a:rPr lang="en-US" sz="2400">
                                  <a:latin typeface="Cambria Math"/>
                                  <a:ea typeface="Cambria Math"/>
                                  <a:cs typeface="NikoshBAN" pitchFamily="2" charset="0"/>
                                </a:rPr>
                                <m:t>2</m:t>
                              </m:r>
                            </m:sup>
                          </m:sSup>
                        </m:num>
                        <m:den>
                          <m:sSup>
                            <m:sSupPr>
                              <m:ctrlPr>
                                <a:rPr lang="bn-IN" sz="2400" i="1">
                                  <a:latin typeface="Cambria Math" panose="02040503050406030204" pitchFamily="18" charset="0"/>
                                  <a:cs typeface="NikoshBAN" pitchFamily="2" charset="0"/>
                                </a:rPr>
                              </m:ctrlPr>
                            </m:sSupPr>
                            <m:e>
                              <m:r>
                                <a:rPr lang="bn-IN" sz="2400">
                                  <a:latin typeface="Cambria Math"/>
                                  <a:cs typeface="NikoshBAN" pitchFamily="2" charset="0"/>
                                </a:rPr>
                                <m:t>সময়</m:t>
                              </m:r>
                            </m:e>
                            <m:sup>
                              <m:r>
                                <a:rPr lang="en-US" sz="2400">
                                  <a:latin typeface="Cambria Math"/>
                                  <a:cs typeface="NikoshBAN" pitchFamily="2" charset="0"/>
                                </a:rPr>
                                <m:t>3</m:t>
                              </m:r>
                            </m:sup>
                          </m:sSup>
                        </m:den>
                      </m:f>
                    </m:oMath>
                  </m:oMathPara>
                </a14:m>
                <a:endParaRPr lang="en-US" sz="2400" dirty="0">
                  <a:latin typeface="Times New Roman" pitchFamily="18" charset="0"/>
                  <a:cs typeface="Times New Roman" pitchFamily="18" charset="0"/>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772237" y="4558557"/>
                <a:ext cx="7567880" cy="851643"/>
              </a:xfrm>
              <a:prstGeom prst="rect">
                <a:avLst/>
              </a:prstGeom>
              <a:blipFill rotWithShape="0">
                <a:blip r:embed="rId3"/>
                <a:stretch>
                  <a:fillRect/>
                </a:stretch>
              </a:blipFill>
              <a:ln w="19050">
                <a:solidFill>
                  <a:schemeClr val="tx1"/>
                </a:solidFill>
              </a:ln>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27" name="TextBox 26"/>
              <p:cNvSpPr txBox="1"/>
              <p:nvPr/>
            </p:nvSpPr>
            <p:spPr>
              <a:xfrm>
                <a:off x="2292627" y="5486401"/>
                <a:ext cx="7571491" cy="831061"/>
              </a:xfrm>
              <a:prstGeom prst="rect">
                <a:avLst/>
              </a:prstGeom>
              <a:solidFill>
                <a:srgbClr val="C9FFFF"/>
              </a:solidFill>
              <a:ln w="19050">
                <a:solidFill>
                  <a:schemeClr val="tx1"/>
                </a:solidFill>
              </a:ln>
            </p:spPr>
            <p:txBody>
              <a:bodyPr wrap="square" rtlCol="0">
                <a:spAutoFit/>
              </a:bodyPr>
              <a:lstStyle/>
              <a:p>
                <a:pPr/>
                <a14:m>
                  <m:oMathPara xmlns:m="http://schemas.openxmlformats.org/officeDocument/2006/math">
                    <m:oMathParaPr>
                      <m:jc m:val="center"/>
                    </m:oMathParaPr>
                    <m:oMath xmlns:m="http://schemas.openxmlformats.org/officeDocument/2006/math">
                      <m:d>
                        <m:dPr>
                          <m:begChr m:val="["/>
                          <m:endChr m:val="]"/>
                          <m:ctrlPr>
                            <a:rPr lang="bn-IN" sz="2400" i="1">
                              <a:latin typeface="Cambria Math" panose="02040503050406030204" pitchFamily="18" charset="0"/>
                              <a:cs typeface="NikoshBAN" pitchFamily="2" charset="0"/>
                            </a:rPr>
                          </m:ctrlPr>
                        </m:dPr>
                        <m:e>
                          <m:r>
                            <m:rPr>
                              <m:sty m:val="p"/>
                            </m:rPr>
                            <a:rPr lang="en-US" sz="2400">
                              <a:latin typeface="Cambria Math"/>
                              <a:cs typeface="NikoshBAN" pitchFamily="2" charset="0"/>
                            </a:rPr>
                            <m:t>p</m:t>
                          </m:r>
                        </m:e>
                      </m:d>
                      <m:r>
                        <a:rPr lang="bn-IN" sz="2400">
                          <a:latin typeface="Cambria Math"/>
                          <a:cs typeface="NikoshBAN" pitchFamily="2" charset="0"/>
                        </a:rPr>
                        <m:t>= </m:t>
                      </m:r>
                      <m:f>
                        <m:fPr>
                          <m:ctrlPr>
                            <a:rPr lang="bn-IN" sz="2400" i="1">
                              <a:latin typeface="Cambria Math" panose="02040503050406030204" pitchFamily="18" charset="0"/>
                              <a:cs typeface="NikoshBAN" pitchFamily="2" charset="0"/>
                            </a:rPr>
                          </m:ctrlPr>
                        </m:fPr>
                        <m:num>
                          <m:r>
                            <m:rPr>
                              <m:sty m:val="p"/>
                            </m:rPr>
                            <a:rPr lang="en-US" sz="2400">
                              <a:latin typeface="Cambria Math"/>
                              <a:cs typeface="NikoshBAN" pitchFamily="2" charset="0"/>
                            </a:rPr>
                            <m:t>M</m:t>
                          </m:r>
                          <m:sSup>
                            <m:sSupPr>
                              <m:ctrlPr>
                                <a:rPr lang="en-US" sz="2400" i="1">
                                  <a:latin typeface="Cambria Math" panose="02040503050406030204" pitchFamily="18" charset="0"/>
                                  <a:cs typeface="NikoshBAN" pitchFamily="2" charset="0"/>
                                </a:rPr>
                              </m:ctrlPr>
                            </m:sSupPr>
                            <m:e>
                              <m:r>
                                <m:rPr>
                                  <m:sty m:val="p"/>
                                </m:rPr>
                                <a:rPr lang="en-US" sz="2400">
                                  <a:latin typeface="Cambria Math"/>
                                  <a:cs typeface="NikoshBAN" pitchFamily="2" charset="0"/>
                                </a:rPr>
                                <m:t>L</m:t>
                              </m:r>
                            </m:e>
                            <m:sup>
                              <m:r>
                                <a:rPr lang="en-US" sz="2400">
                                  <a:latin typeface="Cambria Math"/>
                                  <a:cs typeface="NikoshBAN" pitchFamily="2" charset="0"/>
                                </a:rPr>
                                <m:t>2</m:t>
                              </m:r>
                            </m:sup>
                          </m:sSup>
                        </m:num>
                        <m:den>
                          <m:sSup>
                            <m:sSupPr>
                              <m:ctrlPr>
                                <a:rPr lang="bn-IN" sz="2400" i="1">
                                  <a:latin typeface="Cambria Math" panose="02040503050406030204" pitchFamily="18" charset="0"/>
                                  <a:cs typeface="NikoshBAN" pitchFamily="2" charset="0"/>
                                </a:rPr>
                              </m:ctrlPr>
                            </m:sSupPr>
                            <m:e>
                              <m:r>
                                <m:rPr>
                                  <m:sty m:val="p"/>
                                </m:rPr>
                                <a:rPr lang="en-US" sz="2400">
                                  <a:latin typeface="Cambria Math"/>
                                  <a:cs typeface="NikoshBAN" pitchFamily="2" charset="0"/>
                                </a:rPr>
                                <m:t>T</m:t>
                              </m:r>
                            </m:e>
                            <m:sup>
                              <m:r>
                                <a:rPr lang="en-US" sz="2400">
                                  <a:latin typeface="Cambria Math"/>
                                  <a:cs typeface="NikoshBAN" pitchFamily="2" charset="0"/>
                                </a:rPr>
                                <m:t>3</m:t>
                              </m:r>
                            </m:sup>
                          </m:sSup>
                        </m:den>
                      </m:f>
                      <m:r>
                        <a:rPr lang="en-US" sz="2400">
                          <a:latin typeface="Cambria Math"/>
                          <a:cs typeface="NikoshBAN" pitchFamily="2" charset="0"/>
                        </a:rPr>
                        <m:t>=</m:t>
                      </m:r>
                      <m:r>
                        <m:rPr>
                          <m:sty m:val="p"/>
                        </m:rPr>
                        <a:rPr lang="en-US" sz="2400">
                          <a:latin typeface="Cambria Math"/>
                          <a:cs typeface="NikoshBAN" pitchFamily="2" charset="0"/>
                        </a:rPr>
                        <m:t>M</m:t>
                      </m:r>
                      <m:sSup>
                        <m:sSupPr>
                          <m:ctrlPr>
                            <a:rPr lang="en-US" sz="2400" i="1">
                              <a:latin typeface="Cambria Math" panose="02040503050406030204" pitchFamily="18" charset="0"/>
                              <a:cs typeface="NikoshBAN" pitchFamily="2" charset="0"/>
                            </a:rPr>
                          </m:ctrlPr>
                        </m:sSupPr>
                        <m:e>
                          <m:r>
                            <m:rPr>
                              <m:sty m:val="p"/>
                            </m:rPr>
                            <a:rPr lang="en-US" sz="2400">
                              <a:latin typeface="Cambria Math"/>
                              <a:cs typeface="NikoshBAN" pitchFamily="2" charset="0"/>
                            </a:rPr>
                            <m:t>L</m:t>
                          </m:r>
                        </m:e>
                        <m:sup>
                          <m:r>
                            <a:rPr lang="en-US" sz="2400">
                              <a:latin typeface="Cambria Math"/>
                              <a:cs typeface="NikoshBAN" pitchFamily="2" charset="0"/>
                            </a:rPr>
                            <m:t>2</m:t>
                          </m:r>
                        </m:sup>
                      </m:sSup>
                      <m:sSup>
                        <m:sSupPr>
                          <m:ctrlPr>
                            <a:rPr lang="en-US" sz="2400" i="1">
                              <a:latin typeface="Cambria Math" panose="02040503050406030204" pitchFamily="18" charset="0"/>
                              <a:cs typeface="NikoshBAN" pitchFamily="2" charset="0"/>
                            </a:rPr>
                          </m:ctrlPr>
                        </m:sSupPr>
                        <m:e>
                          <m:r>
                            <m:rPr>
                              <m:sty m:val="p"/>
                            </m:rPr>
                            <a:rPr lang="en-US" sz="2400">
                              <a:latin typeface="Cambria Math"/>
                              <a:cs typeface="NikoshBAN" pitchFamily="2" charset="0"/>
                            </a:rPr>
                            <m:t>T</m:t>
                          </m:r>
                        </m:e>
                        <m:sup>
                          <m:r>
                            <a:rPr lang="en-US" sz="2400">
                              <a:latin typeface="Cambria Math"/>
                              <a:cs typeface="NikoshBAN" pitchFamily="2" charset="0"/>
                            </a:rPr>
                            <m:t>−</m:t>
                          </m:r>
                          <m:r>
                            <a:rPr lang="en-US" sz="2400">
                              <a:latin typeface="Cambria Math"/>
                              <a:cs typeface="NikoshBAN" pitchFamily="2" charset="0"/>
                            </a:rPr>
                            <m:t>3</m:t>
                          </m:r>
                        </m:sup>
                      </m:sSup>
                    </m:oMath>
                  </m:oMathPara>
                </a14:m>
                <a:endParaRPr lang="en-US" sz="2400" dirty="0">
                  <a:latin typeface="Times New Roman" pitchFamily="18" charset="0"/>
                  <a:cs typeface="Times New Roman" pitchFamily="18" charset="0"/>
                </a:endParaRPr>
              </a:p>
            </p:txBody>
          </p:sp>
        </mc:Choice>
        <mc:Fallback xmlns="">
          <p:sp>
            <p:nvSpPr>
              <p:cNvPr id="27" name="TextBox 26"/>
              <p:cNvSpPr txBox="1">
                <a:spLocks noRot="1" noChangeAspect="1" noMove="1" noResize="1" noEditPoints="1" noAdjustHandles="1" noChangeArrowheads="1" noChangeShapeType="1" noTextEdit="1"/>
              </p:cNvSpPr>
              <p:nvPr/>
            </p:nvSpPr>
            <p:spPr>
              <a:xfrm>
                <a:off x="768626" y="5486400"/>
                <a:ext cx="7571491" cy="831061"/>
              </a:xfrm>
              <a:prstGeom prst="rect">
                <a:avLst/>
              </a:prstGeom>
              <a:blipFill rotWithShape="0">
                <a:blip r:embed="rId4"/>
                <a:stretch>
                  <a:fillRect/>
                </a:stretch>
              </a:blipFill>
              <a:ln w="19050">
                <a:solidFill>
                  <a:schemeClr val="tx1"/>
                </a:solidFill>
              </a:ln>
            </p:spPr>
            <p:txBody>
              <a:bodyPr/>
              <a:lstStyle/>
              <a:p>
                <a:r>
                  <a:rPr lang="en-AU">
                    <a:noFill/>
                  </a:rPr>
                  <a:t> </a:t>
                </a:r>
              </a:p>
            </p:txBody>
          </p:sp>
        </mc:Fallback>
      </mc:AlternateContent>
      <p:pic>
        <p:nvPicPr>
          <p:cNvPr id="23" name="Picture 3" descr="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a:xfrm>
            <a:off x="0" y="0"/>
            <a:ext cx="1600200" cy="7086600"/>
          </a:xfrm>
          <a:prstGeom prst="rect">
            <a:avLst/>
          </a:prstGeom>
        </p:spPr>
      </p:pic>
    </p:spTree>
    <p:extLst>
      <p:ext uri="{BB962C8B-B14F-4D97-AF65-F5344CB8AC3E}">
        <p14:creationId xmlns:p14="http://schemas.microsoft.com/office/powerpoint/2010/main" val="431893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6" presetClass="path" presetSubtype="0" accel="50000" decel="50000" fill="hold" grpId="1" nodeType="clickEffect">
                                  <p:stCondLst>
                                    <p:cond delay="0"/>
                                  </p:stCondLst>
                                  <p:childTnLst>
                                    <p:animMotion origin="layout" path="M 2.77556E-17 4.81481E-6 L 0.00069 -0.19838 " pathEditMode="relative" rAng="0" ptsTypes="AA">
                                      <p:cBhvr>
                                        <p:cTn id="23" dur="2000" fill="hold"/>
                                        <p:tgtEl>
                                          <p:spTgt spid="6"/>
                                        </p:tgtEl>
                                        <p:attrNameLst>
                                          <p:attrName>ppt_x</p:attrName>
                                          <p:attrName>ppt_y</p:attrName>
                                        </p:attrNameLst>
                                      </p:cBhvr>
                                      <p:rCtr x="35" y="-9931"/>
                                    </p:animMotion>
                                  </p:childTnLst>
                                </p:cTn>
                              </p:par>
                              <p:par>
                                <p:cTn id="24" presetID="49" presetClass="path" presetSubtype="0" accel="50000" decel="50000" fill="hold" grpId="1" nodeType="withEffect">
                                  <p:stCondLst>
                                    <p:cond delay="0"/>
                                  </p:stCondLst>
                                  <p:childTnLst>
                                    <p:animMotion origin="layout" path="M 3.88889E-6 4.81481E-6 L -0.00105 0.20162 " pathEditMode="relative" rAng="0" ptsTypes="AA">
                                      <p:cBhvr>
                                        <p:cTn id="25" dur="2000" fill="hold"/>
                                        <p:tgtEl>
                                          <p:spTgt spid="19"/>
                                        </p:tgtEl>
                                        <p:attrNameLst>
                                          <p:attrName>ppt_x</p:attrName>
                                          <p:attrName>ppt_y</p:attrName>
                                        </p:attrNameLst>
                                      </p:cBhvr>
                                      <p:rCtr x="-52" y="10069"/>
                                    </p:animMotion>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56" presetClass="path" presetSubtype="0" accel="50000" decel="50000" fill="hold" grpId="1" nodeType="clickEffect">
                                  <p:stCondLst>
                                    <p:cond delay="0"/>
                                  </p:stCondLst>
                                  <p:childTnLst>
                                    <p:animMotion origin="layout" path="M 1.38889E-6 4.81481E-6 L 0.00364 -0.19838 " pathEditMode="relative" rAng="0" ptsTypes="AA">
                                      <p:cBhvr>
                                        <p:cTn id="37" dur="2000" fill="hold"/>
                                        <p:tgtEl>
                                          <p:spTgt spid="11"/>
                                        </p:tgtEl>
                                        <p:attrNameLst>
                                          <p:attrName>ppt_x</p:attrName>
                                          <p:attrName>ppt_y</p:attrName>
                                        </p:attrNameLst>
                                      </p:cBhvr>
                                      <p:rCtr x="174" y="-9931"/>
                                    </p:animMotion>
                                  </p:childTnLst>
                                </p:cTn>
                              </p:par>
                              <p:par>
                                <p:cTn id="38" presetID="49" presetClass="path" presetSubtype="0" accel="50000" decel="50000" fill="hold" grpId="1" nodeType="withEffect">
                                  <p:stCondLst>
                                    <p:cond delay="0"/>
                                  </p:stCondLst>
                                  <p:childTnLst>
                                    <p:animMotion origin="layout" path="M 1.38889E-6 4.81481E-6 L -0.00469 0.20162 " pathEditMode="relative" rAng="0" ptsTypes="AA">
                                      <p:cBhvr>
                                        <p:cTn id="39" dur="2000" fill="hold"/>
                                        <p:tgtEl>
                                          <p:spTgt spid="12"/>
                                        </p:tgtEl>
                                        <p:attrNameLst>
                                          <p:attrName>ppt_x</p:attrName>
                                          <p:attrName>ppt_y</p:attrName>
                                        </p:attrNameLst>
                                      </p:cBhvr>
                                      <p:rCtr x="-243" y="10069"/>
                                    </p:animMotion>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13"/>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56" presetClass="path" presetSubtype="0" accel="50000" decel="50000" fill="hold" grpId="1" nodeType="clickEffect">
                                  <p:stCondLst>
                                    <p:cond delay="0"/>
                                  </p:stCondLst>
                                  <p:childTnLst>
                                    <p:animMotion origin="layout" path="M -3.61111E-6 4.81481E-6 L 0.00486 -0.19838 " pathEditMode="relative" rAng="0" ptsTypes="AA">
                                      <p:cBhvr>
                                        <p:cTn id="51" dur="2000" fill="hold"/>
                                        <p:tgtEl>
                                          <p:spTgt spid="13"/>
                                        </p:tgtEl>
                                        <p:attrNameLst>
                                          <p:attrName>ppt_x</p:attrName>
                                          <p:attrName>ppt_y</p:attrName>
                                        </p:attrNameLst>
                                      </p:cBhvr>
                                      <p:rCtr x="243" y="-9931"/>
                                    </p:animMotion>
                                  </p:childTnLst>
                                </p:cTn>
                              </p:par>
                              <p:par>
                                <p:cTn id="52" presetID="49" presetClass="path" presetSubtype="0" accel="50000" decel="50000" fill="hold" grpId="1" nodeType="withEffect">
                                  <p:stCondLst>
                                    <p:cond delay="0"/>
                                  </p:stCondLst>
                                  <p:childTnLst>
                                    <p:animMotion origin="layout" path="M -3.61111E-6 4.81481E-6 L -0.00347 0.20162 " pathEditMode="relative" rAng="0" ptsTypes="AA">
                                      <p:cBhvr>
                                        <p:cTn id="53" dur="2000" fill="hold"/>
                                        <p:tgtEl>
                                          <p:spTgt spid="15"/>
                                        </p:tgtEl>
                                        <p:attrNameLst>
                                          <p:attrName>ppt_x</p:attrName>
                                          <p:attrName>ppt_y</p:attrName>
                                        </p:attrNameLst>
                                      </p:cBhvr>
                                      <p:rCtr x="-174" y="10069"/>
                                    </p:animMotion>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14"/>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18"/>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56" presetClass="path" presetSubtype="0" accel="50000" decel="50000" fill="hold" grpId="1" nodeType="clickEffect">
                                  <p:stCondLst>
                                    <p:cond delay="0"/>
                                  </p:stCondLst>
                                  <p:childTnLst>
                                    <p:animMotion origin="layout" path="M 5E-6 4.81481E-6 L 0.00608 -0.19838 " pathEditMode="relative" rAng="0" ptsTypes="AA">
                                      <p:cBhvr>
                                        <p:cTn id="65" dur="2000" fill="hold"/>
                                        <p:tgtEl>
                                          <p:spTgt spid="18"/>
                                        </p:tgtEl>
                                        <p:attrNameLst>
                                          <p:attrName>ppt_x</p:attrName>
                                          <p:attrName>ppt_y</p:attrName>
                                        </p:attrNameLst>
                                      </p:cBhvr>
                                      <p:rCtr x="295" y="-9931"/>
                                    </p:animMotion>
                                  </p:childTnLst>
                                </p:cTn>
                              </p:par>
                              <p:par>
                                <p:cTn id="66" presetID="49" presetClass="path" presetSubtype="0" accel="50000" decel="50000" fill="hold" grpId="1" nodeType="withEffect">
                                  <p:stCondLst>
                                    <p:cond delay="0"/>
                                  </p:stCondLst>
                                  <p:childTnLst>
                                    <p:animMotion origin="layout" path="M 5E-6 4.81481E-6 L -0.00225 0.20162 " pathEditMode="relative" rAng="0" ptsTypes="AA">
                                      <p:cBhvr>
                                        <p:cTn id="67" dur="2000" fill="hold"/>
                                        <p:tgtEl>
                                          <p:spTgt spid="14"/>
                                        </p:tgtEl>
                                        <p:attrNameLst>
                                          <p:attrName>ppt_x</p:attrName>
                                          <p:attrName>ppt_y</p:attrName>
                                        </p:attrNameLst>
                                      </p:cBhvr>
                                      <p:rCtr x="-122" y="10069"/>
                                    </p:animMotion>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grpId="0" nodeType="clickEffect">
                                  <p:stCondLst>
                                    <p:cond delay="0"/>
                                  </p:stCondLst>
                                  <p:childTnLst>
                                    <p:set>
                                      <p:cBhvr>
                                        <p:cTn id="71" dur="1" fill="hold">
                                          <p:stCondLst>
                                            <p:cond delay="0"/>
                                          </p:stCondLst>
                                        </p:cTn>
                                        <p:tgtEl>
                                          <p:spTgt spid="21"/>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22"/>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24"/>
                                        </p:tgtEl>
                                        <p:attrNameLst>
                                          <p:attrName>style.visibility</p:attrName>
                                        </p:attrNameLst>
                                      </p:cBhvr>
                                      <p:to>
                                        <p:strVal val="visible"/>
                                      </p:to>
                                    </p:set>
                                  </p:childTnLst>
                                </p:cTn>
                              </p:par>
                            </p:childTnLst>
                          </p:cTn>
                        </p:par>
                      </p:childTnLst>
                    </p:cTn>
                  </p:par>
                  <p:par>
                    <p:cTn id="76" fill="hold">
                      <p:stCondLst>
                        <p:cond delay="indefinite"/>
                      </p:stCondLst>
                      <p:childTnLst>
                        <p:par>
                          <p:cTn id="77" fill="hold">
                            <p:stCondLst>
                              <p:cond delay="0"/>
                            </p:stCondLst>
                            <p:childTnLst>
                              <p:par>
                                <p:cTn id="78" presetID="56" presetClass="path" presetSubtype="0" accel="50000" decel="50000" fill="hold" grpId="1" nodeType="clickEffect">
                                  <p:stCondLst>
                                    <p:cond delay="0"/>
                                  </p:stCondLst>
                                  <p:childTnLst>
                                    <p:animMotion origin="layout" path="M 3.05556E-6 4.81481E-6 L 0.00486 -0.19838 " pathEditMode="relative" rAng="0" ptsTypes="AA">
                                      <p:cBhvr>
                                        <p:cTn id="79" dur="2000" fill="hold"/>
                                        <p:tgtEl>
                                          <p:spTgt spid="22"/>
                                        </p:tgtEl>
                                        <p:attrNameLst>
                                          <p:attrName>ppt_x</p:attrName>
                                          <p:attrName>ppt_y</p:attrName>
                                        </p:attrNameLst>
                                      </p:cBhvr>
                                      <p:rCtr x="243" y="-9931"/>
                                    </p:animMotion>
                                  </p:childTnLst>
                                </p:cTn>
                              </p:par>
                              <p:par>
                                <p:cTn id="80" presetID="49" presetClass="path" presetSubtype="0" accel="50000" decel="50000" fill="hold" grpId="1" nodeType="withEffect">
                                  <p:stCondLst>
                                    <p:cond delay="0"/>
                                  </p:stCondLst>
                                  <p:childTnLst>
                                    <p:animMotion origin="layout" path="M 3.05556E-6 4.81481E-6 L -0.00348 0.20162 " pathEditMode="relative" rAng="0" ptsTypes="AA">
                                      <p:cBhvr>
                                        <p:cTn id="81" dur="2000" fill="hold"/>
                                        <p:tgtEl>
                                          <p:spTgt spid="21"/>
                                        </p:tgtEl>
                                        <p:attrNameLst>
                                          <p:attrName>ppt_x</p:attrName>
                                          <p:attrName>ppt_y</p:attrName>
                                        </p:attrNameLst>
                                      </p:cBhvr>
                                      <p:rCtr x="-174" y="10069"/>
                                    </p:animMotion>
                                  </p:childTnLst>
                                </p:cTn>
                              </p:par>
                            </p:childTnLst>
                          </p:cTn>
                        </p:par>
                      </p:childTnLst>
                    </p:cTn>
                  </p:par>
                  <p:par>
                    <p:cTn id="82" fill="hold">
                      <p:stCondLst>
                        <p:cond delay="indefinite"/>
                      </p:stCondLst>
                      <p:childTnLst>
                        <p:par>
                          <p:cTn id="83" fill="hold">
                            <p:stCondLst>
                              <p:cond delay="0"/>
                            </p:stCondLst>
                            <p:childTnLst>
                              <p:par>
                                <p:cTn id="84" presetID="22" presetClass="entr" presetSubtype="8" fill="hold" grpId="0" nodeType="clickEffect">
                                  <p:stCondLst>
                                    <p:cond delay="0"/>
                                  </p:stCondLst>
                                  <p:childTnLst>
                                    <p:set>
                                      <p:cBhvr>
                                        <p:cTn id="85" dur="1" fill="hold">
                                          <p:stCondLst>
                                            <p:cond delay="0"/>
                                          </p:stCondLst>
                                        </p:cTn>
                                        <p:tgtEl>
                                          <p:spTgt spid="9"/>
                                        </p:tgtEl>
                                        <p:attrNameLst>
                                          <p:attrName>style.visibility</p:attrName>
                                        </p:attrNameLst>
                                      </p:cBhvr>
                                      <p:to>
                                        <p:strVal val="visible"/>
                                      </p:to>
                                    </p:set>
                                    <p:animEffect transition="in" filter="wipe(left)">
                                      <p:cBhvr>
                                        <p:cTn id="86" dur="1000"/>
                                        <p:tgtEl>
                                          <p:spTgt spid="9"/>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8" fill="hold" grpId="0" nodeType="clickEffect">
                                  <p:stCondLst>
                                    <p:cond delay="0"/>
                                  </p:stCondLst>
                                  <p:childTnLst>
                                    <p:set>
                                      <p:cBhvr>
                                        <p:cTn id="90" dur="1" fill="hold">
                                          <p:stCondLst>
                                            <p:cond delay="0"/>
                                          </p:stCondLst>
                                        </p:cTn>
                                        <p:tgtEl>
                                          <p:spTgt spid="27"/>
                                        </p:tgtEl>
                                        <p:attrNameLst>
                                          <p:attrName>style.visibility</p:attrName>
                                        </p:attrNameLst>
                                      </p:cBhvr>
                                      <p:to>
                                        <p:strVal val="visible"/>
                                      </p:to>
                                    </p:set>
                                    <p:animEffect transition="in" filter="wipe(left)">
                                      <p:cBhvr>
                                        <p:cTn id="91"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19" grpId="0" animBg="1"/>
      <p:bldP spid="19" grpId="1" animBg="1"/>
      <p:bldP spid="3" grpId="0" animBg="1"/>
      <p:bldP spid="11" grpId="0" animBg="1"/>
      <p:bldP spid="11" grpId="1" animBg="1"/>
      <p:bldP spid="12" grpId="0" animBg="1"/>
      <p:bldP spid="12" grpId="1" animBg="1"/>
      <p:bldP spid="15" grpId="0" animBg="1"/>
      <p:bldP spid="15" grpId="1" animBg="1"/>
      <p:bldP spid="13" grpId="0" animBg="1"/>
      <p:bldP spid="13" grpId="1" animBg="1"/>
      <p:bldP spid="16" grpId="0" animBg="1"/>
      <p:bldP spid="20" grpId="0" animBg="1"/>
      <p:bldP spid="22" grpId="0" animBg="1"/>
      <p:bldP spid="22" grpId="1" animBg="1"/>
      <p:bldP spid="21" grpId="0" animBg="1"/>
      <p:bldP spid="21" grpId="1" animBg="1"/>
      <p:bldP spid="24" grpId="0" animBg="1"/>
      <p:bldP spid="14" grpId="0" animBg="1"/>
      <p:bldP spid="14" grpId="1" animBg="1"/>
      <p:bldP spid="18" grpId="0" animBg="1"/>
      <p:bldP spid="18" grpId="1" animBg="1"/>
      <p:bldP spid="17" grpId="0" animBg="1"/>
      <p:bldP spid="9" grpId="0" animBg="1"/>
      <p:bldP spid="2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6248400" y="457200"/>
            <a:ext cx="3864429" cy="3108960"/>
          </a:xfrm>
          <a:prstGeom prst="rect">
            <a:avLst/>
          </a:prstGeom>
          <a:solidFill>
            <a:schemeClr val="accent5">
              <a:lumMod val="20000"/>
              <a:lumOff val="80000"/>
            </a:schemeClr>
          </a:solidFill>
          <a:ln w="19050">
            <a:solidFill>
              <a:schemeClr val="tx1"/>
            </a:solidFill>
          </a:ln>
        </p:spPr>
      </p:pic>
      <p:pic>
        <p:nvPicPr>
          <p:cNvPr id="23" name="Picture 22"/>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2133600" y="457200"/>
            <a:ext cx="3886200" cy="3108960"/>
          </a:xfrm>
          <a:prstGeom prst="rect">
            <a:avLst/>
          </a:prstGeom>
          <a:solidFill>
            <a:srgbClr val="FAE7FF"/>
          </a:solidFill>
          <a:ln w="19050">
            <a:solidFill>
              <a:schemeClr val="tx1"/>
            </a:solidFill>
          </a:ln>
        </p:spPr>
      </p:pic>
      <p:sp>
        <p:nvSpPr>
          <p:cNvPr id="24" name="TextBox 23"/>
          <p:cNvSpPr txBox="1"/>
          <p:nvPr/>
        </p:nvSpPr>
        <p:spPr>
          <a:xfrm>
            <a:off x="2209800" y="523876"/>
            <a:ext cx="3733801" cy="461665"/>
          </a:xfrm>
          <a:prstGeom prst="rect">
            <a:avLst/>
          </a:prstGeom>
          <a:noFill/>
        </p:spPr>
        <p:txBody>
          <a:bodyPr wrap="square" rtlCol="0">
            <a:spAutoFit/>
          </a:bodyPr>
          <a:lstStyle/>
          <a:p>
            <a:pPr algn="ctr"/>
            <a:r>
              <a:rPr lang="bn-IN" sz="2400" dirty="0">
                <a:latin typeface="NikoshBAN" pitchFamily="2" charset="0"/>
                <a:cs typeface="NikoshBAN" pitchFamily="2" charset="0"/>
              </a:rPr>
              <a:t>বিভব শক্তি </a:t>
            </a:r>
            <a:r>
              <a:rPr lang="en-US" sz="2400" dirty="0">
                <a:latin typeface="Times New Roman"/>
                <a:cs typeface="Times New Roman"/>
              </a:rPr>
              <a:t>→</a:t>
            </a:r>
            <a:r>
              <a:rPr lang="bn-IN" sz="2400" dirty="0">
                <a:latin typeface="Times New Roman"/>
                <a:cs typeface="Times New Roman"/>
              </a:rPr>
              <a:t> </a:t>
            </a:r>
            <a:r>
              <a:rPr lang="bn-IN" sz="2400" dirty="0">
                <a:latin typeface="NikoshBAN" pitchFamily="2" charset="0"/>
                <a:cs typeface="NikoshBAN" pitchFamily="2" charset="0"/>
              </a:rPr>
              <a:t>গতি শক্তি</a:t>
            </a:r>
            <a:r>
              <a:rPr lang="bn-IN" sz="2400" dirty="0">
                <a:latin typeface="Times New Roman"/>
                <a:cs typeface="Times New Roman"/>
              </a:rPr>
              <a:t> </a:t>
            </a:r>
            <a:endParaRPr lang="en-US" sz="2400" dirty="0">
              <a:latin typeface="NikoshBAN" pitchFamily="2" charset="0"/>
              <a:cs typeface="NikoshBAN" pitchFamily="2" charset="0"/>
            </a:endParaRPr>
          </a:p>
        </p:txBody>
      </p:sp>
      <p:sp>
        <p:nvSpPr>
          <p:cNvPr id="25" name="TextBox 24"/>
          <p:cNvSpPr txBox="1"/>
          <p:nvPr/>
        </p:nvSpPr>
        <p:spPr>
          <a:xfrm>
            <a:off x="6324600" y="528936"/>
            <a:ext cx="1680268" cy="461665"/>
          </a:xfrm>
          <a:prstGeom prst="rect">
            <a:avLst/>
          </a:prstGeom>
          <a:noFill/>
        </p:spPr>
        <p:txBody>
          <a:bodyPr wrap="none" rtlCol="0">
            <a:spAutoFit/>
          </a:bodyPr>
          <a:lstStyle/>
          <a:p>
            <a:r>
              <a:rPr lang="en-US" sz="2400" dirty="0">
                <a:latin typeface="Times New Roman" pitchFamily="18" charset="0"/>
                <a:cs typeface="Times New Roman" pitchFamily="18" charset="0"/>
              </a:rPr>
              <a:t>200</a:t>
            </a:r>
            <a:r>
              <a:rPr lang="bn-IN" sz="2400" dirty="0">
                <a:latin typeface="NikoshBAN" pitchFamily="2" charset="0"/>
                <a:cs typeface="NikoshBAN" pitchFamily="2" charset="0"/>
              </a:rPr>
              <a:t> মেগাওয়াট</a:t>
            </a:r>
            <a:endParaRPr lang="en-US" sz="2400" dirty="0">
              <a:latin typeface="Times New Roman" pitchFamily="18" charset="0"/>
              <a:cs typeface="Times New Roman" pitchFamily="18" charset="0"/>
            </a:endParaRPr>
          </a:p>
        </p:txBody>
      </p:sp>
      <p:sp>
        <p:nvSpPr>
          <p:cNvPr id="27" name="TextBox 26"/>
          <p:cNvSpPr txBox="1"/>
          <p:nvPr/>
        </p:nvSpPr>
        <p:spPr>
          <a:xfrm>
            <a:off x="6096000" y="4338936"/>
            <a:ext cx="4016828" cy="461665"/>
          </a:xfrm>
          <a:prstGeom prst="rect">
            <a:avLst/>
          </a:prstGeom>
          <a:solidFill>
            <a:srgbClr val="CCFFCC"/>
          </a:solidFill>
          <a:ln w="19050">
            <a:solidFill>
              <a:schemeClr val="tx1"/>
            </a:solidFill>
          </a:ln>
        </p:spPr>
        <p:txBody>
          <a:bodyPr wrap="square" rtlCol="0">
            <a:spAutoFit/>
          </a:bodyPr>
          <a:lstStyle/>
          <a:p>
            <a:pPr algn="ctr"/>
            <a:r>
              <a:rPr lang="bn-IN" sz="2400" dirty="0">
                <a:latin typeface="NikoshBAN" pitchFamily="2" charset="0"/>
                <a:cs typeface="NikoshBAN" pitchFamily="2" charset="0"/>
              </a:rPr>
              <a:t>ক্ষমতার বড় একক=কিলোওয়াট=</a:t>
            </a:r>
            <a:r>
              <a:rPr lang="en-US" sz="2000" dirty="0">
                <a:latin typeface="Times New Roman" pitchFamily="18" charset="0"/>
                <a:cs typeface="Times New Roman" pitchFamily="18" charset="0"/>
              </a:rPr>
              <a:t>KW</a:t>
            </a:r>
            <a:endParaRPr lang="en-US" sz="2000" dirty="0">
              <a:latin typeface="NikoshBAN" pitchFamily="2" charset="0"/>
              <a:cs typeface="NikoshBAN" pitchFamily="2" charset="0"/>
            </a:endParaRPr>
          </a:p>
        </p:txBody>
      </p:sp>
      <p:pic>
        <p:nvPicPr>
          <p:cNvPr id="28" name="Picture 2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2133599" y="3729336"/>
            <a:ext cx="3886199" cy="2677023"/>
          </a:xfrm>
          <a:prstGeom prst="rect">
            <a:avLst/>
          </a:prstGeom>
        </p:spPr>
      </p:pic>
      <p:sp>
        <p:nvSpPr>
          <p:cNvPr id="26" name="TextBox 25"/>
          <p:cNvSpPr txBox="1"/>
          <p:nvPr/>
        </p:nvSpPr>
        <p:spPr>
          <a:xfrm>
            <a:off x="6096000" y="3729336"/>
            <a:ext cx="4016828" cy="461665"/>
          </a:xfrm>
          <a:prstGeom prst="rect">
            <a:avLst/>
          </a:prstGeom>
          <a:solidFill>
            <a:srgbClr val="CCFFCC"/>
          </a:solidFill>
          <a:ln w="19050">
            <a:solidFill>
              <a:schemeClr val="tx1"/>
            </a:solidFill>
          </a:ln>
        </p:spPr>
        <p:txBody>
          <a:bodyPr wrap="square" rtlCol="0">
            <a:spAutoFit/>
          </a:bodyPr>
          <a:lstStyle/>
          <a:p>
            <a:pPr algn="ctr"/>
            <a:r>
              <a:rPr lang="bn-IN" sz="2400" dirty="0">
                <a:latin typeface="NikoshBAN" pitchFamily="2" charset="0"/>
                <a:cs typeface="NikoshBAN" pitchFamily="2" charset="0"/>
              </a:rPr>
              <a:t>ক্ষমতার একক =জুল/সেকেন্ড</a:t>
            </a:r>
            <a:r>
              <a:rPr lang="bn-IN" sz="2400" b="1" dirty="0">
                <a:latin typeface="Times New Roman"/>
                <a:cs typeface="Times New Roman"/>
              </a:rPr>
              <a:t>=</a:t>
            </a:r>
            <a:r>
              <a:rPr lang="bn-IN" sz="2400" dirty="0">
                <a:latin typeface="NikoshBAN" pitchFamily="2" charset="0"/>
                <a:cs typeface="NikoshBAN" pitchFamily="2" charset="0"/>
              </a:rPr>
              <a:t>ওয়াট=</a:t>
            </a:r>
            <a:r>
              <a:rPr lang="en-US" sz="2000" dirty="0">
                <a:latin typeface="Times New Roman" pitchFamily="18" charset="0"/>
                <a:cs typeface="Times New Roman" pitchFamily="18" charset="0"/>
              </a:rPr>
              <a:t>W</a:t>
            </a:r>
            <a:endParaRPr lang="en-US" sz="2400" dirty="0">
              <a:latin typeface="NikoshBAN" pitchFamily="2" charset="0"/>
              <a:cs typeface="NikoshBAN" pitchFamily="2" charset="0"/>
            </a:endParaRPr>
          </a:p>
        </p:txBody>
      </p:sp>
      <p:sp>
        <p:nvSpPr>
          <p:cNvPr id="29" name="TextBox 28"/>
          <p:cNvSpPr txBox="1"/>
          <p:nvPr/>
        </p:nvSpPr>
        <p:spPr>
          <a:xfrm>
            <a:off x="6096187" y="4948536"/>
            <a:ext cx="4016828" cy="461665"/>
          </a:xfrm>
          <a:prstGeom prst="rect">
            <a:avLst/>
          </a:prstGeom>
          <a:solidFill>
            <a:srgbClr val="CCFFCC"/>
          </a:solidFill>
          <a:ln w="19050">
            <a:solidFill>
              <a:schemeClr val="tx1"/>
            </a:solidFill>
          </a:ln>
        </p:spPr>
        <p:txBody>
          <a:bodyPr wrap="square" rtlCol="0">
            <a:spAutoFit/>
          </a:bodyPr>
          <a:lstStyle/>
          <a:p>
            <a:pPr algn="ctr"/>
            <a:r>
              <a:rPr lang="bn-IN" sz="2400" dirty="0">
                <a:latin typeface="NikoshBAN" pitchFamily="2" charset="0"/>
                <a:cs typeface="NikoshBAN" pitchFamily="2" charset="0"/>
              </a:rPr>
              <a:t>ক্ষমতার  একক=অশ্বক্ষমতা</a:t>
            </a:r>
            <a:r>
              <a:rPr lang="en-US" sz="2400" dirty="0">
                <a:latin typeface="NikoshBAN" pitchFamily="2" charset="0"/>
                <a:cs typeface="NikoshBAN" pitchFamily="2" charset="0"/>
              </a:rPr>
              <a:t> </a:t>
            </a:r>
            <a:r>
              <a:rPr lang="bn-IN" sz="2400" dirty="0">
                <a:latin typeface="NikoshBAN" pitchFamily="2" charset="0"/>
                <a:cs typeface="NikoshBAN" pitchFamily="2" charset="0"/>
              </a:rPr>
              <a:t>=</a:t>
            </a:r>
            <a:r>
              <a:rPr lang="en-US" sz="2400" dirty="0">
                <a:latin typeface="NikoshBAN" pitchFamily="2" charset="0"/>
                <a:cs typeface="NikoshBAN" pitchFamily="2" charset="0"/>
              </a:rPr>
              <a:t> </a:t>
            </a:r>
            <a:r>
              <a:rPr lang="en-US" sz="2000" dirty="0">
                <a:latin typeface="Times New Roman" pitchFamily="18" charset="0"/>
                <a:cs typeface="Times New Roman" pitchFamily="18" charset="0"/>
              </a:rPr>
              <a:t>HP</a:t>
            </a:r>
            <a:r>
              <a:rPr lang="bn-IN" sz="2000" dirty="0">
                <a:latin typeface="Times New Roman" pitchFamily="18" charset="0"/>
                <a:cs typeface="NikoshBAN" pitchFamily="2" charset="0"/>
              </a:rPr>
              <a:t> </a:t>
            </a:r>
            <a:endParaRPr lang="en-US" sz="2000" dirty="0">
              <a:latin typeface="NikoshBAN" pitchFamily="2" charset="0"/>
              <a:cs typeface="NikoshBAN" pitchFamily="2" charset="0"/>
            </a:endParaRPr>
          </a:p>
        </p:txBody>
      </p:sp>
      <p:sp>
        <p:nvSpPr>
          <p:cNvPr id="32" name="TextBox 31"/>
          <p:cNvSpPr txBox="1"/>
          <p:nvPr/>
        </p:nvSpPr>
        <p:spPr>
          <a:xfrm>
            <a:off x="6106886" y="5569804"/>
            <a:ext cx="4016828" cy="830997"/>
          </a:xfrm>
          <a:prstGeom prst="rect">
            <a:avLst/>
          </a:prstGeom>
          <a:solidFill>
            <a:srgbClr val="FAE7FF"/>
          </a:solidFill>
          <a:ln w="19050">
            <a:solidFill>
              <a:schemeClr val="tx1"/>
            </a:solidFill>
          </a:ln>
        </p:spPr>
        <p:txBody>
          <a:bodyPr wrap="square" rtlCol="0">
            <a:spAutoFit/>
          </a:bodyPr>
          <a:lstStyle/>
          <a:p>
            <a:pPr algn="ctr"/>
            <a:r>
              <a:rPr lang="bn-IN" sz="2400" dirty="0">
                <a:latin typeface="NikoshBAN" pitchFamily="2" charset="0"/>
                <a:cs typeface="NikoshBAN" pitchFamily="2" charset="0"/>
              </a:rPr>
              <a:t>এক সেকেন্ডে এক জুল কাজ করা বা শক্তি</a:t>
            </a:r>
          </a:p>
          <a:p>
            <a:pPr algn="ctr"/>
            <a:r>
              <a:rPr lang="bn-IN" sz="2400" dirty="0">
                <a:latin typeface="NikoshBAN" pitchFamily="2" charset="0"/>
                <a:cs typeface="NikoshBAN" pitchFamily="2" charset="0"/>
              </a:rPr>
              <a:t>রুপান্তরের হারকে এক ওয়াট বলে।</a:t>
            </a:r>
            <a:r>
              <a:rPr lang="bn-IN" sz="2000" dirty="0">
                <a:latin typeface="Times New Roman" pitchFamily="18" charset="0"/>
                <a:cs typeface="NikoshBAN" pitchFamily="2" charset="0"/>
              </a:rPr>
              <a:t> </a:t>
            </a:r>
            <a:endParaRPr lang="en-US" sz="2000" dirty="0">
              <a:latin typeface="NikoshBAN" pitchFamily="2" charset="0"/>
              <a:cs typeface="NikoshBAN" pitchFamily="2" charset="0"/>
            </a:endParaRPr>
          </a:p>
        </p:txBody>
      </p:sp>
      <p:pic>
        <p:nvPicPr>
          <p:cNvPr id="11" name="Picture 3" descr="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a:xfrm>
            <a:off x="0" y="0"/>
            <a:ext cx="1600200" cy="7086600"/>
          </a:xfrm>
          <a:prstGeom prst="rect">
            <a:avLst/>
          </a:prstGeom>
        </p:spPr>
      </p:pic>
    </p:spTree>
    <p:extLst>
      <p:ext uri="{BB962C8B-B14F-4D97-AF65-F5344CB8AC3E}">
        <p14:creationId xmlns:p14="http://schemas.microsoft.com/office/powerpoint/2010/main" val="942057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wipe(left)">
                                      <p:cBhvr>
                                        <p:cTn id="14" dur="1000"/>
                                        <p:tgtEl>
                                          <p:spTgt spid="2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wipe(left)">
                                      <p:cBhvr>
                                        <p:cTn id="26" dur="1000"/>
                                        <p:tgtEl>
                                          <p:spTgt spid="25"/>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37" fill="hold" nodeType="click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barn(outVertical)">
                                      <p:cBhvr>
                                        <p:cTn id="31" dur="1000"/>
                                        <p:tgtEl>
                                          <p:spTgt spid="28"/>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wipe(left)">
                                      <p:cBhvr>
                                        <p:cTn id="36" dur="1000"/>
                                        <p:tgtEl>
                                          <p:spTgt spid="26"/>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wipe(left)">
                                      <p:cBhvr>
                                        <p:cTn id="41" dur="1000"/>
                                        <p:tgtEl>
                                          <p:spTgt spid="27"/>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wipe(left)">
                                      <p:cBhvr>
                                        <p:cTn id="46" dur="1000"/>
                                        <p:tgtEl>
                                          <p:spTgt spid="29"/>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32">
                                            <p:bg/>
                                          </p:spTgt>
                                        </p:tgtEl>
                                        <p:attrNameLst>
                                          <p:attrName>style.visibility</p:attrName>
                                        </p:attrNameLst>
                                      </p:cBhvr>
                                      <p:to>
                                        <p:strVal val="visible"/>
                                      </p:to>
                                    </p:set>
                                    <p:animEffect transition="in" filter="wipe(left)">
                                      <p:cBhvr>
                                        <p:cTn id="51" dur="1000"/>
                                        <p:tgtEl>
                                          <p:spTgt spid="32">
                                            <p:bg/>
                                          </p:spTgt>
                                        </p:tgtEl>
                                      </p:cBhvr>
                                    </p:animEffect>
                                  </p:childTnLst>
                                </p:cTn>
                              </p:par>
                            </p:childTnLst>
                          </p:cTn>
                        </p:par>
                        <p:par>
                          <p:cTn id="52" fill="hold">
                            <p:stCondLst>
                              <p:cond delay="1000"/>
                            </p:stCondLst>
                            <p:childTnLst>
                              <p:par>
                                <p:cTn id="53" presetID="22" presetClass="entr" presetSubtype="8" fill="hold" grpId="0" nodeType="afterEffect">
                                  <p:stCondLst>
                                    <p:cond delay="0"/>
                                  </p:stCondLst>
                                  <p:childTnLst>
                                    <p:set>
                                      <p:cBhvr>
                                        <p:cTn id="54" dur="1" fill="hold">
                                          <p:stCondLst>
                                            <p:cond delay="0"/>
                                          </p:stCondLst>
                                        </p:cTn>
                                        <p:tgtEl>
                                          <p:spTgt spid="32">
                                            <p:txEl>
                                              <p:pRg st="0" end="0"/>
                                            </p:txEl>
                                          </p:spTgt>
                                        </p:tgtEl>
                                        <p:attrNameLst>
                                          <p:attrName>style.visibility</p:attrName>
                                        </p:attrNameLst>
                                      </p:cBhvr>
                                      <p:to>
                                        <p:strVal val="visible"/>
                                      </p:to>
                                    </p:set>
                                    <p:animEffect transition="in" filter="wipe(left)">
                                      <p:cBhvr>
                                        <p:cTn id="55" dur="1000"/>
                                        <p:tgtEl>
                                          <p:spTgt spid="32">
                                            <p:txEl>
                                              <p:pRg st="0" end="0"/>
                                            </p:txEl>
                                          </p:spTgt>
                                        </p:tgtEl>
                                      </p:cBhvr>
                                    </p:animEffect>
                                  </p:childTnLst>
                                </p:cTn>
                              </p:par>
                            </p:childTnLst>
                          </p:cTn>
                        </p:par>
                        <p:par>
                          <p:cTn id="56" fill="hold">
                            <p:stCondLst>
                              <p:cond delay="2000"/>
                            </p:stCondLst>
                            <p:childTnLst>
                              <p:par>
                                <p:cTn id="57" presetID="22" presetClass="entr" presetSubtype="8" fill="hold" grpId="0" nodeType="afterEffect">
                                  <p:stCondLst>
                                    <p:cond delay="0"/>
                                  </p:stCondLst>
                                  <p:childTnLst>
                                    <p:set>
                                      <p:cBhvr>
                                        <p:cTn id="58" dur="1" fill="hold">
                                          <p:stCondLst>
                                            <p:cond delay="0"/>
                                          </p:stCondLst>
                                        </p:cTn>
                                        <p:tgtEl>
                                          <p:spTgt spid="32">
                                            <p:txEl>
                                              <p:pRg st="1" end="1"/>
                                            </p:txEl>
                                          </p:spTgt>
                                        </p:tgtEl>
                                        <p:attrNameLst>
                                          <p:attrName>style.visibility</p:attrName>
                                        </p:attrNameLst>
                                      </p:cBhvr>
                                      <p:to>
                                        <p:strVal val="visible"/>
                                      </p:to>
                                    </p:set>
                                    <p:animEffect transition="in" filter="wipe(left)">
                                      <p:cBhvr>
                                        <p:cTn id="59" dur="1000"/>
                                        <p:tgtEl>
                                          <p:spTgt spid="3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7" grpId="0" animBg="1"/>
      <p:bldP spid="26" grpId="0" animBg="1"/>
      <p:bldP spid="29" grpId="0" animBg="1"/>
      <p:bldP spid="32"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srcRect l="11553"/>
          <a:stretch/>
        </p:blipFill>
        <p:spPr>
          <a:xfrm>
            <a:off x="2990414" y="609601"/>
            <a:ext cx="6153587" cy="434673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97557" y="619127"/>
            <a:ext cx="6134298" cy="4333875"/>
          </a:xfrm>
          <a:prstGeom prst="rect">
            <a:avLst/>
          </a:prstGeom>
        </p:spPr>
      </p:pic>
      <p:sp>
        <p:nvSpPr>
          <p:cNvPr id="4" name="TextBox 3"/>
          <p:cNvSpPr txBox="1"/>
          <p:nvPr/>
        </p:nvSpPr>
        <p:spPr>
          <a:xfrm>
            <a:off x="2438400" y="5029200"/>
            <a:ext cx="7467600" cy="1077218"/>
          </a:xfrm>
          <a:prstGeom prst="rect">
            <a:avLst/>
          </a:prstGeom>
          <a:solidFill>
            <a:srgbClr val="CCFFCC"/>
          </a:solidFill>
          <a:ln w="19050">
            <a:solidFill>
              <a:schemeClr val="tx1"/>
            </a:solidFill>
          </a:ln>
        </p:spPr>
        <p:txBody>
          <a:bodyPr wrap="square" rtlCol="0">
            <a:spAutoFit/>
          </a:bodyPr>
          <a:lstStyle/>
          <a:p>
            <a:pPr algn="ctr"/>
            <a:r>
              <a:rPr lang="en-US" sz="3200" dirty="0">
                <a:latin typeface="Times New Roman" pitchFamily="18" charset="0"/>
                <a:cs typeface="Times New Roman" pitchFamily="18" charset="0"/>
              </a:rPr>
              <a:t>70kg</a:t>
            </a:r>
            <a:r>
              <a:rPr lang="bn-IN" sz="3200" dirty="0">
                <a:latin typeface="NikoshBAN" pitchFamily="2" charset="0"/>
                <a:cs typeface="NikoshBAN" pitchFamily="2" charset="0"/>
              </a:rPr>
              <a:t>ভরের একজন ব্যক্তি প্রতিটি </a:t>
            </a:r>
            <a:r>
              <a:rPr lang="en-US" sz="3200" dirty="0">
                <a:latin typeface="Times New Roman" pitchFamily="18" charset="0"/>
                <a:cs typeface="Times New Roman" pitchFamily="18" charset="0"/>
              </a:rPr>
              <a:t>25cm</a:t>
            </a:r>
            <a:r>
              <a:rPr lang="bn-IN" sz="3200" dirty="0">
                <a:latin typeface="NikoshBAN" pitchFamily="2" charset="0"/>
                <a:cs typeface="NikoshBAN" pitchFamily="2" charset="0"/>
              </a:rPr>
              <a:t> উঁচু </a:t>
            </a:r>
            <a:r>
              <a:rPr lang="en-US" sz="3200" dirty="0">
                <a:latin typeface="Times New Roman" pitchFamily="18" charset="0"/>
                <a:cs typeface="Times New Roman" pitchFamily="18" charset="0"/>
              </a:rPr>
              <a:t>30</a:t>
            </a:r>
            <a:r>
              <a:rPr lang="bn-IN" sz="3200" dirty="0">
                <a:latin typeface="NikoshBAN" pitchFamily="2" charset="0"/>
                <a:cs typeface="NikoshBAN" pitchFamily="2" charset="0"/>
              </a:rPr>
              <a:t>টি সিঁড়ি</a:t>
            </a:r>
          </a:p>
          <a:p>
            <a:pPr algn="ctr"/>
            <a:r>
              <a:rPr lang="en-US" sz="3200" dirty="0">
                <a:latin typeface="Times New Roman" pitchFamily="18" charset="0"/>
                <a:cs typeface="Times New Roman" pitchFamily="18" charset="0"/>
              </a:rPr>
              <a:t>15 s </a:t>
            </a:r>
            <a:r>
              <a:rPr lang="bn-IN" sz="3200" dirty="0">
                <a:latin typeface="NikoshBAN" pitchFamily="2" charset="0"/>
                <a:cs typeface="NikoshBAN" pitchFamily="2" charset="0"/>
              </a:rPr>
              <a:t>এ উঠতে পারে।তার ক্ষমতা কত? ( </a:t>
            </a:r>
            <a:r>
              <a:rPr lang="en-US" sz="3200" dirty="0">
                <a:latin typeface="Times New Roman" pitchFamily="18" charset="0"/>
                <a:cs typeface="Times New Roman" pitchFamily="18" charset="0"/>
              </a:rPr>
              <a:t>g = 9.8ms</a:t>
            </a:r>
            <a:r>
              <a:rPr lang="en-US" sz="3200" baseline="30000" dirty="0">
                <a:latin typeface="Times New Roman"/>
                <a:cs typeface="Times New Roman"/>
              </a:rPr>
              <a:t>−2</a:t>
            </a:r>
            <a:r>
              <a:rPr lang="en-US" sz="3200" dirty="0">
                <a:latin typeface="Times New Roman"/>
                <a:cs typeface="Times New Roman"/>
              </a:rPr>
              <a:t> )</a:t>
            </a:r>
            <a:r>
              <a:rPr lang="bn-IN" sz="3200" dirty="0">
                <a:latin typeface="NikoshBAN" pitchFamily="2" charset="0"/>
                <a:cs typeface="NikoshBAN" pitchFamily="2" charset="0"/>
              </a:rPr>
              <a:t> </a:t>
            </a:r>
            <a:endParaRPr lang="en-US" sz="3200" dirty="0">
              <a:latin typeface="NikoshBAN" pitchFamily="2" charset="0"/>
              <a:cs typeface="NikoshBAN" pitchFamily="2" charset="0"/>
            </a:endParaRPr>
          </a:p>
        </p:txBody>
      </p:sp>
      <p:pic>
        <p:nvPicPr>
          <p:cNvPr id="7" name="Picture 3" descr="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a:xfrm>
            <a:off x="0" y="0"/>
            <a:ext cx="1600200" cy="7086600"/>
          </a:xfrm>
          <a:prstGeom prst="rect">
            <a:avLst/>
          </a:prstGeom>
        </p:spPr>
      </p:pic>
    </p:spTree>
    <p:extLst>
      <p:ext uri="{BB962C8B-B14F-4D97-AF65-F5344CB8AC3E}">
        <p14:creationId xmlns:p14="http://schemas.microsoft.com/office/powerpoint/2010/main" val="570144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bg/>
                                          </p:spTgt>
                                        </p:tgtEl>
                                        <p:attrNameLst>
                                          <p:attrName>style.visibility</p:attrName>
                                        </p:attrNameLst>
                                      </p:cBhvr>
                                      <p:to>
                                        <p:strVal val="visible"/>
                                      </p:to>
                                    </p:set>
                                    <p:animEffect transition="in" filter="wipe(left)">
                                      <p:cBhvr>
                                        <p:cTn id="17" dur="1000"/>
                                        <p:tgtEl>
                                          <p:spTgt spid="4">
                                            <p:bg/>
                                          </p:spTgt>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Effect transition="in" filter="wipe(left)">
                                      <p:cBhvr>
                                        <p:cTn id="21" dur="1000"/>
                                        <p:tgtEl>
                                          <p:spTgt spid="4">
                                            <p:txEl>
                                              <p:pRg st="0" end="0"/>
                                            </p:txEl>
                                          </p:spTgt>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Effect transition="in" filter="wipe(left)">
                                      <p:cBhvr>
                                        <p:cTn id="25" dur="1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33600" y="533401"/>
            <a:ext cx="7848600" cy="646331"/>
          </a:xfrm>
          <a:prstGeom prst="rect">
            <a:avLst/>
          </a:prstGeom>
          <a:solidFill>
            <a:srgbClr val="FAE7FF"/>
          </a:solidFill>
          <a:ln w="19050">
            <a:solidFill>
              <a:schemeClr val="tx1"/>
            </a:solidFill>
          </a:ln>
        </p:spPr>
        <p:txBody>
          <a:bodyPr wrap="square" rtlCol="0">
            <a:spAutoFit/>
          </a:bodyPr>
          <a:lstStyle/>
          <a:p>
            <a:pPr algn="ctr"/>
            <a:r>
              <a:rPr lang="bn-IN" sz="3600" dirty="0">
                <a:latin typeface="NikoshBAN" pitchFamily="2" charset="0"/>
                <a:cs typeface="NikoshBAN" pitchFamily="2" charset="0"/>
              </a:rPr>
              <a:t>দলীয় কাজ</a:t>
            </a:r>
            <a:endParaRPr lang="en-US" sz="3600" dirty="0">
              <a:latin typeface="NikoshBAN" pitchFamily="2" charset="0"/>
              <a:cs typeface="NikoshBAN" pitchFamily="2" charset="0"/>
            </a:endParaRPr>
          </a:p>
        </p:txBody>
      </p:sp>
      <p:pic>
        <p:nvPicPr>
          <p:cNvPr id="6" name="Picture 5"/>
          <p:cNvPicPr>
            <a:picLocks noChangeAspect="1"/>
          </p:cNvPicPr>
          <p:nvPr/>
        </p:nvPicPr>
        <p:blipFill>
          <a:blip r:embed="rId3">
            <a:clrChange>
              <a:clrFrom>
                <a:srgbClr val="FEFFFC"/>
              </a:clrFrom>
              <a:clrTo>
                <a:srgbClr val="FEFFFC">
                  <a:alpha val="0"/>
                </a:srgbClr>
              </a:clrTo>
            </a:clrChange>
            <a:extLst>
              <a:ext uri="{28A0092B-C50C-407E-A947-70E740481C1C}">
                <a14:useLocalDpi xmlns:a14="http://schemas.microsoft.com/office/drawing/2010/main" val="0"/>
              </a:ext>
            </a:extLst>
          </a:blip>
          <a:stretch>
            <a:fillRect/>
          </a:stretch>
        </p:blipFill>
        <p:spPr>
          <a:xfrm>
            <a:off x="2133600" y="1295400"/>
            <a:ext cx="7848600" cy="3962400"/>
          </a:xfrm>
          <a:prstGeom prst="rect">
            <a:avLst/>
          </a:prstGeom>
          <a:solidFill>
            <a:schemeClr val="accent5">
              <a:lumMod val="20000"/>
              <a:lumOff val="80000"/>
            </a:schemeClr>
          </a:solidFill>
          <a:ln w="19050">
            <a:solidFill>
              <a:schemeClr val="tx1"/>
            </a:solidFill>
          </a:ln>
        </p:spPr>
      </p:pic>
      <p:sp>
        <p:nvSpPr>
          <p:cNvPr id="8" name="TextBox 7"/>
          <p:cNvSpPr txBox="1"/>
          <p:nvPr/>
        </p:nvSpPr>
        <p:spPr>
          <a:xfrm>
            <a:off x="2133600" y="5384513"/>
            <a:ext cx="7848600" cy="954107"/>
          </a:xfrm>
          <a:prstGeom prst="rect">
            <a:avLst/>
          </a:prstGeom>
          <a:solidFill>
            <a:srgbClr val="CCFFCC"/>
          </a:solidFill>
          <a:ln w="19050">
            <a:solidFill>
              <a:schemeClr val="tx1"/>
            </a:solidFill>
          </a:ln>
        </p:spPr>
        <p:txBody>
          <a:bodyPr wrap="square" rtlCol="0">
            <a:spAutoFit/>
          </a:bodyPr>
          <a:lstStyle/>
          <a:p>
            <a:pPr algn="ctr"/>
            <a:r>
              <a:rPr lang="bn-IN" sz="2800" dirty="0">
                <a:latin typeface="NikoshBAN" pitchFamily="2" charset="0"/>
                <a:cs typeface="NikoshBAN" pitchFamily="2" charset="0"/>
              </a:rPr>
              <a:t>পাম্পটি দ্বারা </a:t>
            </a:r>
            <a:r>
              <a:rPr lang="en-US" sz="2800" dirty="0">
                <a:latin typeface="Times New Roman" pitchFamily="18" charset="0"/>
                <a:cs typeface="Times New Roman" pitchFamily="18" charset="0"/>
              </a:rPr>
              <a:t>25</a:t>
            </a:r>
            <a:r>
              <a:rPr lang="bn-IN" sz="2800" dirty="0">
                <a:latin typeface="NikoshBAN" pitchFamily="2" charset="0"/>
                <a:cs typeface="NikoshBAN" pitchFamily="2" charset="0"/>
              </a:rPr>
              <a:t> মিটার গভীর কূয়া থেকে পানি তুলতে </a:t>
            </a:r>
          </a:p>
          <a:p>
            <a:pPr algn="ctr"/>
            <a:r>
              <a:rPr lang="bn-IN" sz="2800" dirty="0">
                <a:latin typeface="NikoshBAN" pitchFamily="2" charset="0"/>
                <a:cs typeface="NikoshBAN" pitchFamily="2" charset="0"/>
              </a:rPr>
              <a:t>কী ব্যবস্থা নিতে হবে – যুক্তিসহ বিশ্লেষণ কর।  </a:t>
            </a:r>
            <a:endParaRPr lang="en-US" sz="2800" dirty="0">
              <a:latin typeface="NikoshBAN" pitchFamily="2" charset="0"/>
              <a:cs typeface="NikoshBAN" pitchFamily="2" charset="0"/>
            </a:endParaRPr>
          </a:p>
        </p:txBody>
      </p:sp>
      <p:pic>
        <p:nvPicPr>
          <p:cNvPr id="5" name="Picture 3" descr="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a:xfrm>
            <a:off x="0" y="0"/>
            <a:ext cx="1600200" cy="7086600"/>
          </a:xfrm>
          <a:prstGeom prst="rect">
            <a:avLst/>
          </a:prstGeom>
        </p:spPr>
      </p:pic>
    </p:spTree>
    <p:extLst>
      <p:ext uri="{BB962C8B-B14F-4D97-AF65-F5344CB8AC3E}">
        <p14:creationId xmlns:p14="http://schemas.microsoft.com/office/powerpoint/2010/main" val="2411874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outVertical)">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bg/>
                                          </p:spTgt>
                                        </p:tgtEl>
                                        <p:attrNameLst>
                                          <p:attrName>style.visibility</p:attrName>
                                        </p:attrNameLst>
                                      </p:cBhvr>
                                      <p:to>
                                        <p:strVal val="visible"/>
                                      </p:to>
                                    </p:set>
                                    <p:animEffect transition="in" filter="wipe(left)">
                                      <p:cBhvr>
                                        <p:cTn id="17" dur="1000"/>
                                        <p:tgtEl>
                                          <p:spTgt spid="8">
                                            <p:bg/>
                                          </p:spTgt>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animEffect transition="in" filter="wipe(left)">
                                      <p:cBhvr>
                                        <p:cTn id="21" dur="1000"/>
                                        <p:tgtEl>
                                          <p:spTgt spid="8">
                                            <p:txEl>
                                              <p:pRg st="0" end="0"/>
                                            </p:txEl>
                                          </p:spTgt>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8">
                                            <p:txEl>
                                              <p:pRg st="1" end="1"/>
                                            </p:txEl>
                                          </p:spTgt>
                                        </p:tgtEl>
                                        <p:attrNameLst>
                                          <p:attrName>style.visibility</p:attrName>
                                        </p:attrNameLst>
                                      </p:cBhvr>
                                      <p:to>
                                        <p:strVal val="visible"/>
                                      </p:to>
                                    </p:set>
                                    <p:animEffect transition="in" filter="wipe(left)">
                                      <p:cBhvr>
                                        <p:cTn id="25" dur="10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4032" y="685801"/>
            <a:ext cx="7894368" cy="646331"/>
          </a:xfrm>
          <a:prstGeom prst="rect">
            <a:avLst/>
          </a:prstGeom>
          <a:solidFill>
            <a:srgbClr val="CCFF99"/>
          </a:solidFill>
          <a:ln w="19050">
            <a:solidFill>
              <a:schemeClr val="tx1"/>
            </a:solidFill>
          </a:ln>
        </p:spPr>
        <p:txBody>
          <a:bodyPr wrap="square" rtlCol="0">
            <a:spAutoFit/>
          </a:bodyPr>
          <a:lstStyle/>
          <a:p>
            <a:pPr algn="ctr"/>
            <a:r>
              <a:rPr lang="bn-IN" sz="3600" dirty="0">
                <a:latin typeface="NikoshBAN" pitchFamily="2" charset="0"/>
                <a:cs typeface="NikoshBAN" pitchFamily="2" charset="0"/>
              </a:rPr>
              <a:t>মূল্যায়ন</a:t>
            </a:r>
            <a:endParaRPr lang="en-US" sz="3600" dirty="0">
              <a:latin typeface="NikoshBAN" pitchFamily="2" charset="0"/>
              <a:cs typeface="NikoshBAN" pitchFamily="2" charset="0"/>
            </a:endParaRPr>
          </a:p>
        </p:txBody>
      </p:sp>
      <p:sp>
        <p:nvSpPr>
          <p:cNvPr id="3" name="TextBox 2"/>
          <p:cNvSpPr txBox="1"/>
          <p:nvPr/>
        </p:nvSpPr>
        <p:spPr>
          <a:xfrm>
            <a:off x="2164032" y="1686580"/>
            <a:ext cx="5684568" cy="523220"/>
          </a:xfrm>
          <a:prstGeom prst="rect">
            <a:avLst/>
          </a:prstGeom>
          <a:solidFill>
            <a:srgbClr val="FAE7FF"/>
          </a:solidFill>
          <a:ln>
            <a:solidFill>
              <a:schemeClr val="tx1"/>
            </a:solidFill>
          </a:ln>
        </p:spPr>
        <p:txBody>
          <a:bodyPr wrap="square" rtlCol="0">
            <a:spAutoFit/>
          </a:bodyPr>
          <a:lstStyle/>
          <a:p>
            <a:r>
              <a:rPr lang="bn-IN" sz="2800" dirty="0">
                <a:latin typeface="NikoshBAN" pitchFamily="2" charset="0"/>
                <a:cs typeface="NikoshBAN" pitchFamily="2" charset="0"/>
              </a:rPr>
              <a:t>১।সিদ্ধান্ত গ্রহন ও বাস্তবায়নের সাথে কী সম্পর্কিত? </a:t>
            </a:r>
            <a:endParaRPr lang="en-US" sz="2800" dirty="0">
              <a:latin typeface="NikoshBAN" pitchFamily="2" charset="0"/>
              <a:cs typeface="NikoshBAN" pitchFamily="2" charset="0"/>
            </a:endParaRPr>
          </a:p>
        </p:txBody>
      </p:sp>
      <p:sp>
        <p:nvSpPr>
          <p:cNvPr id="4" name="TextBox 3"/>
          <p:cNvSpPr txBox="1"/>
          <p:nvPr/>
        </p:nvSpPr>
        <p:spPr>
          <a:xfrm>
            <a:off x="7848600" y="1686580"/>
            <a:ext cx="2209800" cy="523220"/>
          </a:xfrm>
          <a:prstGeom prst="rect">
            <a:avLst/>
          </a:prstGeom>
          <a:solidFill>
            <a:srgbClr val="FAE7FF"/>
          </a:solidFill>
          <a:ln>
            <a:solidFill>
              <a:schemeClr val="tx1"/>
            </a:solidFill>
          </a:ln>
        </p:spPr>
        <p:txBody>
          <a:bodyPr wrap="square" rtlCol="0">
            <a:spAutoFit/>
          </a:bodyPr>
          <a:lstStyle/>
          <a:p>
            <a:r>
              <a:rPr lang="bn-IN" sz="2800" dirty="0">
                <a:latin typeface="NikoshBAN" pitchFamily="2" charset="0"/>
                <a:cs typeface="NikoshBAN" pitchFamily="2" charset="0"/>
              </a:rPr>
              <a:t>১। ক্ষমতা </a:t>
            </a:r>
            <a:endParaRPr lang="en-US" sz="2800" dirty="0">
              <a:latin typeface="NikoshBAN" pitchFamily="2" charset="0"/>
              <a:cs typeface="NikoshBAN" pitchFamily="2" charset="0"/>
            </a:endParaRPr>
          </a:p>
        </p:txBody>
      </p:sp>
      <p:sp>
        <p:nvSpPr>
          <p:cNvPr id="5" name="TextBox 4"/>
          <p:cNvSpPr txBox="1"/>
          <p:nvPr/>
        </p:nvSpPr>
        <p:spPr>
          <a:xfrm>
            <a:off x="2085842" y="2426970"/>
            <a:ext cx="5666934" cy="523220"/>
          </a:xfrm>
          <a:prstGeom prst="rect">
            <a:avLst/>
          </a:prstGeom>
          <a:solidFill>
            <a:srgbClr val="CCFFCC"/>
          </a:solidFill>
          <a:ln>
            <a:solidFill>
              <a:schemeClr val="tx1"/>
            </a:solidFill>
          </a:ln>
        </p:spPr>
        <p:txBody>
          <a:bodyPr wrap="square" rtlCol="0">
            <a:spAutoFit/>
          </a:bodyPr>
          <a:lstStyle/>
          <a:p>
            <a:r>
              <a:rPr lang="bn-IN" sz="2800" dirty="0">
                <a:latin typeface="NikoshBAN" pitchFamily="2" charset="0"/>
                <a:cs typeface="NikoshBAN" pitchFamily="2" charset="0"/>
              </a:rPr>
              <a:t>২</a:t>
            </a:r>
            <a:r>
              <a:rPr lang="bn-IN" sz="2800" dirty="0">
                <a:latin typeface="NikoshBAN" pitchFamily="2" charset="0"/>
                <a:cs typeface="NikoshBAN" pitchFamily="2" charset="0"/>
              </a:rPr>
              <a:t>। শক্তি  রূপান্তরের হারকে কী বলে ? </a:t>
            </a:r>
            <a:endParaRPr lang="en-US" sz="2800" dirty="0">
              <a:latin typeface="NikoshBAN" pitchFamily="2" charset="0"/>
              <a:cs typeface="NikoshBAN" pitchFamily="2" charset="0"/>
            </a:endParaRPr>
          </a:p>
        </p:txBody>
      </p:sp>
      <p:sp>
        <p:nvSpPr>
          <p:cNvPr id="6" name="TextBox 5"/>
          <p:cNvSpPr txBox="1"/>
          <p:nvPr/>
        </p:nvSpPr>
        <p:spPr>
          <a:xfrm>
            <a:off x="7684770" y="2426970"/>
            <a:ext cx="2402696" cy="523220"/>
          </a:xfrm>
          <a:prstGeom prst="rect">
            <a:avLst/>
          </a:prstGeom>
          <a:solidFill>
            <a:srgbClr val="CCFFCC"/>
          </a:solidFill>
          <a:ln>
            <a:solidFill>
              <a:schemeClr val="tx1"/>
            </a:solidFill>
          </a:ln>
        </p:spPr>
        <p:txBody>
          <a:bodyPr wrap="square" rtlCol="0">
            <a:spAutoFit/>
          </a:bodyPr>
          <a:lstStyle/>
          <a:p>
            <a:r>
              <a:rPr lang="bn-IN" sz="2800" dirty="0">
                <a:latin typeface="NikoshBAN" pitchFamily="2" charset="0"/>
                <a:cs typeface="NikoshBAN" pitchFamily="2" charset="0"/>
              </a:rPr>
              <a:t>২। ক্ষমতা </a:t>
            </a:r>
            <a:endParaRPr lang="en-US" sz="2800" dirty="0">
              <a:latin typeface="NikoshBAN" pitchFamily="2" charset="0"/>
              <a:cs typeface="NikoshBAN" pitchFamily="2" charset="0"/>
            </a:endParaRPr>
          </a:p>
        </p:txBody>
      </p:sp>
      <p:sp>
        <p:nvSpPr>
          <p:cNvPr id="7" name="TextBox 6"/>
          <p:cNvSpPr txBox="1"/>
          <p:nvPr/>
        </p:nvSpPr>
        <p:spPr>
          <a:xfrm>
            <a:off x="2085841" y="3200400"/>
            <a:ext cx="5666936" cy="523220"/>
          </a:xfrm>
          <a:prstGeom prst="rect">
            <a:avLst/>
          </a:prstGeom>
          <a:solidFill>
            <a:srgbClr val="FAE7FF"/>
          </a:solidFill>
          <a:ln>
            <a:solidFill>
              <a:schemeClr val="tx1"/>
            </a:solidFill>
          </a:ln>
        </p:spPr>
        <p:txBody>
          <a:bodyPr wrap="square" rtlCol="0">
            <a:spAutoFit/>
          </a:bodyPr>
          <a:lstStyle/>
          <a:p>
            <a:r>
              <a:rPr lang="bn-IN" sz="2800" dirty="0">
                <a:latin typeface="NikoshBAN" pitchFamily="2" charset="0"/>
                <a:cs typeface="NikoshBAN" pitchFamily="2" charset="0"/>
              </a:rPr>
              <a:t>৩। ক্ষমতার একক কী ? </a:t>
            </a:r>
            <a:endParaRPr lang="en-US" sz="2800" dirty="0">
              <a:latin typeface="NikoshBAN" pitchFamily="2" charset="0"/>
              <a:cs typeface="NikoshBAN" pitchFamily="2" charset="0"/>
            </a:endParaRPr>
          </a:p>
        </p:txBody>
      </p:sp>
      <p:sp>
        <p:nvSpPr>
          <p:cNvPr id="8" name="TextBox 7"/>
          <p:cNvSpPr txBox="1"/>
          <p:nvPr/>
        </p:nvSpPr>
        <p:spPr>
          <a:xfrm>
            <a:off x="7684770" y="3211286"/>
            <a:ext cx="2402696" cy="523220"/>
          </a:xfrm>
          <a:prstGeom prst="rect">
            <a:avLst/>
          </a:prstGeom>
          <a:solidFill>
            <a:srgbClr val="FAE7FF"/>
          </a:solidFill>
          <a:ln>
            <a:solidFill>
              <a:schemeClr val="tx1"/>
            </a:solidFill>
          </a:ln>
        </p:spPr>
        <p:txBody>
          <a:bodyPr wrap="square" rtlCol="0">
            <a:spAutoFit/>
          </a:bodyPr>
          <a:lstStyle/>
          <a:p>
            <a:r>
              <a:rPr lang="bn-IN" sz="2800" dirty="0">
                <a:latin typeface="NikoshBAN" pitchFamily="2" charset="0"/>
                <a:cs typeface="NikoshBAN" pitchFamily="2" charset="0"/>
              </a:rPr>
              <a:t>৩</a:t>
            </a:r>
            <a:r>
              <a:rPr lang="bn-IN" sz="2800" dirty="0">
                <a:latin typeface="NikoshBAN" pitchFamily="2" charset="0"/>
                <a:cs typeface="NikoshBAN" pitchFamily="2" charset="0"/>
              </a:rPr>
              <a:t>। ওয়াট </a:t>
            </a:r>
            <a:endParaRPr lang="en-US" sz="2800" dirty="0">
              <a:latin typeface="NikoshBAN" pitchFamily="2" charset="0"/>
              <a:cs typeface="NikoshBAN" pitchFamily="2" charset="0"/>
            </a:endParaRPr>
          </a:p>
        </p:txBody>
      </p:sp>
      <p:sp>
        <p:nvSpPr>
          <p:cNvPr id="9" name="TextBox 8"/>
          <p:cNvSpPr txBox="1"/>
          <p:nvPr/>
        </p:nvSpPr>
        <p:spPr>
          <a:xfrm>
            <a:off x="2116534" y="3972580"/>
            <a:ext cx="5635982" cy="523220"/>
          </a:xfrm>
          <a:prstGeom prst="rect">
            <a:avLst/>
          </a:prstGeom>
          <a:solidFill>
            <a:srgbClr val="CCFFCC"/>
          </a:solidFill>
          <a:ln>
            <a:solidFill>
              <a:schemeClr val="tx1"/>
            </a:solidFill>
          </a:ln>
        </p:spPr>
        <p:txBody>
          <a:bodyPr wrap="square" rtlCol="0">
            <a:spAutoFit/>
          </a:bodyPr>
          <a:lstStyle/>
          <a:p>
            <a:r>
              <a:rPr lang="en-US" sz="2800" dirty="0">
                <a:latin typeface="NikoshBAN" pitchFamily="2" charset="0"/>
                <a:cs typeface="NikoshBAN" pitchFamily="2" charset="0"/>
              </a:rPr>
              <a:t>4</a:t>
            </a:r>
            <a:r>
              <a:rPr lang="bn-IN" sz="2800" dirty="0">
                <a:latin typeface="NikoshBAN" pitchFamily="2" charset="0"/>
                <a:cs typeface="NikoshBAN" pitchFamily="2" charset="0"/>
              </a:rPr>
              <a:t>। এক অশ্বক্ষমতার কত ওয়াটের সমান? </a:t>
            </a:r>
            <a:endParaRPr lang="en-US" sz="2800" dirty="0">
              <a:latin typeface="NikoshBAN" pitchFamily="2" charset="0"/>
              <a:cs typeface="NikoshBAN" pitchFamily="2" charset="0"/>
            </a:endParaRPr>
          </a:p>
        </p:txBody>
      </p:sp>
      <p:sp>
        <p:nvSpPr>
          <p:cNvPr id="10" name="TextBox 9"/>
          <p:cNvSpPr txBox="1"/>
          <p:nvPr/>
        </p:nvSpPr>
        <p:spPr>
          <a:xfrm>
            <a:off x="7684845" y="3972580"/>
            <a:ext cx="2393728" cy="523220"/>
          </a:xfrm>
          <a:prstGeom prst="rect">
            <a:avLst/>
          </a:prstGeom>
          <a:solidFill>
            <a:srgbClr val="CCFFCC"/>
          </a:solidFill>
          <a:ln>
            <a:solidFill>
              <a:schemeClr val="tx1"/>
            </a:solidFill>
          </a:ln>
        </p:spPr>
        <p:txBody>
          <a:bodyPr wrap="square" rtlCol="0">
            <a:spAutoFit/>
          </a:bodyPr>
          <a:lstStyle/>
          <a:p>
            <a:r>
              <a:rPr lang="bn-IN" sz="2800" dirty="0">
                <a:latin typeface="NikoshBAN" pitchFamily="2" charset="0"/>
                <a:cs typeface="NikoshBAN" pitchFamily="2" charset="0"/>
              </a:rPr>
              <a:t>৪। </a:t>
            </a:r>
            <a:r>
              <a:rPr lang="en-US" sz="2800" dirty="0">
                <a:latin typeface="Times New Roman" pitchFamily="18" charset="0"/>
                <a:cs typeface="Times New Roman" pitchFamily="18" charset="0"/>
              </a:rPr>
              <a:t>746</a:t>
            </a:r>
            <a:r>
              <a:rPr lang="bn-IN" sz="2800" dirty="0">
                <a:latin typeface="NikoshBAN" pitchFamily="2" charset="0"/>
                <a:cs typeface="NikoshBAN" pitchFamily="2" charset="0"/>
              </a:rPr>
              <a:t> ওয়াট </a:t>
            </a:r>
            <a:endParaRPr lang="en-US" sz="2800" dirty="0">
              <a:latin typeface="NikoshBAN" pitchFamily="2" charset="0"/>
              <a:cs typeface="NikoshBAN" pitchFamily="2" charset="0"/>
            </a:endParaRPr>
          </a:p>
        </p:txBody>
      </p:sp>
      <p:sp>
        <p:nvSpPr>
          <p:cNvPr id="11" name="TextBox 10"/>
          <p:cNvSpPr txBox="1"/>
          <p:nvPr/>
        </p:nvSpPr>
        <p:spPr>
          <a:xfrm>
            <a:off x="2082560" y="4745466"/>
            <a:ext cx="5602210" cy="523220"/>
          </a:xfrm>
          <a:prstGeom prst="rect">
            <a:avLst/>
          </a:prstGeom>
          <a:solidFill>
            <a:srgbClr val="FAE7FF"/>
          </a:solidFill>
          <a:ln>
            <a:solidFill>
              <a:schemeClr val="tx1"/>
            </a:solidFill>
          </a:ln>
        </p:spPr>
        <p:txBody>
          <a:bodyPr wrap="square" rtlCol="0">
            <a:spAutoFit/>
          </a:bodyPr>
          <a:lstStyle/>
          <a:p>
            <a:r>
              <a:rPr lang="en-US" sz="2800" dirty="0">
                <a:latin typeface="NikoshBAN" pitchFamily="2" charset="0"/>
                <a:cs typeface="NikoshBAN" pitchFamily="2" charset="0"/>
              </a:rPr>
              <a:t>5</a:t>
            </a:r>
            <a:r>
              <a:rPr lang="bn-IN" sz="2800" dirty="0">
                <a:latin typeface="NikoshBAN" pitchFamily="2" charset="0"/>
                <a:cs typeface="NikoshBAN" pitchFamily="2" charset="0"/>
              </a:rPr>
              <a:t>। বিদ্যুৎ বিল কোন এককে পরিশোধ করা হয়? </a:t>
            </a:r>
            <a:endParaRPr lang="en-US" sz="2800" dirty="0">
              <a:latin typeface="NikoshBAN" pitchFamily="2" charset="0"/>
              <a:cs typeface="NikoshBAN" pitchFamily="2" charset="0"/>
            </a:endParaRPr>
          </a:p>
        </p:txBody>
      </p:sp>
      <p:sp>
        <p:nvSpPr>
          <p:cNvPr id="12" name="TextBox 11"/>
          <p:cNvSpPr txBox="1"/>
          <p:nvPr/>
        </p:nvSpPr>
        <p:spPr>
          <a:xfrm>
            <a:off x="7675951" y="4746878"/>
            <a:ext cx="2402698" cy="523220"/>
          </a:xfrm>
          <a:prstGeom prst="rect">
            <a:avLst/>
          </a:prstGeom>
          <a:solidFill>
            <a:srgbClr val="FAE7FF"/>
          </a:solidFill>
          <a:ln>
            <a:solidFill>
              <a:schemeClr val="tx1"/>
            </a:solidFill>
          </a:ln>
        </p:spPr>
        <p:txBody>
          <a:bodyPr wrap="square" rtlCol="0">
            <a:spAutoFit/>
          </a:bodyPr>
          <a:lstStyle/>
          <a:p>
            <a:r>
              <a:rPr lang="bn-IN" sz="2800" dirty="0">
                <a:latin typeface="NikoshBAN" pitchFamily="2" charset="0"/>
                <a:cs typeface="NikoshBAN" pitchFamily="2" charset="0"/>
              </a:rPr>
              <a:t>৫। কিলোওয়াট</a:t>
            </a:r>
            <a:r>
              <a:rPr lang="en-US" sz="2800">
                <a:latin typeface="NikoshBAN" pitchFamily="2" charset="0"/>
                <a:cs typeface="NikoshBAN" pitchFamily="2" charset="0"/>
              </a:rPr>
              <a:t>-</a:t>
            </a:r>
            <a:r>
              <a:rPr lang="bn-IN" sz="2800">
                <a:latin typeface="NikoshBAN" pitchFamily="2" charset="0"/>
                <a:cs typeface="NikoshBAN" pitchFamily="2" charset="0"/>
              </a:rPr>
              <a:t>ঘন্টা </a:t>
            </a:r>
            <a:endParaRPr lang="en-US" sz="2800" dirty="0">
              <a:latin typeface="NikoshBAN" pitchFamily="2" charset="0"/>
              <a:cs typeface="NikoshBAN" pitchFamily="2" charset="0"/>
            </a:endParaRPr>
          </a:p>
        </p:txBody>
      </p:sp>
      <p:sp>
        <p:nvSpPr>
          <p:cNvPr id="13" name="TextBox 12"/>
          <p:cNvSpPr txBox="1"/>
          <p:nvPr/>
        </p:nvSpPr>
        <p:spPr>
          <a:xfrm>
            <a:off x="2063882" y="5496580"/>
            <a:ext cx="5620820" cy="523220"/>
          </a:xfrm>
          <a:prstGeom prst="rect">
            <a:avLst/>
          </a:prstGeom>
          <a:solidFill>
            <a:srgbClr val="CCFFCC"/>
          </a:solidFill>
          <a:ln>
            <a:solidFill>
              <a:schemeClr val="tx1"/>
            </a:solidFill>
          </a:ln>
        </p:spPr>
        <p:txBody>
          <a:bodyPr wrap="square" rtlCol="0">
            <a:spAutoFit/>
          </a:bodyPr>
          <a:lstStyle/>
          <a:p>
            <a:r>
              <a:rPr lang="bn-IN" sz="2800" dirty="0">
                <a:latin typeface="NikoshBAN" pitchFamily="2" charset="0"/>
                <a:cs typeface="NikoshBAN" pitchFamily="2" charset="0"/>
              </a:rPr>
              <a:t>৬</a:t>
            </a:r>
            <a:r>
              <a:rPr lang="bn-IN" sz="2800" dirty="0">
                <a:latin typeface="NikoshBAN" pitchFamily="2" charset="0"/>
                <a:cs typeface="NikoshBAN" pitchFamily="2" charset="0"/>
              </a:rPr>
              <a:t>।গাড়ি বা মোটরের ক্ষমতা পরিমাপের একক কী? </a:t>
            </a:r>
            <a:endParaRPr lang="en-US" sz="2800" dirty="0">
              <a:latin typeface="NikoshBAN" pitchFamily="2" charset="0"/>
              <a:cs typeface="NikoshBAN" pitchFamily="2" charset="0"/>
            </a:endParaRPr>
          </a:p>
        </p:txBody>
      </p:sp>
      <p:sp>
        <p:nvSpPr>
          <p:cNvPr id="14" name="TextBox 13"/>
          <p:cNvSpPr txBox="1"/>
          <p:nvPr/>
        </p:nvSpPr>
        <p:spPr>
          <a:xfrm>
            <a:off x="7684769" y="5495168"/>
            <a:ext cx="2373869" cy="523220"/>
          </a:xfrm>
          <a:prstGeom prst="rect">
            <a:avLst/>
          </a:prstGeom>
          <a:solidFill>
            <a:srgbClr val="CCFFCC"/>
          </a:solidFill>
          <a:ln>
            <a:solidFill>
              <a:schemeClr val="tx1"/>
            </a:solidFill>
          </a:ln>
        </p:spPr>
        <p:txBody>
          <a:bodyPr wrap="square" rtlCol="0">
            <a:spAutoFit/>
          </a:bodyPr>
          <a:lstStyle/>
          <a:p>
            <a:r>
              <a:rPr lang="bn-IN" sz="2800" dirty="0">
                <a:latin typeface="NikoshBAN" pitchFamily="2" charset="0"/>
                <a:cs typeface="NikoshBAN" pitchFamily="2" charset="0"/>
              </a:rPr>
              <a:t>৬</a:t>
            </a:r>
            <a:r>
              <a:rPr lang="bn-IN" sz="2800" dirty="0">
                <a:latin typeface="NikoshBAN" pitchFamily="2" charset="0"/>
                <a:cs typeface="NikoshBAN" pitchFamily="2" charset="0"/>
              </a:rPr>
              <a:t>। অশ্ব ক্ষমতা </a:t>
            </a:r>
            <a:endParaRPr lang="en-US" sz="2800" dirty="0">
              <a:latin typeface="NikoshBAN" pitchFamily="2" charset="0"/>
              <a:cs typeface="NikoshBAN" pitchFamily="2" charset="0"/>
            </a:endParaRPr>
          </a:p>
        </p:txBody>
      </p:sp>
      <p:pic>
        <p:nvPicPr>
          <p:cNvPr id="15" name="Picture 3" descr="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0" y="0"/>
            <a:ext cx="1600200" cy="7086600"/>
          </a:xfrm>
          <a:prstGeom prst="rect">
            <a:avLst/>
          </a:prstGeom>
        </p:spPr>
      </p:pic>
    </p:spTree>
    <p:extLst>
      <p:ext uri="{BB962C8B-B14F-4D97-AF65-F5344CB8AC3E}">
        <p14:creationId xmlns:p14="http://schemas.microsoft.com/office/powerpoint/2010/main" val="3886151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2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20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20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20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20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left)">
                                      <p:cBhvr>
                                        <p:cTn id="42" dur="20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left)">
                                      <p:cBhvr>
                                        <p:cTn id="47" dur="2000"/>
                                        <p:tgtEl>
                                          <p:spTgt spid="10"/>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left)">
                                      <p:cBhvr>
                                        <p:cTn id="52" dur="2000"/>
                                        <p:tgtEl>
                                          <p:spTgt spid="11"/>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wipe(left)">
                                      <p:cBhvr>
                                        <p:cTn id="57" dur="2000"/>
                                        <p:tgtEl>
                                          <p:spTgt spid="12"/>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wipe(left)">
                                      <p:cBhvr>
                                        <p:cTn id="62" dur="2000"/>
                                        <p:tgtEl>
                                          <p:spTgt spid="13"/>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wipe(left)">
                                      <p:cBhvr>
                                        <p:cTn id="6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33600" y="801470"/>
            <a:ext cx="7924800" cy="646331"/>
          </a:xfrm>
          <a:prstGeom prst="rect">
            <a:avLst/>
          </a:prstGeom>
          <a:solidFill>
            <a:srgbClr val="C9FFFF"/>
          </a:solidFill>
          <a:ln w="19050">
            <a:solidFill>
              <a:schemeClr val="tx1"/>
            </a:solidFill>
          </a:ln>
        </p:spPr>
        <p:txBody>
          <a:bodyPr wrap="square" rtlCol="0">
            <a:spAutoFit/>
          </a:bodyPr>
          <a:lstStyle/>
          <a:p>
            <a:pPr algn="ctr"/>
            <a:r>
              <a:rPr lang="bn-IN" sz="3600" dirty="0">
                <a:latin typeface="NikoshBAN" pitchFamily="2" charset="0"/>
                <a:cs typeface="NikoshBAN" pitchFamily="2" charset="0"/>
              </a:rPr>
              <a:t>বাড়ির কাজ</a:t>
            </a:r>
            <a:endParaRPr lang="en-US" sz="3600" dirty="0">
              <a:latin typeface="NikoshBAN" pitchFamily="2" charset="0"/>
              <a:cs typeface="NikoshBAN" pitchFamily="2" charset="0"/>
            </a:endParaRPr>
          </a:p>
        </p:txBody>
      </p:sp>
      <p:sp>
        <p:nvSpPr>
          <p:cNvPr id="4" name="TextBox 3"/>
          <p:cNvSpPr txBox="1"/>
          <p:nvPr/>
        </p:nvSpPr>
        <p:spPr>
          <a:xfrm>
            <a:off x="2057400" y="2895600"/>
            <a:ext cx="8001000" cy="1569660"/>
          </a:xfrm>
          <a:prstGeom prst="rect">
            <a:avLst/>
          </a:prstGeom>
          <a:solidFill>
            <a:srgbClr val="FAE7FF"/>
          </a:solidFill>
          <a:ln w="19050">
            <a:solidFill>
              <a:schemeClr val="tx1"/>
            </a:solidFill>
          </a:ln>
        </p:spPr>
        <p:txBody>
          <a:bodyPr wrap="square" rtlCol="0">
            <a:spAutoFit/>
          </a:bodyPr>
          <a:lstStyle/>
          <a:p>
            <a:pPr algn="ctr"/>
            <a:r>
              <a:rPr lang="bn-IN" sz="3200" dirty="0">
                <a:latin typeface="NikoshBAN" pitchFamily="2" charset="0"/>
                <a:cs typeface="NikoshBAN" pitchFamily="2" charset="0"/>
              </a:rPr>
              <a:t>‘কোনো কাজ কখনো দ্রুত করা হয় কখনো ধীরে করা হয়।</a:t>
            </a:r>
          </a:p>
          <a:p>
            <a:pPr algn="ctr"/>
            <a:r>
              <a:rPr lang="bn-IN" sz="3200" dirty="0">
                <a:latin typeface="NikoshBAN" pitchFamily="2" charset="0"/>
                <a:cs typeface="NikoshBAN" pitchFamily="2" charset="0"/>
              </a:rPr>
              <a:t>কত দ্রুত বা কত ধীরে করা হয় তার পরিমাপ হলো ক্ষমতা’</a:t>
            </a:r>
          </a:p>
          <a:p>
            <a:pPr algn="ctr"/>
            <a:r>
              <a:rPr lang="bn-IN" sz="3200" dirty="0">
                <a:latin typeface="NikoshBAN" pitchFamily="2" charset="0"/>
                <a:cs typeface="NikoshBAN" pitchFamily="2" charset="0"/>
              </a:rPr>
              <a:t>উক্তিটির যথার্থতা বিশ্লেষণ কর।</a:t>
            </a:r>
            <a:endParaRPr lang="en-US" sz="3200" dirty="0">
              <a:latin typeface="NikoshBAN" pitchFamily="2" charset="0"/>
              <a:cs typeface="NikoshBAN" pitchFamily="2" charset="0"/>
            </a:endParaRPr>
          </a:p>
        </p:txBody>
      </p:sp>
      <p:pic>
        <p:nvPicPr>
          <p:cNvPr id="5" name="Picture 3" descr="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0" y="0"/>
            <a:ext cx="1600200" cy="7086600"/>
          </a:xfrm>
          <a:prstGeom prst="rect">
            <a:avLst/>
          </a:prstGeom>
        </p:spPr>
      </p:pic>
    </p:spTree>
    <p:extLst>
      <p:ext uri="{BB962C8B-B14F-4D97-AF65-F5344CB8AC3E}">
        <p14:creationId xmlns:p14="http://schemas.microsoft.com/office/powerpoint/2010/main" val="2824850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bg/>
                                          </p:spTgt>
                                        </p:tgtEl>
                                        <p:attrNameLst>
                                          <p:attrName>style.visibility</p:attrName>
                                        </p:attrNameLst>
                                      </p:cBhvr>
                                      <p:to>
                                        <p:strVal val="visible"/>
                                      </p:to>
                                    </p:set>
                                    <p:animEffect transition="in" filter="wipe(left)">
                                      <p:cBhvr>
                                        <p:cTn id="12" dur="1000"/>
                                        <p:tgtEl>
                                          <p:spTgt spid="4">
                                            <p:bg/>
                                          </p:spTgt>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animEffect transition="in" filter="wipe(left)">
                                      <p:cBhvr>
                                        <p:cTn id="16" dur="1000"/>
                                        <p:tgtEl>
                                          <p:spTgt spid="4">
                                            <p:txEl>
                                              <p:pRg st="0" end="0"/>
                                            </p:txEl>
                                          </p:spTgt>
                                        </p:tgtEl>
                                      </p:cBhvr>
                                    </p:animEffect>
                                  </p:childTnLst>
                                </p:cTn>
                              </p:par>
                            </p:childTnLst>
                          </p:cTn>
                        </p:par>
                        <p:par>
                          <p:cTn id="17" fill="hold">
                            <p:stCondLst>
                              <p:cond delay="2000"/>
                            </p:stCondLst>
                            <p:childTnLst>
                              <p:par>
                                <p:cTn id="18" presetID="22" presetClass="entr" presetSubtype="8" fill="hold" grpId="0" nodeType="after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wipe(left)">
                                      <p:cBhvr>
                                        <p:cTn id="20" dur="1000"/>
                                        <p:tgtEl>
                                          <p:spTgt spid="4">
                                            <p:txEl>
                                              <p:pRg st="1" end="1"/>
                                            </p:txEl>
                                          </p:spTgt>
                                        </p:tgtEl>
                                      </p:cBhvr>
                                    </p:animEffect>
                                  </p:childTnLst>
                                </p:cTn>
                              </p:par>
                            </p:childTnLst>
                          </p:cTn>
                        </p:par>
                        <p:par>
                          <p:cTn id="21" fill="hold">
                            <p:stCondLst>
                              <p:cond delay="3000"/>
                            </p:stCondLst>
                            <p:childTnLst>
                              <p:par>
                                <p:cTn id="22" presetID="22" presetClass="entr" presetSubtype="8" fill="hold" grpId="0" nodeType="after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animEffect transition="in" filter="wipe(left)">
                                      <p:cBhvr>
                                        <p:cTn id="24" dur="1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WordArt 6"/>
          <p:cNvSpPr>
            <a:spLocks noChangeArrowheads="1" noChangeShapeType="1" noTextEdit="1"/>
          </p:cNvSpPr>
          <p:nvPr/>
        </p:nvSpPr>
        <p:spPr bwMode="auto">
          <a:xfrm>
            <a:off x="3429000" y="1828800"/>
            <a:ext cx="6896100" cy="2667000"/>
          </a:xfrm>
          <a:prstGeom prst="rect">
            <a:avLst/>
          </a:prstGeom>
        </p:spPr>
        <p:txBody>
          <a:bodyPr wrap="none" fromWordArt="1">
            <a:prstTxWarp prst="textPlain">
              <a:avLst>
                <a:gd name="adj" fmla="val 50000"/>
              </a:avLst>
            </a:prstTxWarp>
          </a:bodyPr>
          <a:lstStyle/>
          <a:p>
            <a:pPr algn="ctr"/>
            <a:r>
              <a:rPr lang="bn-IN" sz="2600" i="1" kern="10">
                <a:ln w="9525">
                  <a:solidFill>
                    <a:srgbClr val="000000"/>
                  </a:solidFill>
                  <a:round/>
                  <a:headEnd/>
                  <a:tailEnd/>
                </a:ln>
                <a:blipFill dpi="0" rotWithShape="1">
                  <a:blip r:embed="rId2"/>
                  <a:srcRect/>
                  <a:tile tx="0" ty="0" sx="100000" sy="100000" flip="none" algn="tl"/>
                </a:blipFill>
                <a:effectLst>
                  <a:outerShdw dist="35921" dir="2700000" algn="ctr" rotWithShape="0">
                    <a:srgbClr val="808080">
                      <a:alpha val="79999"/>
                    </a:srgbClr>
                  </a:outerShdw>
                </a:effectLst>
                <a:latin typeface="NikoshBAN" panose="02000000000000000000" pitchFamily="2" charset="0"/>
                <a:cs typeface="NikoshBAN" panose="02000000000000000000" pitchFamily="2" charset="0"/>
              </a:rPr>
              <a:t>ধন্যবাদ</a:t>
            </a:r>
            <a:endParaRPr lang="en-US" sz="2600" i="1" kern="10">
              <a:ln w="9525">
                <a:solidFill>
                  <a:srgbClr val="000000"/>
                </a:solidFill>
                <a:round/>
                <a:headEnd/>
                <a:tailEnd/>
              </a:ln>
              <a:blipFill dpi="0" rotWithShape="1">
                <a:blip r:embed="rId2"/>
                <a:srcRect/>
                <a:tile tx="0" ty="0" sx="100000" sy="100000" flip="none" algn="tl"/>
              </a:blipFill>
              <a:effectLst>
                <a:outerShdw dist="35921" dir="2700000" algn="ctr" rotWithShape="0">
                  <a:srgbClr val="808080">
                    <a:alpha val="79999"/>
                  </a:srgbClr>
                </a:outerShdw>
              </a:effectLst>
              <a:latin typeface="NikoshBAN" panose="02000000000000000000" pitchFamily="2" charset="0"/>
              <a:cs typeface="NikoshBAN" panose="02000000000000000000" pitchFamily="2" charset="0"/>
            </a:endParaRPr>
          </a:p>
        </p:txBody>
      </p:sp>
      <p:pic>
        <p:nvPicPr>
          <p:cNvPr id="4" name="Content Placeholder 3" descr="f"/>
          <p:cNvPicPr>
            <a:picLocks noGrp="1" noChangeAspect="1" noChangeArrowheads="1"/>
          </p:cNvPicPr>
          <p:nvPr>
            <p:ph/>
          </p:nvPr>
        </p:nvPicPr>
        <p:blipFill>
          <a:blip r:embed="rId3">
            <a:extLst>
              <a:ext uri="{28A0092B-C50C-407E-A947-70E740481C1C}">
                <a14:useLocalDpi xmlns:a14="http://schemas.microsoft.com/office/drawing/2010/main" val="0"/>
              </a:ext>
            </a:extLst>
          </a:blip>
          <a:srcRect/>
          <a:stretch>
            <a:fillRect/>
          </a:stretch>
        </p:blipFill>
        <p:spPr>
          <a:xfrm>
            <a:off x="0" y="0"/>
            <a:ext cx="1600200" cy="7086600"/>
          </a:xfrm>
        </p:spPr>
      </p:pic>
    </p:spTree>
    <p:extLst>
      <p:ext uri="{BB962C8B-B14F-4D97-AF65-F5344CB8AC3E}">
        <p14:creationId xmlns:p14="http://schemas.microsoft.com/office/powerpoint/2010/main" val="2015987899"/>
      </p:ext>
    </p:extLst>
  </p:cSld>
  <p:clrMapOvr>
    <a:masterClrMapping/>
  </p:clrMapOvr>
  <p:transition>
    <p:push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718</Words>
  <Application>Microsoft Office PowerPoint</Application>
  <PresentationFormat>Widescreen</PresentationFormat>
  <Paragraphs>123</Paragraphs>
  <Slides>16</Slides>
  <Notes>12</Notes>
  <HiddenSlides>1</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Arial</vt:lpstr>
      <vt:lpstr>Calibri</vt:lpstr>
      <vt:lpstr>Calibri Light</vt:lpstr>
      <vt:lpstr>Cambria Math</vt:lpstr>
      <vt:lpstr>NikoshBAN</vt:lpstr>
      <vt:lpstr>Symbol</vt:lpstr>
      <vt:lpstr>Times New Roman</vt:lpstr>
      <vt:lpstr>Vrinda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Microsoft account</cp:lastModifiedBy>
  <cp:revision>1</cp:revision>
  <dcterms:created xsi:type="dcterms:W3CDTF">2024-05-13T02:55:47Z</dcterms:created>
  <dcterms:modified xsi:type="dcterms:W3CDTF">2024-05-13T02:55:59Z</dcterms:modified>
</cp:coreProperties>
</file>