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7" r:id="rId2"/>
    <p:sldId id="278" r:id="rId3"/>
    <p:sldId id="27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8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62737F-A026-491B-A6B5-3D55EFE193D6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0B6E0B-FD73-4530-AE65-2288FF9939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982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এটি  কীসের  চিত্র? এটি দ্বারা কী করা হচ্ছে? লম্বা দন্ডটির নাম কী?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044A7-1F3D-497C-BAD0-008CB901103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867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লোকটি কী ছুড়ছে?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বলে কী প্রয়োগ করা হচ্ছে? বলটির কী পরিবর্তন হচ্ছে? লোকটির দেহে কী শক্তি সঞ্চিত ছিল? ঐ শক্তি কোন শক্তিতে রূপান্তরিত হল? যন্ত্রটি কী করছে? যন্ত্রটিতে কোন শক্তি প্রয়োগ করে কোন শক্তি পাওয়া গেলো?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044A7-1F3D-497C-BAD0-008CB901103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88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স্লাইডটি হাইড করে রাখা</a:t>
            </a:r>
            <a:r>
              <a:rPr lang="bn-IN" baseline="0" dirty="0" smtClean="0"/>
              <a:t> যেতে পারে অথবা দেখানো যেতে পারে।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044A7-1F3D-497C-BAD0-008CB901103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80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baseline="0" dirty="0" smtClean="0"/>
              <a:t>উচুতে রাখা পানিতে 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কী শক্তি সঞ্চিত আছে? উচু থেকে পানি নিচে গড়িয়ে পড়ায় কোন শক্তিতে রুপান্তরিত হয়? এর ফলে কী ঘটে? টারবাইনের সাথে কোন যন্ত্রটি যুক্ত থাকে? ঐ যন্ত্র থেকে কোন শক্তি পাওয়া যায়? তড়িৎ শক্তি থেকে কী কী শক্তি পাওয়া যায়?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044A7-1F3D-497C-BAD0-008CB901103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770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ইঞ্জিনে</a:t>
            </a:r>
            <a:r>
              <a:rPr lang="bn-IN" baseline="0" dirty="0" smtClean="0"/>
              <a:t> কী কী কী ব্যবহার করা হয়? কয়লা থেকে কী শক্তি পাওয়া যায়? ঐ শক্তি কোন কোন শক্তিতে রুপান্তর ঘটে?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044A7-1F3D-497C-BAD0-008CB901103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822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কোষে</a:t>
            </a:r>
            <a:r>
              <a:rPr lang="bn-IN" baseline="0" dirty="0" smtClean="0"/>
              <a:t> কোন শক্তি জমা আছে?  মোটরটি কী অবস্থায় আছে? মোটরে কোন শক্তির সংযোগ দেওয়া হল? মোটরটির কী পরিবর্তন হল? এখানে শক্তির কী রুপান্তর ঘটল?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044A7-1F3D-497C-BAD0-008CB901103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9990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/>
              <a:t>১ম চিত্রে তাপ শক্তি কোন শক্তিতে রুপান্তর হল? ২য় চিত্রে তাপ শক্তি কোন শক্তিতে রুপান্তর হল? 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044A7-1F3D-497C-BAD0-008CB901103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585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1200" dirty="0" smtClean="0">
                <a:latin typeface="NikoshBAN" pitchFamily="2" charset="0"/>
                <a:cs typeface="NikoshBAN" pitchFamily="2" charset="0"/>
              </a:rPr>
              <a:t>দন্ডটিকে</a:t>
            </a:r>
            <a:r>
              <a:rPr lang="bn-IN" sz="1200" baseline="0" dirty="0" smtClean="0">
                <a:latin typeface="NikoshBAN" pitchFamily="2" charset="0"/>
                <a:cs typeface="NikoshBAN" pitchFamily="2" charset="0"/>
              </a:rPr>
              <a:t> কীসের সাথে সংযোগ দেয়া হয়েছে? দন্ডটি কীসে রুপান্তরিত হয়েছে? কলিং বেলে কোনশক্তি কাজ করে? এখানে শক্তির কী রুপান্তর ঘটে?</a:t>
            </a:r>
            <a:r>
              <a:rPr lang="bn-BD" sz="1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044A7-1F3D-497C-BAD0-008CB901103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757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1200" baseline="0" dirty="0" smtClean="0">
                <a:latin typeface="NikoshBAN" pitchFamily="2" charset="0"/>
                <a:cs typeface="NikoshBAN" pitchFamily="2" charset="0"/>
              </a:rPr>
              <a:t>মাইক থেকে কোন শক্তি পাওয়া যায়? শব্দ শক্তি কোন  শক্তিতে রুপান্তর হয়? তড়িৎ শক্তি কোন  শক্তিতে রুপান্তর হয়?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044A7-1F3D-497C-BAD0-008CB901103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22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1200" baseline="0" dirty="0" smtClean="0">
                <a:latin typeface="NikoshBAN" pitchFamily="2" charset="0"/>
                <a:cs typeface="NikoshBAN" pitchFamily="2" charset="0"/>
              </a:rPr>
              <a:t>রাসায়নিক শক্তি কোন শক্তিতে রুপান্তর ঘটে?  আলোক শক্তি কোন শক্তিতে রুপান্তর ঘটে? </a:t>
            </a:r>
            <a:r>
              <a:rPr lang="bn-BD" sz="1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044A7-1F3D-497C-BAD0-008CB901103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104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দলীয় কাজের মাধ্যমে</a:t>
            </a:r>
            <a:r>
              <a:rPr lang="bn-IN" baseline="0" dirty="0" smtClean="0"/>
              <a:t> শিক্ষার্থীদের মধ্যে আজকের পাঠের ধারনা দৃঢ় জরার সহায়তা করা যেতে পারে।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044A7-1F3D-497C-BAD0-008CB901103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0195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বিষয়বস্তুর সুস্পষ্ট ধারনার জন্য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মূল্যায়নের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মাধ্যমে বিভিন্ন শক্তির রুপান্তরের সম্পর্কে জানতে চাওয়া  যেতে পারে।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044A7-1F3D-497C-BAD0-008CB901103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33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বিষয়বস্তুর সুস্পষ্ট ধারনার জন্য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মূল্যায়নের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মাধ্যমে বিভিন্ন শক্তির রুপান্তরের সম্পর্কে জানতে চাওয়া  যেতে পারে।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044A7-1F3D-497C-BAD0-008CB901103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0449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শিক্ষক</a:t>
            </a:r>
            <a:r>
              <a:rPr lang="bn-IN" baseline="0" dirty="0" smtClean="0"/>
              <a:t> </a:t>
            </a:r>
            <a:r>
              <a:rPr lang="bn-IN" dirty="0" smtClean="0"/>
              <a:t>বাড়ির কাজের খাতাগুলো</a:t>
            </a:r>
            <a:r>
              <a:rPr lang="bn-IN" baseline="0" dirty="0" smtClean="0"/>
              <a:t> দেখে শিক্ষার্থীদের সচেতন করে তুলতে পারেন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। চিত্রটি ফটকপি করে শিক্ষার্থীদের দেয়া যেতে পারে।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044A7-1F3D-497C-BAD0-008CB901103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406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6E036-B1AC-44B6-B242-DE179825398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108B-EBDD-417D-B541-503FE82B7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032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6E036-B1AC-44B6-B242-DE179825398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108B-EBDD-417D-B541-503FE82B7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372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6E036-B1AC-44B6-B242-DE179825398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108B-EBDD-417D-B541-503FE82B7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49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6E036-B1AC-44B6-B242-DE179825398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108B-EBDD-417D-B541-503FE82B7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247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6E036-B1AC-44B6-B242-DE179825398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108B-EBDD-417D-B541-503FE82B7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724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6E036-B1AC-44B6-B242-DE179825398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108B-EBDD-417D-B541-503FE82B7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76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6E036-B1AC-44B6-B242-DE179825398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108B-EBDD-417D-B541-503FE82B7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704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6E036-B1AC-44B6-B242-DE179825398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108B-EBDD-417D-B541-503FE82B7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88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6E036-B1AC-44B6-B242-DE179825398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108B-EBDD-417D-B541-503FE82B7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391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6E036-B1AC-44B6-B242-DE179825398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108B-EBDD-417D-B541-503FE82B7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331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6E036-B1AC-44B6-B242-DE179825398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108B-EBDD-417D-B541-503FE82B7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322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82651" y="228600"/>
            <a:ext cx="11106149" cy="579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EE8B7-6682-48D1-9589-70FE13DD8F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4371929"/>
      </p:ext>
    </p:extLst>
  </p:cSld>
  <p:clrMapOvr>
    <a:masterClrMapping/>
  </p:clrMapOvr>
  <p:transition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6E036-B1AC-44B6-B242-DE179825398B}" type="datetimeFigureOut">
              <a:rPr lang="en-US" smtClean="0"/>
              <a:t>5/13/2024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6108B-EBDD-417D-B541-503FE82B7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086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1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6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28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/>
            </a:extLst>
          </p:cNvPr>
          <p:cNvSpPr/>
          <p:nvPr/>
        </p:nvSpPr>
        <p:spPr>
          <a:xfrm>
            <a:off x="4265124" y="1584101"/>
            <a:ext cx="3810000" cy="3799268"/>
          </a:xfrm>
          <a:prstGeom prst="ellipse">
            <a:avLst/>
          </a:prstGeom>
          <a:ln w="38100"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IN" sz="8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8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 descr="D:\ANIMATED\ROSEFLOWER\06_949.gif_480_480_0_64000_0_1_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65" y="1364087"/>
            <a:ext cx="3516312" cy="448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D:\ANIMATED\ROSEFLOWER\2014 - 1 - Copy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672" y="1364087"/>
            <a:ext cx="3416300" cy="442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44146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237164" y="153989"/>
            <a:ext cx="3098925" cy="76944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/>
          </a:p>
        </p:txBody>
      </p:sp>
      <p:sp>
        <p:nvSpPr>
          <p:cNvPr id="3075" name="Rectangle 6"/>
          <p:cNvSpPr>
            <a:spLocks noChangeArrowheads="1"/>
          </p:cNvSpPr>
          <p:nvPr/>
        </p:nvSpPr>
        <p:spPr bwMode="auto">
          <a:xfrm>
            <a:off x="1801544" y="1500982"/>
            <a:ext cx="8684164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bn-IN" alt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সাইফুদ্দিন  </a:t>
            </a:r>
          </a:p>
          <a:p>
            <a:r>
              <a:rPr lang="bn-IN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সিনিয়র শিক্ষক</a:t>
            </a:r>
          </a:p>
          <a:p>
            <a:r>
              <a:rPr lang="bn-IN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বায়তুশ শরফ আদর্শ কামিল মাদরাসা চট্টগ্রাম</a:t>
            </a:r>
            <a:endParaRPr lang="en-US" alt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মোবাইলঃ ০১৮১৯৯৪৭৩৮৭</a:t>
            </a:r>
          </a:p>
          <a:p>
            <a:r>
              <a:rPr lang="en-US" altLang="en-US" sz="3200" dirty="0" err="1">
                <a:cs typeface="Times New Roman" panose="02020603050405020304" pitchFamily="18" charset="0"/>
              </a:rPr>
              <a:t>E-mail:saifuddinbaitushsharaf@gamil.com</a:t>
            </a:r>
            <a:endParaRPr lang="en-US" altLang="en-US" sz="3200" dirty="0">
              <a:cs typeface="Times New Roman" panose="02020603050405020304" pitchFamily="18" charset="0"/>
            </a:endParaRPr>
          </a:p>
          <a:p>
            <a:r>
              <a:rPr lang="en-US" altLang="en-US" sz="3200" dirty="0">
                <a:cs typeface="Times New Roman" panose="02020603050405020304" pitchFamily="18" charset="0"/>
              </a:rPr>
              <a:t>YouTube: ICT 4 Quality Education Bangla Tutorial</a:t>
            </a:r>
          </a:p>
          <a:p>
            <a:r>
              <a:rPr lang="en-US" altLang="en-US" sz="3200" dirty="0">
                <a:cs typeface="Times New Roman" panose="02020603050405020304" pitchFamily="18" charset="0"/>
              </a:rPr>
              <a:t>Website Link:www.ictlearning360.blogspot.com</a:t>
            </a:r>
          </a:p>
          <a:p>
            <a:r>
              <a:rPr lang="bn-IN" altLang="en-US" sz="3200" dirty="0">
                <a:cs typeface="Times New Roman" panose="02020603050405020304" pitchFamily="18" charset="0"/>
              </a:rPr>
              <a:t>বাতায়ন</a:t>
            </a:r>
            <a:r>
              <a:rPr lang="en-US" altLang="en-US" sz="3200" dirty="0">
                <a:cs typeface="Times New Roman" panose="02020603050405020304" pitchFamily="18" charset="0"/>
              </a:rPr>
              <a:t> link:</a:t>
            </a:r>
            <a:r>
              <a:rPr lang="bn-IN" altLang="en-US" sz="3200" dirty="0"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cs typeface="Times New Roman" panose="02020603050405020304" pitchFamily="18" charset="0"/>
              </a:rPr>
              <a:t>saifuddinbaitushsharaf</a:t>
            </a:r>
            <a:endParaRPr lang="en-US" altLang="en-US" sz="3200" dirty="0">
              <a:cs typeface="Times New Roman" panose="02020603050405020304" pitchFamily="18" charset="0"/>
            </a:endParaRPr>
          </a:p>
        </p:txBody>
      </p:sp>
      <p:pic>
        <p:nvPicPr>
          <p:cNvPr id="7" name="Picture 3" descr="f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00200" cy="7086600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716" y="177149"/>
            <a:ext cx="2228782" cy="264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699152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37164" y="282778"/>
            <a:ext cx="2763837" cy="76993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IN" sz="4400" b="1" dirty="0">
                <a:latin typeface="NikoshBAN" pitchFamily="2" charset="0"/>
                <a:cs typeface="NikoshBAN" pitchFamily="2" charset="0"/>
              </a:rPr>
              <a:t>পাঠ পরিচিতি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/>
          </a:p>
        </p:txBody>
      </p:sp>
      <p:sp>
        <p:nvSpPr>
          <p:cNvPr id="5" name="Rectangle 4"/>
          <p:cNvSpPr/>
          <p:nvPr/>
        </p:nvSpPr>
        <p:spPr>
          <a:xfrm>
            <a:off x="2336856" y="1804362"/>
            <a:ext cx="8564452" cy="347787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bn-IN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শ্রেণি-</a:t>
            </a:r>
            <a:r>
              <a:rPr lang="bn-IN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দশম </a:t>
            </a:r>
          </a:p>
          <a:p>
            <a:pPr>
              <a:defRPr/>
            </a:pPr>
            <a:r>
              <a:rPr lang="bn-IN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IN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endParaRPr lang="bn-IN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bn-IN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IN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চতুর্থ </a:t>
            </a:r>
            <a:r>
              <a:rPr lang="bn-IN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bn-IN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পাঠঃ </a:t>
            </a:r>
            <a:r>
              <a:rPr lang="bn-IN" sz="44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  <a:sym typeface="Symbol"/>
              </a:rPr>
              <a:t>শক্তির রুপান্তর</a:t>
            </a:r>
            <a:endParaRPr lang="bn-IN" sz="44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pPr>
              <a:defRPr/>
            </a:pPr>
            <a:r>
              <a:rPr lang="bn-IN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IN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৫০ </a:t>
            </a:r>
            <a:r>
              <a:rPr lang="bn-IN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মিনিট </a:t>
            </a:r>
            <a:endParaRPr lang="en-US" sz="3600" dirty="0">
              <a:solidFill>
                <a:srgbClr val="00B050"/>
              </a:solidFill>
            </a:endParaRPr>
          </a:p>
        </p:txBody>
      </p:sp>
      <p:pic>
        <p:nvPicPr>
          <p:cNvPr id="6" name="Picture 3" descr="f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00200" cy="7086600"/>
          </a:xfrm>
        </p:spPr>
      </p:pic>
    </p:spTree>
    <p:extLst>
      <p:ext uri="{BB962C8B-B14F-4D97-AF65-F5344CB8AC3E}">
        <p14:creationId xmlns:p14="http://schemas.microsoft.com/office/powerpoint/2010/main" val="3201688194"/>
      </p:ext>
    </p:extLst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18360" y="5486401"/>
            <a:ext cx="7924800" cy="584775"/>
          </a:xfrm>
          <a:prstGeom prst="rect">
            <a:avLst/>
          </a:prstGeom>
          <a:solidFill>
            <a:srgbClr val="FFE7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হাতলে বল প্রয়োগ করে নলকূপের পানি তোলা হচ্ছে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52780"/>
            <a:ext cx="3962400" cy="3338221"/>
          </a:xfrm>
          <a:prstGeom prst="rect">
            <a:avLst/>
          </a:prstGeom>
          <a:solidFill>
            <a:srgbClr val="E1FFFF"/>
          </a:solidFill>
          <a:ln w="28575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33600" y="852780"/>
            <a:ext cx="3962400" cy="3338221"/>
          </a:xfrm>
          <a:prstGeom prst="rect">
            <a:avLst/>
          </a:prstGeom>
          <a:solidFill>
            <a:srgbClr val="E1FFFF"/>
          </a:solidFill>
          <a:ln w="28575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118360" y="4546313"/>
            <a:ext cx="7924800" cy="584775"/>
          </a:xfrm>
          <a:prstGeom prst="rect">
            <a:avLst/>
          </a:prstGeom>
          <a:solidFill>
            <a:srgbClr val="E8FFD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হাতলে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প্রয়োগ করে নলকূপের পানি তোলা হচ্ছে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3" descr="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00200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568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600200"/>
            <a:ext cx="3429000" cy="3810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600200"/>
            <a:ext cx="4419600" cy="3810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2133600" y="5616715"/>
            <a:ext cx="34290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বলটি গতিশীল হয়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5000" y="5638801"/>
            <a:ext cx="44196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যন্ত্রটি কাজ করছে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33600" y="602159"/>
            <a:ext cx="8001000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 শক্তির রূপান্তর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3" descr="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00200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43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2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660738"/>
            <a:ext cx="7696200" cy="5632311"/>
          </a:xfrm>
          <a:prstGeom prst="rect">
            <a:avLst/>
          </a:prstGeom>
          <a:solidFill>
            <a:srgbClr val="E1FFFF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এই পাঠ শেষে শিক্ষার্থীরা--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১।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শক্তির বিভিন্ন রুপের নাম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পারবে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;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endParaRPr lang="bn-BD" sz="20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২।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উৎসে শক্তির রুপান্তর ব্যাখ্যা করতে পারবে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;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endParaRPr lang="bn-BD" sz="20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৩।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শক্তির রুপান্তর ও শক্তির নিত্যতার মধ্যে সম্পর্ক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নির্ণয়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     করতে পারবে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;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endParaRPr lang="bn-BD" sz="20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৪।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শক্তির রুপান্তর ও এর ব্যবহার বিশ্লেষণ করতে পারবে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।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3" descr="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00200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77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069105" y="5616715"/>
            <a:ext cx="1675210" cy="584775"/>
          </a:xfrm>
          <a:prstGeom prst="rect">
            <a:avLst/>
          </a:prstGeom>
          <a:solidFill>
            <a:srgbClr val="E1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বিভব শক্তি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91000" y="5616715"/>
            <a:ext cx="1426950" cy="584775"/>
          </a:xfrm>
          <a:prstGeom prst="rect">
            <a:avLst/>
          </a:prstGeom>
          <a:solidFill>
            <a:srgbClr val="FFE7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গতি শক্তি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08174" y="5616715"/>
            <a:ext cx="1795591" cy="584775"/>
          </a:xfrm>
          <a:prstGeom prst="rect">
            <a:avLst/>
          </a:prstGeom>
          <a:solidFill>
            <a:srgbClr val="E1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তড়িৎ শক্তি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3733800" y="5728342"/>
            <a:ext cx="413004" cy="367659"/>
          </a:xfrm>
          <a:prstGeom prst="rightArrow">
            <a:avLst>
              <a:gd name="adj1" fmla="val 38156"/>
              <a:gd name="adj2" fmla="val 50000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5638801" y="5725272"/>
            <a:ext cx="359499" cy="367659"/>
          </a:xfrm>
          <a:prstGeom prst="rightArrow">
            <a:avLst>
              <a:gd name="adj1" fmla="val 38156"/>
              <a:gd name="adj2" fmla="val 50000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104" y="609600"/>
            <a:ext cx="7989296" cy="48768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8183776" y="5616715"/>
            <a:ext cx="1874624" cy="584775"/>
          </a:xfrm>
          <a:prstGeom prst="rect">
            <a:avLst/>
          </a:prstGeom>
          <a:solidFill>
            <a:srgbClr val="F7E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আলোক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শক্তি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7814404" y="5725272"/>
            <a:ext cx="359499" cy="367659"/>
          </a:xfrm>
          <a:prstGeom prst="rightArrow">
            <a:avLst>
              <a:gd name="adj1" fmla="val 38156"/>
              <a:gd name="adj2" fmla="val 50000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 descr="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00200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0" grpId="0" animBg="1"/>
      <p:bldP spid="14" grpId="0" animBg="1"/>
      <p:bldP spid="8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2200" y="5105401"/>
            <a:ext cx="1752600" cy="584775"/>
          </a:xfrm>
          <a:prstGeom prst="rect">
            <a:avLst/>
          </a:prstGeom>
          <a:solidFill>
            <a:srgbClr val="CCFF99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তাপ শক্তি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15149" y="5152312"/>
            <a:ext cx="1887055" cy="584775"/>
          </a:xfrm>
          <a:prstGeom prst="rect">
            <a:avLst/>
          </a:prstGeom>
          <a:solidFill>
            <a:srgbClr val="FFCCFF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যান্ত্রিক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শক্তি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4114801" y="5174397"/>
            <a:ext cx="1068691" cy="48463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7102204" y="5174397"/>
            <a:ext cx="1051197" cy="48463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153401" y="5152312"/>
            <a:ext cx="1828799" cy="584775"/>
          </a:xfrm>
          <a:prstGeom prst="rect">
            <a:avLst/>
          </a:prstGeom>
          <a:solidFill>
            <a:srgbClr val="E1FFFF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গতি শক্তি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475" y="914400"/>
            <a:ext cx="7772400" cy="3200400"/>
          </a:xfrm>
          <a:prstGeom prst="rect">
            <a:avLst/>
          </a:prstGeom>
          <a:ln w="19050">
            <a:noFill/>
          </a:ln>
        </p:spPr>
      </p:pic>
      <p:pic>
        <p:nvPicPr>
          <p:cNvPr id="9" name="Picture 3" descr="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00200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13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CFC"/>
              </a:clrFrom>
              <a:clrTo>
                <a:srgbClr val="FD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629" y="937871"/>
            <a:ext cx="3867150" cy="3329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093686" y="5282626"/>
            <a:ext cx="2630714" cy="584775"/>
          </a:xfrm>
          <a:prstGeom prst="rect">
            <a:avLst/>
          </a:prstGeom>
          <a:solidFill>
            <a:srgbClr val="E8FFD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তড়িৎ শক্তি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25028" y="5249969"/>
            <a:ext cx="2733372" cy="584775"/>
          </a:xfrm>
          <a:prstGeom prst="rect">
            <a:avLst/>
          </a:prstGeom>
          <a:solidFill>
            <a:srgbClr val="F7EFFF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যান্ত্রিক শক্তি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4724400" y="5322470"/>
            <a:ext cx="2600628" cy="48463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1032" name="Group 1031"/>
          <p:cNvGrpSpPr/>
          <p:nvPr/>
        </p:nvGrpSpPr>
        <p:grpSpPr>
          <a:xfrm>
            <a:off x="2148478" y="956922"/>
            <a:ext cx="3810000" cy="3310279"/>
            <a:chOff x="624478" y="923241"/>
            <a:chExt cx="3810000" cy="331027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478" y="923241"/>
              <a:ext cx="3810000" cy="3310279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12" name="Rectangle 11"/>
            <p:cNvSpPr/>
            <p:nvPr/>
          </p:nvSpPr>
          <p:spPr>
            <a:xfrm>
              <a:off x="730472" y="4081121"/>
              <a:ext cx="3680145" cy="141304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0" name="Straight Connector 19"/>
          <p:cNvCxnSpPr/>
          <p:nvPr/>
        </p:nvCxnSpPr>
        <p:spPr>
          <a:xfrm flipH="1" flipV="1">
            <a:off x="5553617" y="1505841"/>
            <a:ext cx="15238" cy="19050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5943600" y="956921"/>
            <a:ext cx="4114802" cy="3310279"/>
            <a:chOff x="4419600" y="956920"/>
            <a:chExt cx="4114802" cy="3310279"/>
          </a:xfrm>
        </p:grpSpPr>
        <p:grpSp>
          <p:nvGrpSpPr>
            <p:cNvPr id="4" name="Group 3"/>
            <p:cNvGrpSpPr/>
            <p:nvPr/>
          </p:nvGrpSpPr>
          <p:grpSpPr>
            <a:xfrm>
              <a:off x="4419600" y="956920"/>
              <a:ext cx="4114802" cy="3310279"/>
              <a:chOff x="4488180" y="2066557"/>
              <a:chExt cx="4114802" cy="2657843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88180" y="2066557"/>
                <a:ext cx="4114802" cy="2657843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</p:pic>
          <p:sp>
            <p:nvSpPr>
              <p:cNvPr id="2" name="Rectangle 1"/>
              <p:cNvSpPr/>
              <p:nvPr/>
            </p:nvSpPr>
            <p:spPr>
              <a:xfrm>
                <a:off x="4503058" y="2066557"/>
                <a:ext cx="1592942" cy="26578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6073140" y="4495800"/>
                <a:ext cx="2529842" cy="228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Minus 15"/>
            <p:cNvSpPr/>
            <p:nvPr/>
          </p:nvSpPr>
          <p:spPr>
            <a:xfrm>
              <a:off x="5715000" y="2953641"/>
              <a:ext cx="1268549" cy="914400"/>
            </a:xfrm>
            <a:prstGeom prst="mathMinus">
              <a:avLst>
                <a:gd name="adj1" fmla="val 16377"/>
              </a:avLst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8" name="Straight Connector 17"/>
          <p:cNvCxnSpPr/>
          <p:nvPr/>
        </p:nvCxnSpPr>
        <p:spPr>
          <a:xfrm>
            <a:off x="5943598" y="3159381"/>
            <a:ext cx="2514602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 flipV="1">
            <a:off x="4577535" y="1524000"/>
            <a:ext cx="1025614" cy="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553618" y="3410841"/>
            <a:ext cx="282838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934617" y="1277241"/>
            <a:ext cx="14878" cy="192308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4679776" y="1277242"/>
            <a:ext cx="1300314" cy="21771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3" descr="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00200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759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1" y="609600"/>
            <a:ext cx="3661008" cy="379996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083527" y="4673026"/>
            <a:ext cx="4241074" cy="5847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তাপ শক্তি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3527" y="5638801"/>
            <a:ext cx="4241074" cy="5847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তড়িৎ শক্তি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7002" y="5638801"/>
            <a:ext cx="3661008" cy="5847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আলোক শক্তি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7001" y="4672711"/>
            <a:ext cx="3661008" cy="58477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তাপ শক্তি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527" y="609600"/>
            <a:ext cx="4241074" cy="379996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9" name="Down Arrow 8"/>
          <p:cNvSpPr/>
          <p:nvPr/>
        </p:nvSpPr>
        <p:spPr>
          <a:xfrm>
            <a:off x="4174237" y="5257798"/>
            <a:ext cx="484632" cy="3697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8065190" y="5257798"/>
            <a:ext cx="484632" cy="3697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3" descr="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00200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77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7401" y="5257801"/>
            <a:ext cx="8163231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তড়িৎ চুম্বকে তড়িৎ শক্তি চুম্বক শক্তিতে রুপান্তরিত হয়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057400" y="1219200"/>
            <a:ext cx="4267200" cy="3429000"/>
            <a:chOff x="762000" y="609600"/>
            <a:chExt cx="7600950" cy="44196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609600"/>
              <a:ext cx="7600950" cy="441960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4" name="TextBox 3"/>
            <p:cNvSpPr txBox="1"/>
            <p:nvPr/>
          </p:nvSpPr>
          <p:spPr>
            <a:xfrm>
              <a:off x="3276600" y="3543121"/>
              <a:ext cx="2895601" cy="1229738"/>
            </a:xfrm>
            <a:prstGeom prst="rect">
              <a:avLst/>
            </a:prstGeom>
            <a:solidFill>
              <a:srgbClr val="8AC64E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800" dirty="0">
                  <a:latin typeface="NikoshBAN" pitchFamily="2" charset="0"/>
                  <a:cs typeface="NikoshBAN" pitchFamily="2" charset="0"/>
                </a:rPr>
                <a:t>১২ ভোল্ট</a:t>
              </a:r>
            </a:p>
            <a:p>
              <a:pPr algn="ctr"/>
              <a:r>
                <a:rPr lang="bn-BD" sz="2800" dirty="0">
                  <a:latin typeface="NikoshBAN" pitchFamily="2" charset="0"/>
                  <a:cs typeface="NikoshBAN" pitchFamily="2" charset="0"/>
                </a:rPr>
                <a:t>বিদ্যুৎ কোষ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219200"/>
            <a:ext cx="3743632" cy="275306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6477001" y="4001870"/>
            <a:ext cx="3743632" cy="646331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itchFamily="2" charset="0"/>
                <a:cs typeface="NikoshBAN" pitchFamily="2" charset="0"/>
              </a:rPr>
              <a:t>কলিংবেল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3" descr="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00200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62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932" y="3040835"/>
            <a:ext cx="3708234" cy="2516328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040835"/>
            <a:ext cx="4038600" cy="251632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133600" y="5692915"/>
            <a:ext cx="1701966" cy="584775"/>
          </a:xfrm>
          <a:prstGeom prst="rect">
            <a:avLst/>
          </a:prstGeom>
          <a:solidFill>
            <a:srgbClr val="CCFF66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শব্দ শক্তি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57800" y="5670829"/>
            <a:ext cx="2006766" cy="584775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তড়িৎ শক্তি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34400" y="5670829"/>
            <a:ext cx="1593109" cy="584775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শব্দ শক্তি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Notched Right Arrow 9"/>
          <p:cNvSpPr/>
          <p:nvPr/>
        </p:nvSpPr>
        <p:spPr>
          <a:xfrm>
            <a:off x="3835566" y="5715000"/>
            <a:ext cx="1422234" cy="484632"/>
          </a:xfrm>
          <a:prstGeom prst="notched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Notched Right Arrow 10"/>
          <p:cNvSpPr/>
          <p:nvPr/>
        </p:nvSpPr>
        <p:spPr>
          <a:xfrm>
            <a:off x="7264566" y="5715000"/>
            <a:ext cx="1269834" cy="484632"/>
          </a:xfrm>
          <a:prstGeom prst="notched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933" y="536483"/>
            <a:ext cx="3675577" cy="234351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49" t="4870" r="-17949" b="10065"/>
          <a:stretch/>
        </p:blipFill>
        <p:spPr>
          <a:xfrm>
            <a:off x="2133600" y="536483"/>
            <a:ext cx="4038600" cy="2343513"/>
          </a:xfrm>
          <a:prstGeom prst="rect">
            <a:avLst/>
          </a:prstGeom>
          <a:solidFill>
            <a:srgbClr val="FFE7FF"/>
          </a:solidFill>
          <a:ln w="19050">
            <a:solidFill>
              <a:schemeClr val="tx1"/>
            </a:solidFill>
          </a:ln>
        </p:spPr>
      </p:pic>
      <p:pic>
        <p:nvPicPr>
          <p:cNvPr id="12" name="Picture 3" descr="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00200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806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133600" y="548640"/>
            <a:ext cx="7960658" cy="5775960"/>
            <a:chOff x="649942" y="548640"/>
            <a:chExt cx="7960658" cy="577596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942" y="548640"/>
              <a:ext cx="7960658" cy="5775960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25" name="Right Arrow 24"/>
            <p:cNvSpPr/>
            <p:nvPr/>
          </p:nvSpPr>
          <p:spPr>
            <a:xfrm>
              <a:off x="7467600" y="3886200"/>
              <a:ext cx="978408" cy="484632"/>
            </a:xfrm>
            <a:prstGeom prst="rightArrow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Left Arrow 25"/>
            <p:cNvSpPr/>
            <p:nvPr/>
          </p:nvSpPr>
          <p:spPr>
            <a:xfrm>
              <a:off x="1671828" y="4495800"/>
              <a:ext cx="1071372" cy="484632"/>
            </a:xfrm>
            <a:prstGeom prst="leftArrow">
              <a:avLst/>
            </a:prstGeom>
            <a:solidFill>
              <a:srgbClr val="00B0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284194" y="5486401"/>
            <a:ext cx="2165978" cy="584775"/>
          </a:xfrm>
          <a:prstGeom prst="rect">
            <a:avLst/>
          </a:prstGeom>
          <a:solidFill>
            <a:srgbClr val="FFCCFF"/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রাসায়নিক শক্তি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14395" y="5486401"/>
            <a:ext cx="1872628" cy="584775"/>
          </a:xfrm>
          <a:prstGeom prst="rect">
            <a:avLst/>
          </a:prstGeom>
          <a:solidFill>
            <a:srgbClr val="00FFFF"/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আলোক শক্তি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1" y="5511226"/>
            <a:ext cx="1488709" cy="584775"/>
          </a:xfrm>
          <a:prstGeom prst="rect">
            <a:avLst/>
          </a:prstGeom>
          <a:solidFill>
            <a:srgbClr val="CCFF66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তাপ শক্তি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4450172" y="5562600"/>
            <a:ext cx="1064223" cy="484632"/>
          </a:xfrm>
          <a:prstGeom prst="right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7391400" y="5562600"/>
            <a:ext cx="978408" cy="484632"/>
          </a:xfrm>
          <a:prstGeom prst="rightArrow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3" descr="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00200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20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5944" y="609600"/>
            <a:ext cx="7892456" cy="707886"/>
          </a:xfrm>
          <a:prstGeom prst="rect">
            <a:avLst/>
          </a:prstGeom>
          <a:solidFill>
            <a:srgbClr val="CCFF66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33601" y="5247382"/>
            <a:ext cx="7924801" cy="1077218"/>
          </a:xfrm>
          <a:prstGeom prst="rect">
            <a:avLst/>
          </a:prstGeom>
          <a:solidFill>
            <a:srgbClr val="FFE7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“প্রত্যেক প্রাকৃতিক ঘটনায় শক্তির রুপান্তর ঘটে”</a:t>
            </a: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উদ্দীপকের চিত্র থেকে এর সত্যতা যাচাই কর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160588" y="1447801"/>
            <a:ext cx="7897812" cy="3670995"/>
            <a:chOff x="636588" y="1371600"/>
            <a:chExt cx="7897812" cy="3670995"/>
          </a:xfrm>
        </p:grpSpPr>
        <p:grpSp>
          <p:nvGrpSpPr>
            <p:cNvPr id="9" name="Group 8"/>
            <p:cNvGrpSpPr/>
            <p:nvPr/>
          </p:nvGrpSpPr>
          <p:grpSpPr>
            <a:xfrm>
              <a:off x="636588" y="1371600"/>
              <a:ext cx="7897812" cy="3670995"/>
              <a:chOff x="1143000" y="1500187"/>
              <a:chExt cx="6526212" cy="3670995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43000" y="1500187"/>
                <a:ext cx="6526212" cy="3670995"/>
              </a:xfrm>
              <a:prstGeom prst="rect">
                <a:avLst/>
              </a:prstGeom>
            </p:spPr>
          </p:pic>
          <p:sp>
            <p:nvSpPr>
              <p:cNvPr id="8" name="Rectangle 7"/>
              <p:cNvSpPr/>
              <p:nvPr/>
            </p:nvSpPr>
            <p:spPr>
              <a:xfrm>
                <a:off x="1143000" y="4712255"/>
                <a:ext cx="6526212" cy="445532"/>
              </a:xfrm>
              <a:prstGeom prst="rect">
                <a:avLst/>
              </a:prstGeom>
              <a:solidFill>
                <a:srgbClr val="6F6C00"/>
              </a:solidFill>
              <a:ln>
                <a:solidFill>
                  <a:srgbClr val="6F6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" y="1371600"/>
              <a:ext cx="1190625" cy="2526268"/>
            </a:xfrm>
            <a:prstGeom prst="rect">
              <a:avLst/>
            </a:prstGeom>
          </p:spPr>
        </p:pic>
      </p:grpSp>
      <p:pic>
        <p:nvPicPr>
          <p:cNvPr id="11" name="Picture 3" descr="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00200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76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368820"/>
            <a:ext cx="4114800" cy="312698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1" y="1368820"/>
            <a:ext cx="3678283" cy="312698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8" name="Rectangular Callout 7"/>
          <p:cNvSpPr/>
          <p:nvPr/>
        </p:nvSpPr>
        <p:spPr>
          <a:xfrm>
            <a:off x="2174174" y="4953000"/>
            <a:ext cx="4150426" cy="612648"/>
          </a:xfrm>
          <a:prstGeom prst="wedgeRectCallout">
            <a:avLst>
              <a:gd name="adj1" fmla="val -18372"/>
              <a:gd name="adj2" fmla="val 83822"/>
            </a:avLst>
          </a:prstGeom>
          <a:solidFill>
            <a:srgbClr val="CCFF99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রাসায়নিক শক্তি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6477001" y="4963886"/>
            <a:ext cx="3733800" cy="612648"/>
          </a:xfrm>
          <a:prstGeom prst="wedgeRectCallout">
            <a:avLst>
              <a:gd name="adj1" fmla="val -18372"/>
              <a:gd name="adj2" fmla="val 83822"/>
            </a:avLst>
          </a:prstGeom>
          <a:solidFill>
            <a:srgbClr val="FFE7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বিভব শক্তি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67200" y="5816026"/>
            <a:ext cx="20574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তাপ শক্তি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77002" y="5816025"/>
            <a:ext cx="3733799" cy="584775"/>
          </a:xfrm>
          <a:prstGeom prst="rect">
            <a:avLst/>
          </a:prstGeom>
          <a:solidFill>
            <a:srgbClr val="CDF2FF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গতি শক্তি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09800" y="5816026"/>
            <a:ext cx="2057401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গতি শক্তি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09801" y="511314"/>
            <a:ext cx="7945482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063202" y="4506034"/>
            <a:ext cx="484632" cy="446967"/>
          </a:xfrm>
          <a:prstGeom prst="downArrow">
            <a:avLst/>
          </a:prstGeom>
          <a:solidFill>
            <a:srgbClr val="3A6E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8101585" y="4506034"/>
            <a:ext cx="484632" cy="446967"/>
          </a:xfrm>
          <a:prstGeom prst="downArrow">
            <a:avLst/>
          </a:prstGeom>
          <a:solidFill>
            <a:srgbClr val="3A6E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3" descr="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00200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5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2" grpId="0" animBg="1"/>
      <p:bldP spid="5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1" y="533400"/>
            <a:ext cx="4009163" cy="289197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515" y="3531948"/>
            <a:ext cx="4009163" cy="289197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90" b="19560"/>
          <a:stretch/>
        </p:blipFill>
        <p:spPr>
          <a:xfrm flipH="1">
            <a:off x="6150793" y="533400"/>
            <a:ext cx="4005578" cy="291146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Oval 3"/>
          <p:cNvSpPr/>
          <p:nvPr/>
        </p:nvSpPr>
        <p:spPr>
          <a:xfrm>
            <a:off x="5029200" y="762000"/>
            <a:ext cx="914400" cy="9144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018314" y="3629147"/>
            <a:ext cx="914400" cy="9144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9209314" y="685800"/>
            <a:ext cx="914400" cy="9144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72201" y="3521062"/>
            <a:ext cx="3984171" cy="2891972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রাসায়নিক শক্তি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183451" y="3508362"/>
            <a:ext cx="3984171" cy="2891972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রাসায়নিক শক্তি</a:t>
            </a:r>
          </a:p>
          <a:p>
            <a:pPr algn="ctr"/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</a:t>
            </a:r>
            <a:endParaRPr lang="bn-IN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তাপ শক্তি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83451" y="3521062"/>
            <a:ext cx="3984171" cy="2891972"/>
          </a:xfrm>
          <a:prstGeom prst="rect">
            <a:avLst/>
          </a:prstGeom>
          <a:solidFill>
            <a:srgbClr val="CCFF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রাসায়নিক শক্তি</a:t>
            </a:r>
          </a:p>
          <a:p>
            <a:pPr algn="ctr"/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</a:t>
            </a:r>
            <a:endParaRPr lang="bn-IN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যান্ত্রিক শক্তি</a:t>
            </a:r>
          </a:p>
          <a:p>
            <a:pPr algn="ctr"/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Symbol"/>
              </a:rPr>
              <a:t></a:t>
            </a:r>
            <a:endParaRPr lang="bn-IN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  <a:sym typeface="Symbol"/>
            </a:endParaRPr>
          </a:p>
          <a:p>
            <a:pPr algn="ctr"/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গতি শক্তি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3" descr="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00200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746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1" grpId="0" animBg="1"/>
      <p:bldP spid="11" grpId="1" animBg="1"/>
      <p:bldP spid="14" grpId="0" animBg="1"/>
      <p:bldP spid="14" grpId="1" animBg="1"/>
      <p:bldP spid="16" grpId="0" animBg="1"/>
      <p:bldP spid="16" grpId="1" animBg="1"/>
      <p:bldP spid="17" grpId="0" animBg="1"/>
      <p:bldP spid="17" grpId="1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2" y="660737"/>
            <a:ext cx="7467598" cy="707886"/>
          </a:xfrm>
          <a:prstGeom prst="rect">
            <a:avLst/>
          </a:prstGeom>
          <a:solidFill>
            <a:srgbClr val="CCFF66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362202" y="1749564"/>
            <a:ext cx="7467598" cy="3965436"/>
            <a:chOff x="838202" y="1520964"/>
            <a:chExt cx="7467598" cy="396543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2" y="1520964"/>
              <a:ext cx="7467598" cy="3965436"/>
            </a:xfrm>
            <a:prstGeom prst="rect">
              <a:avLst/>
            </a:prstGeom>
            <a:solidFill>
              <a:srgbClr val="CCFFFF"/>
            </a:solidFill>
            <a:ln w="19050">
              <a:solidFill>
                <a:schemeClr val="tx1"/>
              </a:solidFill>
            </a:ln>
          </p:spPr>
        </p:pic>
        <p:sp>
          <p:nvSpPr>
            <p:cNvPr id="4" name="Rectangle 3"/>
            <p:cNvSpPr/>
            <p:nvPr/>
          </p:nvSpPr>
          <p:spPr>
            <a:xfrm>
              <a:off x="5105400" y="1597164"/>
              <a:ext cx="3124200" cy="3813036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105400" y="2743200"/>
              <a:ext cx="3200400" cy="954107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n-BD" sz="2800" dirty="0">
                  <a:latin typeface="NikoshBAN" pitchFamily="2" charset="0"/>
                  <a:cs typeface="NikoshBAN" pitchFamily="2" charset="0"/>
                </a:rPr>
                <a:t>উদ্দীপকের আলোকে শক্তির</a:t>
              </a:r>
              <a:r>
                <a:rPr lang="en-AU" sz="28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800" dirty="0">
                  <a:latin typeface="NikoshBAN" pitchFamily="2" charset="0"/>
                  <a:cs typeface="NikoshBAN" pitchFamily="2" charset="0"/>
                </a:rPr>
                <a:t>রুপান্তর বিশ্লেষণ কর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7" name="Picture 3" descr="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00200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56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6"/>
          <p:cNvSpPr>
            <a:spLocks noChangeArrowheads="1" noChangeShapeType="1" noTextEdit="1"/>
          </p:cNvSpPr>
          <p:nvPr/>
        </p:nvSpPr>
        <p:spPr bwMode="auto">
          <a:xfrm>
            <a:off x="3429000" y="1828800"/>
            <a:ext cx="6896100" cy="2667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bn-IN" sz="2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2"/>
                  <a:srcRect/>
                  <a:tile tx="0" ty="0" sx="100000" sy="100000" flip="none" algn="tl"/>
                </a:blip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2600" i="1" kern="10">
              <a:ln w="9525">
                <a:solidFill>
                  <a:srgbClr val="000000"/>
                </a:solidFill>
                <a:round/>
                <a:headEnd/>
                <a:tailEnd/>
              </a:ln>
              <a:blipFill dpi="0" rotWithShape="1">
                <a:blip r:embed="rId2"/>
                <a:srcRect/>
                <a:tile tx="0" ty="0" sx="100000" sy="100000" flip="none" algn="tl"/>
              </a:blip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 descr="f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00200" cy="7086600"/>
          </a:xfrm>
        </p:spPr>
      </p:pic>
    </p:spTree>
    <p:extLst>
      <p:ext uri="{BB962C8B-B14F-4D97-AF65-F5344CB8AC3E}">
        <p14:creationId xmlns:p14="http://schemas.microsoft.com/office/powerpoint/2010/main" val="977700491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557</Words>
  <Application>Microsoft Office PowerPoint</Application>
  <PresentationFormat>Widescreen</PresentationFormat>
  <Paragraphs>107</Paragraphs>
  <Slides>18</Slides>
  <Notes>14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NikoshBAN</vt:lpstr>
      <vt:lpstr>Symbol</vt:lpstr>
      <vt:lpstr>Times New Roman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2</cp:revision>
  <dcterms:created xsi:type="dcterms:W3CDTF">2024-05-13T03:02:23Z</dcterms:created>
  <dcterms:modified xsi:type="dcterms:W3CDTF">2024-05-13T03:04:38Z</dcterms:modified>
</cp:coreProperties>
</file>