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90" d="100"/>
          <a:sy n="90" d="100"/>
        </p:scale>
        <p:origin x="-24" y="-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D8BD707-D9CF-40AE-B4C6-C98DA3205C09}" type="datetimeFigureOut">
              <a:rPr lang="en-US" smtClean="0"/>
              <a:pPr/>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1D8BD707-D9CF-40AE-B4C6-C98DA3205C09}" type="datetimeFigureOut">
              <a:rPr lang="en-US" smtClean="0"/>
              <a:pPr/>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smtClean="0"/>
              <a:t>Click to edit Master text styles</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5/13/2024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5/13/2024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5/13/2024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5/13/2024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en-US"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en-US" smtClean="0"/>
              <a:t>Click to edit Master title style</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5/13/2024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1D8BD707-D9CF-40AE-B4C6-C98DA3205C09}" type="datetimeFigureOut">
              <a:rPr lang="en-US" smtClean="0"/>
              <a:pPr/>
              <a:t>5/13/2024</a:t>
            </a:fld>
            <a:endParaRPr lang="en-US"/>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video" Target="file:///C:\Users\UITRCE\Videos\AnyDesk\&#2488;&#2497;&#2487;&#2478;%20&#2454;&#2494;&#2476;&#2494;&#2480;%20(&#2455;&#2494;&#2472;)!%20.mp4"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commons.wikimedia.org/wiki/File:Child-3328.jpg" TargetMode="External"/><Relationship Id="rId2" Type="http://schemas.openxmlformats.org/officeDocument/2006/relationships/image" Target="../media/image17.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video" Target="file:///C:\Users\UITRCE\Videos\AnyDesk\&#2488;&#2497;&#2487;&#2478;%20&#2454;&#2494;&#2470;&#2509;&#2479;&#2503;&#2480;%20&#2474;&#2509;&#2480;&#2527;&#2507;&#2460;&#2472;&#2496;&#2527;&#2468;&#2494;%20&#2451;%20&#2454;&#2494;&#2470;&#2509;&#2479;&#2468;&#2494;&#2482;&#2495;&#2453;&#2494;%20_%20Balanced%20Diet%20Bangla.mp4"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 name="Picture 1"/>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052734" y="0"/>
            <a:ext cx="5038531" cy="6858000"/>
          </a:xfrm>
          <a:prstGeom prst="rect">
            <a:avLst/>
          </a:prstGeom>
        </p:spPr>
      </p:pic>
      <p:sp>
        <p:nvSpPr>
          <p:cNvPr id="3" name="Rectangle 2"/>
          <p:cNvSpPr/>
          <p:nvPr/>
        </p:nvSpPr>
        <p:spPr>
          <a:xfrm>
            <a:off x="3004907" y="5288340"/>
            <a:ext cx="3134191" cy="1569660"/>
          </a:xfrm>
          <a:prstGeom prst="rect">
            <a:avLst/>
          </a:prstGeom>
          <a:noFill/>
          <a:effectLst>
            <a:outerShdw blurRad="50800" dist="38100" dir="13500000" algn="br" rotWithShape="0">
              <a:prstClr val="black">
                <a:alpha val="40000"/>
              </a:prstClr>
            </a:outerShdw>
          </a:effectLst>
          <a:scene3d>
            <a:camera prst="perspectiveContrastingLeftFacing"/>
            <a:lightRig rig="threePt" dir="t"/>
          </a:scene3d>
          <a:sp3d>
            <a:bevelT prst="convex"/>
          </a:sp3d>
        </p:spPr>
        <p:txBody>
          <a:bodyPr wrap="none" lIns="91440" tIns="45720" rIns="91440" bIns="45720">
            <a:spAutoFit/>
          </a:bodyPr>
          <a:lstStyle/>
          <a:p>
            <a:pPr algn="ctr"/>
            <a:r>
              <a:rPr lang="en-US" sz="9600" b="1" dirty="0" err="1" smtClean="0">
                <a:ln w="17780" cmpd="sng">
                  <a:solidFill>
                    <a:srgbClr val="FFFFFF"/>
                  </a:solidFill>
                  <a:prstDash val="solid"/>
                  <a:miter lim="800000"/>
                </a:ln>
                <a:solidFill>
                  <a:schemeClr val="bg2">
                    <a:lumMod val="25000"/>
                  </a:schemeClr>
                </a:solidFill>
                <a:effectLst>
                  <a:outerShdw blurRad="50800" algn="tl" rotWithShape="0">
                    <a:srgbClr val="000000"/>
                  </a:outerShdw>
                </a:effectLst>
                <a:latin typeface="NikoshBAN" pitchFamily="2" charset="0"/>
                <a:cs typeface="NikoshBAN" pitchFamily="2" charset="0"/>
              </a:rPr>
              <a:t>স্বাগতম</a:t>
            </a:r>
            <a:r>
              <a:rPr lang="en-US" sz="3200" b="1"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NikoshBAN" pitchFamily="2" charset="0"/>
                <a:cs typeface="NikoshBAN" pitchFamily="2" charset="0"/>
              </a:rPr>
              <a:t> </a:t>
            </a:r>
            <a:endParaRPr lang="en-US" sz="32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NikoshBAN" pitchFamily="2" charset="0"/>
              <a:cs typeface="NikoshBAN" pitchFamily="2" charset="0"/>
            </a:endParaRPr>
          </a:p>
        </p:txBody>
      </p:sp>
    </p:spTree>
    <p:extLst>
      <p:ext uri="{BB962C8B-B14F-4D97-AF65-F5344CB8AC3E}">
        <p14:creationId xmlns:p14="http://schemas.microsoft.com/office/powerpoint/2010/main" xmlns="" val="1965241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143999"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Horizontal Scroll 6"/>
          <p:cNvSpPr/>
          <p:nvPr/>
        </p:nvSpPr>
        <p:spPr>
          <a:xfrm>
            <a:off x="2362200" y="0"/>
            <a:ext cx="4343400" cy="1981200"/>
          </a:xfrm>
          <a:prstGeom prst="horizontalScroll">
            <a:avLst/>
          </a:prstGeom>
        </p:spPr>
        <p:style>
          <a:lnRef idx="3">
            <a:schemeClr val="lt1"/>
          </a:lnRef>
          <a:fillRef idx="1">
            <a:schemeClr val="accent3"/>
          </a:fillRef>
          <a:effectRef idx="1">
            <a:schemeClr val="accent3"/>
          </a:effectRef>
          <a:fontRef idx="minor">
            <a:schemeClr val="lt1"/>
          </a:fontRef>
        </p:style>
        <p:txBody>
          <a:bodyPr rtlCol="0" anchor="ctr"/>
          <a:lstStyle/>
          <a:p>
            <a:pPr algn="ctr"/>
            <a:r>
              <a:rPr lang="bn-BD" sz="9600" dirty="0">
                <a:solidFill>
                  <a:srgbClr val="FF0000"/>
                </a:solidFill>
                <a:latin typeface="NikoshBAN" pitchFamily="2" charset="0"/>
                <a:cs typeface="NikoshBAN" pitchFamily="2" charset="0"/>
              </a:rPr>
              <a:t>পরিচিতি</a:t>
            </a:r>
            <a:r>
              <a:rPr lang="bn-BD" sz="9600" dirty="0">
                <a:latin typeface="NikoshBAN" pitchFamily="2" charset="0"/>
                <a:cs typeface="NikoshBAN" pitchFamily="2" charset="0"/>
              </a:rPr>
              <a:t> </a:t>
            </a:r>
            <a:endParaRPr lang="en-US" sz="9600" dirty="0"/>
          </a:p>
        </p:txBody>
      </p:sp>
      <p:sp>
        <p:nvSpPr>
          <p:cNvPr id="8" name="Vertical Scroll 7"/>
          <p:cNvSpPr/>
          <p:nvPr/>
        </p:nvSpPr>
        <p:spPr>
          <a:xfrm>
            <a:off x="0" y="1981200"/>
            <a:ext cx="4838698" cy="4876800"/>
          </a:xfrm>
          <a:prstGeom prst="verticalScroll">
            <a:avLst/>
          </a:prstGeom>
          <a:solidFill>
            <a:schemeClr val="accent4">
              <a:lumMod val="60000"/>
              <a:lumOff val="40000"/>
            </a:schemeClr>
          </a:solidFill>
          <a:ln w="762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4800" b="1" u="sng" dirty="0">
                <a:solidFill>
                  <a:srgbClr val="002060"/>
                </a:solidFill>
                <a:latin typeface="NikoshBAN" pitchFamily="2" charset="0"/>
                <a:cs typeface="NikoshBAN" pitchFamily="2" charset="0"/>
              </a:rPr>
              <a:t>শিক্ষক </a:t>
            </a:r>
            <a:r>
              <a:rPr lang="bn-BD" sz="4800" b="1" u="sng" dirty="0" smtClean="0">
                <a:solidFill>
                  <a:srgbClr val="002060"/>
                </a:solidFill>
                <a:latin typeface="NikoshBAN" pitchFamily="2" charset="0"/>
                <a:cs typeface="NikoshBAN" pitchFamily="2" charset="0"/>
              </a:rPr>
              <a:t>পরিচিতি</a:t>
            </a:r>
          </a:p>
          <a:p>
            <a:pPr algn="ctr"/>
            <a:endParaRPr lang="bn-BD" sz="5400" b="1" u="sng" dirty="0">
              <a:solidFill>
                <a:srgbClr val="002060"/>
              </a:solidFill>
              <a:latin typeface="NikoshBAN" pitchFamily="2" charset="0"/>
              <a:cs typeface="NikoshBAN" pitchFamily="2" charset="0"/>
            </a:endParaRPr>
          </a:p>
          <a:p>
            <a:pPr algn="ctr"/>
            <a:endParaRPr lang="bn-BD" sz="3600" b="1" dirty="0">
              <a:solidFill>
                <a:srgbClr val="002060"/>
              </a:solidFill>
              <a:latin typeface="NikoshBAN" pitchFamily="2" charset="0"/>
              <a:cs typeface="NikoshBAN" pitchFamily="2" charset="0"/>
            </a:endParaRPr>
          </a:p>
          <a:p>
            <a:pPr algn="ctr"/>
            <a:r>
              <a:rPr lang="bn-BD" sz="3200" b="1" dirty="0" smtClean="0">
                <a:solidFill>
                  <a:schemeClr val="accent6">
                    <a:lumMod val="50000"/>
                  </a:schemeClr>
                </a:solidFill>
                <a:latin typeface="NikoshBAN" pitchFamily="2" charset="0"/>
                <a:cs typeface="NikoshBAN" pitchFamily="2" charset="0"/>
              </a:rPr>
              <a:t>মোঃ আব্দুল হালিম</a:t>
            </a:r>
          </a:p>
          <a:p>
            <a:pPr algn="ctr"/>
            <a:r>
              <a:rPr lang="bn-BD" sz="2000" dirty="0" smtClean="0">
                <a:solidFill>
                  <a:schemeClr val="accent6">
                    <a:lumMod val="50000"/>
                  </a:schemeClr>
                </a:solidFill>
                <a:latin typeface="NikoshBAN" pitchFamily="2" charset="0"/>
                <a:cs typeface="NikoshBAN" pitchFamily="2" charset="0"/>
              </a:rPr>
              <a:t>প্রভাষক(আরবি)</a:t>
            </a:r>
            <a:r>
              <a:rPr lang="bn-BD" sz="2000" b="1" dirty="0" smtClean="0">
                <a:solidFill>
                  <a:schemeClr val="accent6">
                    <a:lumMod val="50000"/>
                  </a:schemeClr>
                </a:solidFill>
                <a:latin typeface="NikoshBAN" pitchFamily="2" charset="0"/>
                <a:cs typeface="NikoshBAN" pitchFamily="2" charset="0"/>
              </a:rPr>
              <a:t> </a:t>
            </a:r>
          </a:p>
          <a:p>
            <a:pPr algn="ctr"/>
            <a:r>
              <a:rPr lang="bn-BD" sz="2000" dirty="0" smtClean="0">
                <a:solidFill>
                  <a:schemeClr val="accent6">
                    <a:lumMod val="50000"/>
                  </a:schemeClr>
                </a:solidFill>
                <a:latin typeface="NikoshBAN" pitchFamily="2" charset="0"/>
                <a:cs typeface="NikoshBAN" pitchFamily="2" charset="0"/>
              </a:rPr>
              <a:t>পশ্চিম পায়রাডাঙ্গা সিনিয়র আলিম মাদ্রাসা </a:t>
            </a:r>
          </a:p>
          <a:p>
            <a:pPr algn="ctr"/>
            <a:r>
              <a:rPr lang="bn-BD" sz="2000" dirty="0" smtClean="0">
                <a:solidFill>
                  <a:schemeClr val="accent6">
                    <a:lumMod val="50000"/>
                  </a:schemeClr>
                </a:solidFill>
                <a:latin typeface="NikoshBAN" pitchFamily="2" charset="0"/>
                <a:cs typeface="NikoshBAN" pitchFamily="2" charset="0"/>
              </a:rPr>
              <a:t>মোবাইলঃ ০১৭৪৪-৫১২৬১৩</a:t>
            </a:r>
          </a:p>
          <a:p>
            <a:pPr algn="ctr"/>
            <a:r>
              <a:rPr lang="bn-BD" sz="2000" dirty="0" smtClean="0">
                <a:solidFill>
                  <a:schemeClr val="accent6">
                    <a:lumMod val="50000"/>
                  </a:schemeClr>
                </a:solidFill>
                <a:latin typeface="NikoshBAN" pitchFamily="2" charset="0"/>
                <a:cs typeface="NikoshBAN" pitchFamily="2" charset="0"/>
              </a:rPr>
              <a:t>ইমেইলঃ </a:t>
            </a:r>
            <a:r>
              <a:rPr lang="bn-BD" sz="2000" dirty="0" smtClean="0">
                <a:solidFill>
                  <a:schemeClr val="accent6">
                    <a:lumMod val="50000"/>
                  </a:schemeClr>
                </a:solidFill>
                <a:latin typeface="Times New Roman" pitchFamily="18" charset="0"/>
                <a:cs typeface="NikoshBAN" pitchFamily="2" charset="0"/>
              </a:rPr>
              <a:t>ahkurigram@gmail.com</a:t>
            </a:r>
            <a:endParaRPr lang="en-US" sz="2000" dirty="0">
              <a:solidFill>
                <a:schemeClr val="accent6">
                  <a:lumMod val="50000"/>
                </a:schemeClr>
              </a:solidFill>
              <a:latin typeface="NikoshBAN" pitchFamily="2" charset="0"/>
              <a:cs typeface="NikoshBAN" pitchFamily="2" charset="0"/>
            </a:endParaRPr>
          </a:p>
        </p:txBody>
      </p:sp>
      <p:sp>
        <p:nvSpPr>
          <p:cNvPr id="11" name="Vertical Scroll 10"/>
          <p:cNvSpPr/>
          <p:nvPr/>
        </p:nvSpPr>
        <p:spPr>
          <a:xfrm>
            <a:off x="4518659" y="1981200"/>
            <a:ext cx="4610100" cy="4876800"/>
          </a:xfrm>
          <a:prstGeom prst="verticalScroll">
            <a:avLst/>
          </a:prstGeom>
          <a:solidFill>
            <a:schemeClr val="accent4">
              <a:lumMod val="60000"/>
              <a:lumOff val="40000"/>
            </a:schemeClr>
          </a:solidFill>
          <a:ln w="762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sz="4800" b="1" u="sng" dirty="0">
                <a:solidFill>
                  <a:srgbClr val="002060"/>
                </a:solidFill>
                <a:latin typeface="NikoshBAN" pitchFamily="2" charset="0"/>
                <a:cs typeface="NikoshBAN" pitchFamily="2" charset="0"/>
              </a:rPr>
              <a:t>পাঠ </a:t>
            </a:r>
            <a:r>
              <a:rPr lang="as-IN" sz="4800" b="1" u="sng" dirty="0" smtClean="0">
                <a:solidFill>
                  <a:srgbClr val="002060"/>
                </a:solidFill>
                <a:latin typeface="NikoshBAN" pitchFamily="2" charset="0"/>
                <a:cs typeface="NikoshBAN" pitchFamily="2" charset="0"/>
              </a:rPr>
              <a:t>পরিচিতি</a:t>
            </a:r>
            <a:endParaRPr lang="bn-BD" sz="4800" b="1" u="sng" dirty="0" smtClean="0">
              <a:solidFill>
                <a:srgbClr val="002060"/>
              </a:solidFill>
              <a:latin typeface="NikoshBAN" pitchFamily="2" charset="0"/>
              <a:cs typeface="NikoshBAN" pitchFamily="2" charset="0"/>
            </a:endParaRPr>
          </a:p>
          <a:p>
            <a:pPr algn="ctr"/>
            <a:endParaRPr lang="bn-BD" sz="4800" b="1" u="sng" dirty="0" smtClean="0">
              <a:solidFill>
                <a:srgbClr val="002060"/>
              </a:solidFill>
              <a:latin typeface="NikoshBAN" pitchFamily="2" charset="0"/>
              <a:cs typeface="NikoshBAN" pitchFamily="2" charset="0"/>
            </a:endParaRPr>
          </a:p>
          <a:p>
            <a:pPr algn="ctr"/>
            <a:r>
              <a:rPr lang="en-US" sz="3200" dirty="0" err="1" smtClean="0">
                <a:solidFill>
                  <a:schemeClr val="accent5">
                    <a:lumMod val="50000"/>
                  </a:schemeClr>
                </a:solidFill>
                <a:latin typeface="NikoshBAN" pitchFamily="2" charset="0"/>
                <a:cs typeface="NikoshBAN" pitchFamily="2" charset="0"/>
              </a:rPr>
              <a:t>বিষয়ঃ</a:t>
            </a:r>
            <a:r>
              <a:rPr lang="as-IN" sz="3200" dirty="0" smtClean="0">
                <a:solidFill>
                  <a:srgbClr val="002060"/>
                </a:solidFill>
                <a:latin typeface="NikoshBAN" pitchFamily="2" charset="0"/>
                <a:cs typeface="NikoshBAN" pitchFamily="2" charset="0"/>
              </a:rPr>
              <a:t>স্বাস্থ্য </a:t>
            </a:r>
            <a:r>
              <a:rPr lang="as-IN" sz="3200" dirty="0">
                <a:solidFill>
                  <a:srgbClr val="002060"/>
                </a:solidFill>
                <a:latin typeface="NikoshBAN" pitchFamily="2" charset="0"/>
                <a:cs typeface="NikoshBAN" pitchFamily="2" charset="0"/>
              </a:rPr>
              <a:t>সুরক্ষা</a:t>
            </a:r>
            <a:endParaRPr lang="en-US" sz="3200" dirty="0" smtClean="0">
              <a:solidFill>
                <a:srgbClr val="002060"/>
              </a:solidFill>
              <a:latin typeface="NikoshBAN" pitchFamily="2" charset="0"/>
              <a:cs typeface="NikoshBAN" pitchFamily="2" charset="0"/>
            </a:endParaRPr>
          </a:p>
          <a:p>
            <a:pPr algn="ctr"/>
            <a:r>
              <a:rPr lang="bn-BD" sz="3200" dirty="0" smtClean="0">
                <a:solidFill>
                  <a:schemeClr val="accent5">
                    <a:lumMod val="50000"/>
                  </a:schemeClr>
                </a:solidFill>
                <a:latin typeface="NikoshBAN" pitchFamily="2" charset="0"/>
                <a:cs typeface="NikoshBAN" pitchFamily="2" charset="0"/>
              </a:rPr>
              <a:t>শ্রেনিঃ</a:t>
            </a:r>
            <a:r>
              <a:rPr lang="bn-BD" sz="3200" dirty="0" smtClean="0">
                <a:solidFill>
                  <a:srgbClr val="002060"/>
                </a:solidFill>
                <a:latin typeface="NikoshBAN" pitchFamily="2" charset="0"/>
                <a:cs typeface="NikoshBAN" pitchFamily="2" charset="0"/>
              </a:rPr>
              <a:t> সপ্তম</a:t>
            </a:r>
          </a:p>
          <a:p>
            <a:pPr algn="ctr"/>
            <a:r>
              <a:rPr lang="bn-BD" sz="3200" dirty="0" smtClean="0">
                <a:solidFill>
                  <a:schemeClr val="accent5">
                    <a:lumMod val="50000"/>
                  </a:schemeClr>
                </a:solidFill>
                <a:latin typeface="NikoshBAN" pitchFamily="2" charset="0"/>
                <a:cs typeface="NikoshBAN" pitchFamily="2" charset="0"/>
              </a:rPr>
              <a:t>অধ্যয়ঃ</a:t>
            </a:r>
            <a:r>
              <a:rPr lang="bn-BD" sz="3200" dirty="0" smtClean="0">
                <a:solidFill>
                  <a:srgbClr val="002060"/>
                </a:solidFill>
                <a:latin typeface="NikoshBAN" pitchFamily="2" charset="0"/>
                <a:cs typeface="NikoshBAN" pitchFamily="2" charset="0"/>
              </a:rPr>
              <a:t> প্রথম</a:t>
            </a:r>
          </a:p>
          <a:p>
            <a:pPr algn="ctr"/>
            <a:r>
              <a:rPr lang="bn-BD" sz="3200" dirty="0" smtClean="0">
                <a:solidFill>
                  <a:schemeClr val="accent5">
                    <a:lumMod val="50000"/>
                  </a:schemeClr>
                </a:solidFill>
                <a:latin typeface="NikoshBAN" pitchFamily="2" charset="0"/>
                <a:cs typeface="NikoshBAN" pitchFamily="2" charset="0"/>
              </a:rPr>
              <a:t>পৃষ্টটাঃ</a:t>
            </a:r>
            <a:r>
              <a:rPr lang="bn-BD" sz="3200" dirty="0" smtClean="0">
                <a:solidFill>
                  <a:srgbClr val="002060"/>
                </a:solidFill>
                <a:latin typeface="NikoshBAN" pitchFamily="2" charset="0"/>
                <a:cs typeface="NikoshBAN" pitchFamily="2" charset="0"/>
              </a:rPr>
              <a:t> ০১-১৮ </a:t>
            </a:r>
            <a:endParaRPr lang="as-IN" sz="3200" dirty="0">
              <a:solidFill>
                <a:srgbClr val="002060"/>
              </a:solidFill>
              <a:latin typeface="NikoshBAN" pitchFamily="2" charset="0"/>
              <a:cs typeface="NikoshBAN" pitchFamily="2" charset="0"/>
            </a:endParaRPr>
          </a:p>
        </p:txBody>
      </p:sp>
    </p:spTree>
    <p:extLst>
      <p:ext uri="{BB962C8B-B14F-4D97-AF65-F5344CB8AC3E}">
        <p14:creationId xmlns:p14="http://schemas.microsoft.com/office/powerpoint/2010/main" xmlns="" val="10474394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3338" y="0"/>
            <a:ext cx="9144000" cy="6858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 name="Picture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5029200" y="30480"/>
            <a:ext cx="4114800" cy="2820888"/>
          </a:xfrm>
          <a:prstGeom prst="rect">
            <a:avLst/>
          </a:prstGeom>
          <a:ln w="57150">
            <a:solidFill>
              <a:schemeClr val="accent2">
                <a:lumMod val="75000"/>
              </a:schemeClr>
            </a:solidFill>
          </a:ln>
        </p:spPr>
      </p:pic>
      <p:pic>
        <p:nvPicPr>
          <p:cNvPr id="3" name="Picture 2"/>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0" y="-1"/>
            <a:ext cx="4267200" cy="2846189"/>
          </a:xfrm>
          <a:prstGeom prst="rect">
            <a:avLst/>
          </a:prstGeom>
          <a:ln w="57150">
            <a:solidFill>
              <a:srgbClr val="00B0F0"/>
            </a:solidFill>
          </a:ln>
          <a:effectLst>
            <a:innerShdw blurRad="63500" dist="50800" dir="16200000">
              <a:prstClr val="black">
                <a:alpha val="50000"/>
              </a:prstClr>
            </a:innerShdw>
          </a:effectLst>
        </p:spPr>
      </p:pic>
      <p:pic>
        <p:nvPicPr>
          <p:cNvPr id="4" name="Picture 3"/>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1898" y="3449598"/>
            <a:ext cx="4269097" cy="2846065"/>
          </a:xfrm>
          <a:prstGeom prst="rect">
            <a:avLst/>
          </a:prstGeom>
          <a:ln w="57150">
            <a:solidFill>
              <a:schemeClr val="accent2">
                <a:lumMod val="75000"/>
              </a:schemeClr>
            </a:solidFill>
          </a:ln>
        </p:spPr>
      </p:pic>
      <p:pic>
        <p:nvPicPr>
          <p:cNvPr id="5" name="Picture 4"/>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5029200" y="3502369"/>
            <a:ext cx="4114800" cy="2740522"/>
          </a:xfrm>
          <a:prstGeom prst="rect">
            <a:avLst/>
          </a:prstGeom>
          <a:ln w="57150">
            <a:solidFill>
              <a:schemeClr val="accent2">
                <a:lumMod val="75000"/>
              </a:schemeClr>
            </a:solidFill>
          </a:ln>
        </p:spPr>
      </p:pic>
      <p:sp>
        <p:nvSpPr>
          <p:cNvPr id="6" name="TextBox 5"/>
          <p:cNvSpPr txBox="1"/>
          <p:nvPr/>
        </p:nvSpPr>
        <p:spPr>
          <a:xfrm>
            <a:off x="1233341" y="2889944"/>
            <a:ext cx="1454244" cy="400110"/>
          </a:xfrm>
          <a:prstGeom prst="rect">
            <a:avLst/>
          </a:prstGeom>
          <a:solidFill>
            <a:schemeClr val="accent2">
              <a:lumMod val="40000"/>
              <a:lumOff val="60000"/>
            </a:schemeClr>
          </a:solidFill>
        </p:spPr>
        <p:txBody>
          <a:bodyPr wrap="none" rtlCol="0">
            <a:spAutoFit/>
          </a:bodyPr>
          <a:lstStyle/>
          <a:p>
            <a:r>
              <a:rPr lang="bn-BD" sz="2000" dirty="0" smtClean="0"/>
              <a:t>শাক সবজি </a:t>
            </a:r>
            <a:endParaRPr lang="en-US" sz="2000" dirty="0"/>
          </a:p>
        </p:txBody>
      </p:sp>
      <p:sp>
        <p:nvSpPr>
          <p:cNvPr id="7" name="TextBox 6"/>
          <p:cNvSpPr txBox="1"/>
          <p:nvPr/>
        </p:nvSpPr>
        <p:spPr>
          <a:xfrm>
            <a:off x="7018357" y="2889944"/>
            <a:ext cx="673582" cy="400110"/>
          </a:xfrm>
          <a:prstGeom prst="rect">
            <a:avLst/>
          </a:prstGeom>
          <a:noFill/>
        </p:spPr>
        <p:txBody>
          <a:bodyPr wrap="none" rtlCol="0">
            <a:spAutoFit/>
          </a:bodyPr>
          <a:lstStyle/>
          <a:p>
            <a:r>
              <a:rPr lang="bn-BD" sz="2000" dirty="0" smtClean="0"/>
              <a:t>মাছ</a:t>
            </a:r>
            <a:r>
              <a:rPr lang="bn-BD" dirty="0" smtClean="0"/>
              <a:t> </a:t>
            </a:r>
            <a:endParaRPr lang="en-US" dirty="0"/>
          </a:p>
        </p:txBody>
      </p:sp>
      <p:sp>
        <p:nvSpPr>
          <p:cNvPr id="8" name="TextBox 7"/>
          <p:cNvSpPr txBox="1"/>
          <p:nvPr/>
        </p:nvSpPr>
        <p:spPr>
          <a:xfrm>
            <a:off x="1575422" y="6414254"/>
            <a:ext cx="704039" cy="400110"/>
          </a:xfrm>
          <a:prstGeom prst="rect">
            <a:avLst/>
          </a:prstGeom>
          <a:noFill/>
        </p:spPr>
        <p:txBody>
          <a:bodyPr wrap="none" rtlCol="0">
            <a:spAutoFit/>
          </a:bodyPr>
          <a:lstStyle/>
          <a:p>
            <a:r>
              <a:rPr lang="bn-BD" sz="2000" dirty="0" smtClean="0"/>
              <a:t>ডিম</a:t>
            </a:r>
            <a:r>
              <a:rPr lang="bn-BD" dirty="0" smtClean="0"/>
              <a:t> </a:t>
            </a:r>
            <a:endParaRPr lang="en-US" dirty="0"/>
          </a:p>
        </p:txBody>
      </p:sp>
      <p:sp>
        <p:nvSpPr>
          <p:cNvPr id="9" name="TextBox 8"/>
          <p:cNvSpPr txBox="1"/>
          <p:nvPr/>
        </p:nvSpPr>
        <p:spPr>
          <a:xfrm>
            <a:off x="6910783" y="6341383"/>
            <a:ext cx="867545" cy="400110"/>
          </a:xfrm>
          <a:prstGeom prst="rect">
            <a:avLst/>
          </a:prstGeom>
          <a:noFill/>
        </p:spPr>
        <p:txBody>
          <a:bodyPr wrap="none" rtlCol="0">
            <a:spAutoFit/>
          </a:bodyPr>
          <a:lstStyle/>
          <a:p>
            <a:r>
              <a:rPr lang="bn-BD" sz="2000" dirty="0" smtClean="0"/>
              <a:t>খেজুর</a:t>
            </a:r>
            <a:endParaRPr lang="en-US" dirty="0"/>
          </a:p>
        </p:txBody>
      </p:sp>
    </p:spTree>
    <p:extLst>
      <p:ext uri="{BB962C8B-B14F-4D97-AF65-F5344CB8AC3E}">
        <p14:creationId xmlns:p14="http://schemas.microsoft.com/office/powerpoint/2010/main" xmlns="" val="1298100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2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circle(in)">
                                      <p:cBhvr>
                                        <p:cTn id="37" dur="20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barn(inVertical)">
                                      <p:cBhvr>
                                        <p:cTn id="4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urved Down Ribbon 4"/>
          <p:cNvSpPr/>
          <p:nvPr/>
        </p:nvSpPr>
        <p:spPr>
          <a:xfrm>
            <a:off x="1143000" y="381000"/>
            <a:ext cx="7315200" cy="1447800"/>
          </a:xfrm>
          <a:prstGeom prst="ellipseRibbon">
            <a:avLst/>
          </a:prstGeom>
          <a:solidFill>
            <a:schemeClr val="accent5">
              <a:lumMod val="40000"/>
              <a:lumOff val="60000"/>
            </a:schemeClr>
          </a:solidFill>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bn-BD" sz="5400" b="1" dirty="0">
                <a:solidFill>
                  <a:schemeClr val="bg2">
                    <a:lumMod val="50000"/>
                  </a:schemeClr>
                </a:solidFill>
                <a:latin typeface="NikoshBAN" pitchFamily="2" charset="0"/>
                <a:cs typeface="NikoshBAN" pitchFamily="2" charset="0"/>
              </a:rPr>
              <a:t>আজকের</a:t>
            </a:r>
            <a:r>
              <a:rPr lang="bn-BD" sz="5400" dirty="0">
                <a:solidFill>
                  <a:schemeClr val="bg2">
                    <a:lumMod val="50000"/>
                  </a:schemeClr>
                </a:solidFill>
                <a:latin typeface="NikoshBAN" pitchFamily="2" charset="0"/>
                <a:cs typeface="NikoshBAN" pitchFamily="2" charset="0"/>
              </a:rPr>
              <a:t> </a:t>
            </a:r>
            <a:r>
              <a:rPr lang="bn-BD" sz="5400" b="1" dirty="0">
                <a:solidFill>
                  <a:schemeClr val="bg2">
                    <a:lumMod val="50000"/>
                  </a:schemeClr>
                </a:solidFill>
                <a:latin typeface="NikoshBAN" pitchFamily="2" charset="0"/>
                <a:cs typeface="NikoshBAN" pitchFamily="2" charset="0"/>
              </a:rPr>
              <a:t>পাঠ</a:t>
            </a:r>
            <a:r>
              <a:rPr lang="bn-BD" sz="5400" dirty="0">
                <a:solidFill>
                  <a:schemeClr val="bg2">
                    <a:lumMod val="50000"/>
                  </a:schemeClr>
                </a:solidFill>
                <a:latin typeface="NikoshBAN" pitchFamily="2" charset="0"/>
                <a:cs typeface="NikoshBAN" pitchFamily="2" charset="0"/>
              </a:rPr>
              <a:t> </a:t>
            </a:r>
            <a:endParaRPr lang="en-US" sz="5400" dirty="0">
              <a:solidFill>
                <a:schemeClr val="bg2">
                  <a:lumMod val="50000"/>
                </a:schemeClr>
              </a:solidFill>
              <a:latin typeface="NikoshBAN" pitchFamily="2" charset="0"/>
              <a:cs typeface="NikoshBAN" pitchFamily="2" charset="0"/>
            </a:endParaRPr>
          </a:p>
        </p:txBody>
      </p:sp>
      <p:sp>
        <p:nvSpPr>
          <p:cNvPr id="11" name="Cloud 10"/>
          <p:cNvSpPr/>
          <p:nvPr/>
        </p:nvSpPr>
        <p:spPr>
          <a:xfrm>
            <a:off x="304800" y="1905000"/>
            <a:ext cx="8382000" cy="4724400"/>
          </a:xfrm>
          <a:prstGeom prst="cloud">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s-IN" sz="3500" b="1" dirty="0">
                <a:solidFill>
                  <a:srgbClr val="FF3300"/>
                </a:solidFill>
                <a:latin typeface="UshaUnicode"/>
              </a:rPr>
              <a:t>নিরাপদ ও সুষম খাবার </a:t>
            </a:r>
            <a:r>
              <a:rPr lang="as-IN" sz="3500" b="1" dirty="0" smtClean="0">
                <a:solidFill>
                  <a:srgbClr val="FF3300"/>
                </a:solidFill>
                <a:latin typeface="UshaUnicode"/>
              </a:rPr>
              <a:t>খাই</a:t>
            </a:r>
            <a:r>
              <a:rPr lang="as-IN" sz="3500" b="1" dirty="0" smtClean="0">
                <a:solidFill>
                  <a:srgbClr val="FF3300"/>
                </a:solidFill>
                <a:latin typeface="NikoshBAN"/>
              </a:rPr>
              <a:t>,</a:t>
            </a:r>
            <a:endParaRPr lang="as-IN" sz="3500" b="1" dirty="0">
              <a:solidFill>
                <a:srgbClr val="FF3300"/>
              </a:solidFill>
              <a:latin typeface="NikoshBAN"/>
            </a:endParaRPr>
          </a:p>
          <a:p>
            <a:pPr algn="ctr"/>
            <a:r>
              <a:rPr lang="as-IN" sz="3500" b="1" dirty="0">
                <a:solidFill>
                  <a:srgbClr val="FF3300"/>
                </a:solidFill>
                <a:latin typeface="UshaUnicode"/>
              </a:rPr>
              <a:t>সুস্থ সবল জীবন পাই</a:t>
            </a:r>
            <a:endParaRPr lang="en-US" sz="3500" b="1" dirty="0">
              <a:latin typeface="NikoshBAN" pitchFamily="2" charset="0"/>
              <a:cs typeface="NikoshBAN" pitchFamily="2" charset="0"/>
            </a:endParaRPr>
          </a:p>
        </p:txBody>
      </p:sp>
    </p:spTree>
    <p:extLst>
      <p:ext uri="{BB962C8B-B14F-4D97-AF65-F5344CB8AC3E}">
        <p14:creationId xmlns:p14="http://schemas.microsoft.com/office/powerpoint/2010/main" xmlns="" val="109239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barn(inVertical)">
                                      <p:cBhvr>
                                        <p:cTn id="7" dur="5000"/>
                                        <p:tgtEl>
                                          <p:spTgt spid="11">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11">
                                            <p:txEl>
                                              <p:pRg st="1" end="1"/>
                                            </p:txEl>
                                          </p:spTgt>
                                        </p:tgtEl>
                                        <p:attrNameLst>
                                          <p:attrName>style.visibility</p:attrName>
                                        </p:attrNameLst>
                                      </p:cBhvr>
                                      <p:to>
                                        <p:strVal val="visible"/>
                                      </p:to>
                                    </p:set>
                                    <p:animEffect transition="in" filter="barn(inVertical)">
                                      <p:cBhvr>
                                        <p:cTn id="10" dur="5000"/>
                                        <p:tgtEl>
                                          <p:spTgt spid="1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174081" y="30480"/>
            <a:ext cx="4226719" cy="3536143"/>
          </a:xfrm>
          <a:prstGeom prst="rect">
            <a:avLst/>
          </a:prstGeom>
          <a:solidFill>
            <a:schemeClr val="accent4">
              <a:lumMod val="20000"/>
              <a:lumOff val="80000"/>
            </a:schemeClr>
          </a:solidFill>
          <a:ln>
            <a:noFill/>
          </a:ln>
          <a:effectLst/>
        </p:spPr>
      </p:pic>
      <p:sp>
        <p:nvSpPr>
          <p:cNvPr id="2" name="TextBox 1"/>
          <p:cNvSpPr txBox="1"/>
          <p:nvPr/>
        </p:nvSpPr>
        <p:spPr>
          <a:xfrm>
            <a:off x="0" y="3544821"/>
            <a:ext cx="9135834" cy="461665"/>
          </a:xfrm>
          <a:prstGeom prst="rect">
            <a:avLst/>
          </a:prstGeom>
          <a:noFill/>
        </p:spPr>
        <p:txBody>
          <a:bodyPr wrap="none" rtlCol="0">
            <a:spAutoFit/>
          </a:bodyPr>
          <a:lstStyle/>
          <a:p>
            <a:r>
              <a:rPr lang="as-IN" sz="2400" dirty="0" smtClean="0">
                <a:solidFill>
                  <a:srgbClr val="FF0000"/>
                </a:solidFill>
                <a:latin typeface="NikoshBAN" pitchFamily="2" charset="0"/>
                <a:cs typeface="NikoshBAN" pitchFamily="2" charset="0"/>
              </a:rPr>
              <a:t>পুষ্টিমান</a:t>
            </a:r>
            <a:r>
              <a:rPr lang="bn-BD" sz="2400" dirty="0" smtClean="0">
                <a:solidFill>
                  <a:srgbClr val="FF0000"/>
                </a:solidFill>
                <a:latin typeface="NikoshBAN" pitchFamily="2" charset="0"/>
                <a:cs typeface="NikoshBAN" pitchFamily="2" charset="0"/>
              </a:rPr>
              <a:t> </a:t>
            </a:r>
            <a:r>
              <a:rPr lang="as-IN" sz="2400" dirty="0" smtClean="0">
                <a:solidFill>
                  <a:srgbClr val="FF0000"/>
                </a:solidFill>
                <a:latin typeface="NikoshBAN" pitchFamily="2" charset="0"/>
                <a:cs typeface="NikoshBAN" pitchFamily="2" charset="0"/>
              </a:rPr>
              <a:t>খাবার</a:t>
            </a:r>
            <a:r>
              <a:rPr lang="bn-BD" sz="2400" dirty="0" smtClean="0">
                <a:solidFill>
                  <a:srgbClr val="FF0000"/>
                </a:solidFill>
                <a:latin typeface="NikoshBAN" pitchFamily="2" charset="0"/>
                <a:cs typeface="NikoshBAN" pitchFamily="2" charset="0"/>
              </a:rPr>
              <a:t>ঃ </a:t>
            </a:r>
            <a:r>
              <a:rPr lang="as-IN" sz="2400" dirty="0" smtClean="0">
                <a:latin typeface="NikoshBAN" pitchFamily="2" charset="0"/>
                <a:cs typeface="NikoshBAN" pitchFamily="2" charset="0"/>
              </a:rPr>
              <a:t>এতে যেমন আমাদের </a:t>
            </a:r>
            <a:r>
              <a:rPr lang="as-IN" sz="2400" dirty="0">
                <a:latin typeface="NikoshBAN" pitchFamily="2" charset="0"/>
                <a:cs typeface="NikoshBAN" pitchFamily="2" charset="0"/>
              </a:rPr>
              <a:t>পুষ্টি </a:t>
            </a:r>
            <a:r>
              <a:rPr lang="as-IN" sz="2400" dirty="0" smtClean="0">
                <a:latin typeface="NikoshBAN" pitchFamily="2" charset="0"/>
                <a:cs typeface="NikoshBAN" pitchFamily="2" charset="0"/>
              </a:rPr>
              <a:t>চাহিদা </a:t>
            </a:r>
            <a:r>
              <a:rPr lang="as-IN" sz="2400" dirty="0">
                <a:latin typeface="NikoshBAN" pitchFamily="2" charset="0"/>
                <a:cs typeface="NikoshBAN" pitchFamily="2" charset="0"/>
              </a:rPr>
              <a:t>পূরণ হয়, </a:t>
            </a:r>
            <a:r>
              <a:rPr lang="as-IN" sz="2400" dirty="0" smtClean="0">
                <a:latin typeface="NikoshBAN" pitchFamily="2" charset="0"/>
                <a:cs typeface="NikoshBAN" pitchFamily="2" charset="0"/>
              </a:rPr>
              <a:t>তেমনি </a:t>
            </a:r>
            <a:r>
              <a:rPr lang="as-IN" sz="2400" dirty="0">
                <a:latin typeface="NikoshBAN" pitchFamily="2" charset="0"/>
                <a:cs typeface="NikoshBAN" pitchFamily="2" charset="0"/>
              </a:rPr>
              <a:t>খরচও তুলনামূলক কম হয়</a:t>
            </a:r>
            <a:r>
              <a:rPr lang="as-IN" dirty="0">
                <a:latin typeface="NikoshBAN"/>
              </a:rPr>
              <a:t>।</a:t>
            </a:r>
            <a:endParaRPr lang="en-US" dirty="0"/>
          </a:p>
        </p:txBody>
      </p:sp>
      <p:sp>
        <p:nvSpPr>
          <p:cNvPr id="3" name="TextBox 2"/>
          <p:cNvSpPr txBox="1"/>
          <p:nvPr/>
        </p:nvSpPr>
        <p:spPr>
          <a:xfrm>
            <a:off x="0" y="4392995"/>
            <a:ext cx="9144000" cy="2154436"/>
          </a:xfrm>
          <a:prstGeom prst="rect">
            <a:avLst/>
          </a:prstGeom>
          <a:solidFill>
            <a:schemeClr val="accent5">
              <a:lumMod val="40000"/>
              <a:lumOff val="60000"/>
            </a:schemeClr>
          </a:solidFill>
        </p:spPr>
        <p:txBody>
          <a:bodyPr wrap="square" rtlCol="0">
            <a:spAutoFit/>
          </a:bodyPr>
          <a:lstStyle/>
          <a:p>
            <a:pPr marL="285750" indent="-285750">
              <a:buFont typeface="Wingdings" pitchFamily="2" charset="2"/>
              <a:buChar char="ü"/>
            </a:pPr>
            <a:r>
              <a:rPr lang="as-IN" sz="2000" dirty="0">
                <a:solidFill>
                  <a:schemeClr val="tx1">
                    <a:lumMod val="95000"/>
                    <a:lumOff val="5000"/>
                  </a:schemeClr>
                </a:solidFill>
                <a:latin typeface="NikoshBAN" pitchFamily="2" charset="0"/>
                <a:cs typeface="NikoshBAN" pitchFamily="2" charset="0"/>
              </a:rPr>
              <a:t>জলবায়ুর ওপর ভিত্তি করে </a:t>
            </a:r>
            <a:r>
              <a:rPr lang="as-IN" sz="2000" dirty="0" smtClean="0">
                <a:solidFill>
                  <a:schemeClr val="tx1">
                    <a:lumMod val="95000"/>
                    <a:lumOff val="5000"/>
                  </a:schemeClr>
                </a:solidFill>
                <a:latin typeface="NikoshBAN" pitchFamily="2" charset="0"/>
                <a:cs typeface="NikoshBAN" pitchFamily="2" charset="0"/>
              </a:rPr>
              <a:t>বিভিন্ন </a:t>
            </a:r>
            <a:r>
              <a:rPr lang="as-IN" sz="2000" dirty="0">
                <a:solidFill>
                  <a:schemeClr val="tx1">
                    <a:lumMod val="95000"/>
                    <a:lumOff val="5000"/>
                  </a:schemeClr>
                </a:solidFill>
                <a:latin typeface="NikoshBAN" pitchFamily="2" charset="0"/>
                <a:cs typeface="NikoshBAN" pitchFamily="2" charset="0"/>
              </a:rPr>
              <a:t>খাদ্যশস্য , মাছ, শাকসবজি ও ফল উৎপন্ন হয়</a:t>
            </a:r>
            <a:r>
              <a:rPr lang="as-IN" sz="2000" dirty="0" smtClean="0">
                <a:solidFill>
                  <a:schemeClr val="tx1">
                    <a:lumMod val="95000"/>
                    <a:lumOff val="5000"/>
                  </a:schemeClr>
                </a:solidFill>
                <a:latin typeface="NikoshBAN" pitchFamily="2" charset="0"/>
                <a:cs typeface="NikoshBAN" pitchFamily="2" charset="0"/>
              </a:rPr>
              <a:t>।</a:t>
            </a:r>
            <a:endParaRPr lang="bn-BD" sz="2000" dirty="0" smtClean="0">
              <a:solidFill>
                <a:schemeClr val="tx1">
                  <a:lumMod val="95000"/>
                  <a:lumOff val="5000"/>
                </a:schemeClr>
              </a:solidFill>
              <a:latin typeface="NikoshBAN" pitchFamily="2" charset="0"/>
              <a:cs typeface="NikoshBAN" pitchFamily="2" charset="0"/>
            </a:endParaRPr>
          </a:p>
          <a:p>
            <a:pPr marL="285750" indent="-285750">
              <a:buFont typeface="Wingdings" pitchFamily="2" charset="2"/>
              <a:buChar char="ü"/>
            </a:pPr>
            <a:r>
              <a:rPr lang="as-IN" sz="2000" dirty="0">
                <a:latin typeface="NikoshBAN" pitchFamily="2" charset="0"/>
                <a:cs typeface="NikoshBAN" pitchFamily="2" charset="0"/>
              </a:rPr>
              <a:t>অপুষ্ট ও অতি পুষ্ট দুটি শিশুর কাল্পনিক </a:t>
            </a:r>
            <a:r>
              <a:rPr lang="as-IN" sz="2000" dirty="0" smtClean="0">
                <a:latin typeface="NikoshBAN" pitchFamily="2" charset="0"/>
                <a:cs typeface="NikoshBAN" pitchFamily="2" charset="0"/>
              </a:rPr>
              <a:t>ছবি</a:t>
            </a:r>
            <a:r>
              <a:rPr lang="bn-BD" sz="2000" dirty="0" smtClean="0">
                <a:latin typeface="NikoshBAN" pitchFamily="2" charset="0"/>
                <a:cs typeface="NikoshBAN" pitchFamily="2" charset="0"/>
              </a:rPr>
              <a:t> দেখব। </a:t>
            </a:r>
            <a:endParaRPr lang="bn-BD" sz="2000" dirty="0">
              <a:latin typeface="NikoshBAN" pitchFamily="2" charset="0"/>
              <a:cs typeface="NikoshBAN" pitchFamily="2" charset="0"/>
            </a:endParaRPr>
          </a:p>
          <a:p>
            <a:pPr marL="285750" indent="-285750">
              <a:buFont typeface="Wingdings" pitchFamily="2" charset="2"/>
              <a:buChar char="ü"/>
            </a:pPr>
            <a:r>
              <a:rPr lang="as-IN" sz="2000" dirty="0" smtClean="0">
                <a:latin typeface="NikoshBAN" pitchFamily="2" charset="0"/>
                <a:cs typeface="NikoshBAN" pitchFamily="2" charset="0"/>
              </a:rPr>
              <a:t>প্রচলিত খাদ্যা</a:t>
            </a:r>
            <a:r>
              <a:rPr lang="bn-BD" sz="2000" dirty="0" smtClean="0">
                <a:latin typeface="NikoshBAN" pitchFamily="2" charset="0"/>
                <a:cs typeface="NikoshBAN" pitchFamily="2" charset="0"/>
              </a:rPr>
              <a:t>ভাসের</a:t>
            </a:r>
            <a:r>
              <a:rPr lang="as-IN" sz="2000" dirty="0" smtClean="0">
                <a:latin typeface="NikoshBAN" pitchFamily="2" charset="0"/>
                <a:cs typeface="NikoshBAN" pitchFamily="2" charset="0"/>
              </a:rPr>
              <a:t> </a:t>
            </a:r>
            <a:r>
              <a:rPr lang="as-IN" sz="2000" dirty="0">
                <a:latin typeface="NikoshBAN" pitchFamily="2" charset="0"/>
                <a:cs typeface="NikoshBAN" pitchFamily="2" charset="0"/>
              </a:rPr>
              <a:t>প্রভাবে এবং সুষম খাদ্যের অভাবে </a:t>
            </a:r>
            <a:r>
              <a:rPr lang="as-IN" sz="2000" dirty="0" smtClean="0">
                <a:latin typeface="NikoshBAN" pitchFamily="2" charset="0"/>
                <a:cs typeface="NikoshBAN" pitchFamily="2" charset="0"/>
              </a:rPr>
              <a:t>আমাদের</a:t>
            </a:r>
            <a:r>
              <a:rPr lang="bn-BD" sz="2000" dirty="0" smtClean="0">
                <a:latin typeface="NikoshBAN" pitchFamily="2" charset="0"/>
                <a:cs typeface="NikoshBAN" pitchFamily="2" charset="0"/>
              </a:rPr>
              <a:t> </a:t>
            </a:r>
            <a:r>
              <a:rPr lang="as-IN" sz="2000" dirty="0" smtClean="0">
                <a:latin typeface="NikoshBAN" pitchFamily="2" charset="0"/>
                <a:cs typeface="NikoshBAN" pitchFamily="2" charset="0"/>
              </a:rPr>
              <a:t>শরীরে যে</a:t>
            </a:r>
            <a:r>
              <a:rPr lang="bn-BD" sz="2000" dirty="0" smtClean="0">
                <a:latin typeface="NikoshBAN" pitchFamily="2" charset="0"/>
                <a:cs typeface="NikoshBAN" pitchFamily="2" charset="0"/>
              </a:rPr>
              <a:t> </a:t>
            </a:r>
            <a:r>
              <a:rPr lang="as-IN" sz="2000" dirty="0" smtClean="0">
                <a:latin typeface="NikoshBAN" pitchFamily="2" charset="0"/>
                <a:cs typeface="NikoshBAN" pitchFamily="2" charset="0"/>
              </a:rPr>
              <a:t>ধরনের রোগ</a:t>
            </a:r>
            <a:r>
              <a:rPr lang="bn-BD" sz="2000" dirty="0" smtClean="0">
                <a:latin typeface="NikoshBAN" pitchFamily="2" charset="0"/>
                <a:cs typeface="NikoshBAN" pitchFamily="2" charset="0"/>
              </a:rPr>
              <a:t> </a:t>
            </a:r>
            <a:r>
              <a:rPr lang="as-IN" sz="2000" dirty="0" smtClean="0">
                <a:latin typeface="NikoshBAN" pitchFamily="2" charset="0"/>
                <a:cs typeface="NikoshBAN" pitchFamily="2" charset="0"/>
              </a:rPr>
              <a:t>বালাই </a:t>
            </a:r>
            <a:r>
              <a:rPr lang="as-IN" sz="2000" dirty="0">
                <a:latin typeface="NikoshBAN" pitchFamily="2" charset="0"/>
                <a:cs typeface="NikoshBAN" pitchFamily="2" charset="0"/>
              </a:rPr>
              <a:t>হয় সে </a:t>
            </a:r>
            <a:endParaRPr lang="bn-BD" sz="2000" dirty="0" smtClean="0">
              <a:latin typeface="NikoshBAN" pitchFamily="2" charset="0"/>
              <a:cs typeface="NikoshBAN" pitchFamily="2" charset="0"/>
            </a:endParaRPr>
          </a:p>
          <a:p>
            <a:r>
              <a:rPr lang="bn-BD" sz="2000" dirty="0" smtClean="0">
                <a:latin typeface="NikoshBAN" pitchFamily="2" charset="0"/>
                <a:cs typeface="NikoshBAN" pitchFamily="2" charset="0"/>
              </a:rPr>
              <a:t>      </a:t>
            </a:r>
            <a:r>
              <a:rPr lang="as-IN" sz="2000" dirty="0" smtClean="0">
                <a:latin typeface="NikoshBAN" pitchFamily="2" charset="0"/>
                <a:cs typeface="NikoshBAN" pitchFamily="2" charset="0"/>
              </a:rPr>
              <a:t>সম্পর্ককে </a:t>
            </a:r>
            <a:r>
              <a:rPr lang="as-IN" sz="2000" dirty="0">
                <a:latin typeface="NikoshBAN" pitchFamily="2" charset="0"/>
                <a:cs typeface="NikoshBAN" pitchFamily="2" charset="0"/>
              </a:rPr>
              <a:t>বিস্তারি ত জানব </a:t>
            </a:r>
            <a:r>
              <a:rPr lang="as-IN" sz="2000" dirty="0" smtClean="0">
                <a:latin typeface="NikoshBAN" pitchFamily="2" charset="0"/>
                <a:cs typeface="NikoshBAN" pitchFamily="2" charset="0"/>
              </a:rPr>
              <a:t>।</a:t>
            </a:r>
            <a:endParaRPr lang="bn-BD" sz="2000" dirty="0">
              <a:latin typeface="NikoshBAN" pitchFamily="2" charset="0"/>
              <a:cs typeface="NikoshBAN" pitchFamily="2" charset="0"/>
            </a:endParaRPr>
          </a:p>
          <a:p>
            <a:pPr marL="342900" indent="-342900">
              <a:buFont typeface="Wingdings" pitchFamily="2" charset="2"/>
              <a:buChar char="ü"/>
            </a:pPr>
            <a:r>
              <a:rPr lang="as-IN" sz="2000" dirty="0" smtClean="0">
                <a:latin typeface="NikoshBAN" pitchFamily="2" charset="0"/>
                <a:cs typeface="NikoshBAN" pitchFamily="2" charset="0"/>
              </a:rPr>
              <a:t>উচ্চতা </a:t>
            </a:r>
            <a:r>
              <a:rPr lang="as-IN" sz="2000" dirty="0">
                <a:latin typeface="NikoshBAN" pitchFamily="2" charset="0"/>
                <a:cs typeface="NikoshBAN" pitchFamily="2" charset="0"/>
              </a:rPr>
              <a:t>ও ওজন অনুসারে </a:t>
            </a:r>
            <a:r>
              <a:rPr lang="as-IN" sz="2000" dirty="0" smtClean="0">
                <a:latin typeface="NikoshBAN" pitchFamily="2" charset="0"/>
                <a:cs typeface="NikoshBAN" pitchFamily="2" charset="0"/>
              </a:rPr>
              <a:t>পুষ্টিচাহিদা বুঝে</a:t>
            </a:r>
            <a:r>
              <a:rPr lang="bn-BD" sz="2000" dirty="0" smtClean="0">
                <a:latin typeface="NikoshBAN" pitchFamily="2" charset="0"/>
                <a:cs typeface="NikoshBAN" pitchFamily="2" charset="0"/>
              </a:rPr>
              <a:t> </a:t>
            </a:r>
            <a:r>
              <a:rPr lang="as-IN" sz="2000" dirty="0" smtClean="0">
                <a:latin typeface="NikoshBAN" pitchFamily="2" charset="0"/>
                <a:cs typeface="NikoshBAN" pitchFamily="2" charset="0"/>
              </a:rPr>
              <a:t>নিজের চর্চার </a:t>
            </a:r>
            <a:r>
              <a:rPr lang="as-IN" sz="2000" dirty="0">
                <a:latin typeface="NikoshBAN" pitchFamily="2" charset="0"/>
                <a:cs typeface="NikoshBAN" pitchFamily="2" charset="0"/>
              </a:rPr>
              <a:t>জন্য </a:t>
            </a:r>
            <a:r>
              <a:rPr lang="as-IN" sz="2000" dirty="0" smtClean="0">
                <a:latin typeface="NikoshBAN" pitchFamily="2" charset="0"/>
                <a:cs typeface="NikoshBAN" pitchFamily="2" charset="0"/>
              </a:rPr>
              <a:t>খাবারের পরিকল্পনা </a:t>
            </a:r>
            <a:r>
              <a:rPr lang="as-IN" sz="2000" dirty="0">
                <a:latin typeface="NikoshBAN" pitchFamily="2" charset="0"/>
                <a:cs typeface="NikoshBAN" pitchFamily="2" charset="0"/>
              </a:rPr>
              <a:t>তৈরি করব</a:t>
            </a:r>
            <a:r>
              <a:rPr lang="as-IN" sz="2000" dirty="0" smtClean="0">
                <a:latin typeface="NikoshBAN" pitchFamily="2" charset="0"/>
                <a:cs typeface="NikoshBAN" pitchFamily="2" charset="0"/>
              </a:rPr>
              <a:t>।</a:t>
            </a:r>
            <a:endParaRPr lang="bn-BD" sz="2000" dirty="0" smtClean="0">
              <a:latin typeface="NikoshBAN" pitchFamily="2" charset="0"/>
              <a:cs typeface="NikoshBAN" pitchFamily="2" charset="0"/>
            </a:endParaRPr>
          </a:p>
          <a:p>
            <a:pPr marL="342900" indent="-342900">
              <a:buFont typeface="Wingdings" pitchFamily="2" charset="2"/>
              <a:buChar char="ü"/>
            </a:pPr>
            <a:r>
              <a:rPr lang="as-IN" sz="2000" dirty="0" smtClean="0">
                <a:latin typeface="NikoshBAN" pitchFamily="2" charset="0"/>
                <a:cs typeface="NikoshBAN" pitchFamily="2" charset="0"/>
              </a:rPr>
              <a:t>পুষ্টিচাহিদা </a:t>
            </a:r>
            <a:r>
              <a:rPr lang="as-IN" sz="2000" dirty="0">
                <a:latin typeface="NikoshBAN" pitchFamily="2" charset="0"/>
                <a:cs typeface="NikoshBAN" pitchFamily="2" charset="0"/>
              </a:rPr>
              <a:t>অনুযায়ী </a:t>
            </a:r>
            <a:r>
              <a:rPr lang="as-IN" sz="2000" dirty="0" smtClean="0">
                <a:latin typeface="NikoshBAN" pitchFamily="2" charset="0"/>
                <a:cs typeface="NikoshBAN" pitchFamily="2" charset="0"/>
              </a:rPr>
              <a:t>স্বাস্থ্যকর </a:t>
            </a:r>
            <a:r>
              <a:rPr lang="as-IN" sz="2000" dirty="0">
                <a:latin typeface="NikoshBAN" pitchFamily="2" charset="0"/>
                <a:cs typeface="NikoshBAN" pitchFamily="2" charset="0"/>
              </a:rPr>
              <a:t>খাদ্য পরি </a:t>
            </a:r>
            <a:r>
              <a:rPr lang="as-IN" sz="2000" dirty="0" smtClean="0">
                <a:latin typeface="NikoshBAN" pitchFamily="2" charset="0"/>
                <a:cs typeface="NikoshBAN" pitchFamily="2" charset="0"/>
              </a:rPr>
              <a:t>কল্পনার</a:t>
            </a:r>
            <a:r>
              <a:rPr lang="bn-BD" sz="2000" dirty="0" smtClean="0">
                <a:latin typeface="NikoshBAN" pitchFamily="2" charset="0"/>
                <a:cs typeface="NikoshBAN" pitchFamily="2" charset="0"/>
              </a:rPr>
              <a:t> </a:t>
            </a:r>
            <a:r>
              <a:rPr lang="as-IN" sz="2000" dirty="0" smtClean="0">
                <a:latin typeface="NikoshBAN" pitchFamily="2" charset="0"/>
                <a:cs typeface="NikoshBAN" pitchFamily="2" charset="0"/>
              </a:rPr>
              <a:t>লক্ষ্যে পরিবার </a:t>
            </a:r>
            <a:r>
              <a:rPr lang="as-IN" sz="2000" dirty="0">
                <a:latin typeface="NikoshBAN" pitchFamily="2" charset="0"/>
                <a:cs typeface="NikoshBAN" pitchFamily="2" charset="0"/>
              </a:rPr>
              <a:t>ও </a:t>
            </a:r>
            <a:r>
              <a:rPr lang="as-IN" sz="2000" dirty="0" smtClean="0">
                <a:latin typeface="NikoshBAN" pitchFamily="2" charset="0"/>
                <a:cs typeface="NikoshBAN" pitchFamily="2" charset="0"/>
              </a:rPr>
              <a:t>বিদ্যালয়ে সচেতনতা </a:t>
            </a:r>
            <a:r>
              <a:rPr lang="as-IN" sz="2000" dirty="0">
                <a:latin typeface="NikoshBAN" pitchFamily="2" charset="0"/>
                <a:cs typeface="NikoshBAN" pitchFamily="2" charset="0"/>
              </a:rPr>
              <a:t>বৃদ্ধি করতে কাজ করব।</a:t>
            </a:r>
            <a:endParaRPr lang="bn-BD" sz="2000" dirty="0" smtClean="0">
              <a:solidFill>
                <a:schemeClr val="tx1">
                  <a:lumMod val="95000"/>
                  <a:lumOff val="5000"/>
                </a:schemeClr>
              </a:solidFill>
              <a:latin typeface="NikoshBAN" pitchFamily="2" charset="0"/>
              <a:cs typeface="NikoshBAN" pitchFamily="2" charset="0"/>
            </a:endParaRPr>
          </a:p>
          <a:p>
            <a:pPr marL="285750" indent="-285750">
              <a:buFont typeface="Wingdings" pitchFamily="2" charset="2"/>
              <a:buChar char="ü"/>
            </a:pPr>
            <a:endParaRPr lang="en-US" sz="1400" dirty="0">
              <a:latin typeface="NikoshBAN" pitchFamily="2" charset="0"/>
              <a:cs typeface="NikoshBAN" pitchFamily="2" charset="0"/>
            </a:endParaRPr>
          </a:p>
        </p:txBody>
      </p:sp>
    </p:spTree>
    <p:extLst>
      <p:ext uri="{BB962C8B-B14F-4D97-AF65-F5344CB8AC3E}">
        <p14:creationId xmlns:p14="http://schemas.microsoft.com/office/powerpoint/2010/main" xmlns="" val="335373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heel(1)">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heel(1)">
                                      <p:cBhvr>
                                        <p:cTn id="17" dur="2000"/>
                                        <p:tgtEl>
                                          <p:spTgt spid="3">
                                            <p:txEl>
                                              <p:pRg st="2" end="2"/>
                                            </p:txEl>
                                          </p:spTgt>
                                        </p:tgtEl>
                                      </p:cBhvr>
                                    </p:animEffect>
                                  </p:childTnLst>
                                </p:cTn>
                              </p:par>
                              <p:par>
                                <p:cTn id="18" presetID="21" presetClass="entr" presetSubtype="1"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wheel(1)">
                                      <p:cBhvr>
                                        <p:cTn id="20" dur="20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1"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heel(1)">
                                      <p:cBhvr>
                                        <p:cTn id="25" dur="20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1"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wheel(1)">
                                      <p:cBhvr>
                                        <p:cTn id="30"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101025"/>
            <a:ext cx="3360215" cy="584775"/>
          </a:xfrm>
          <a:prstGeom prst="rect">
            <a:avLst/>
          </a:prstGeom>
          <a:noFill/>
        </p:spPr>
        <p:txBody>
          <a:bodyPr wrap="none" rtlCol="0">
            <a:spAutoFit/>
          </a:bodyPr>
          <a:lstStyle/>
          <a:p>
            <a:pPr marL="285750" lvl="0" indent="-285750">
              <a:buFont typeface="Wingdings" pitchFamily="2" charset="2"/>
              <a:buChar char="q"/>
            </a:pPr>
            <a:r>
              <a:rPr lang="as-IN" sz="3200" b="1" dirty="0">
                <a:solidFill>
                  <a:srgbClr val="FF0000"/>
                </a:solidFill>
                <a:latin typeface="NikoshBAN" pitchFamily="2" charset="0"/>
                <a:cs typeface="NikoshBAN" pitchFamily="2" charset="0"/>
              </a:rPr>
              <a:t>সুষম খাদ্য কাকে বলে:</a:t>
            </a:r>
            <a:endParaRPr lang="en-US" sz="3200" b="1" dirty="0">
              <a:solidFill>
                <a:srgbClr val="FF0000"/>
              </a:solidFill>
              <a:latin typeface="NikoshBAN" pitchFamily="2" charset="0"/>
              <a:cs typeface="NikoshBAN" pitchFamily="2" charset="0"/>
            </a:endParaRPr>
          </a:p>
        </p:txBody>
      </p:sp>
      <p:sp>
        <p:nvSpPr>
          <p:cNvPr id="5" name="TextBox 4"/>
          <p:cNvSpPr txBox="1"/>
          <p:nvPr/>
        </p:nvSpPr>
        <p:spPr>
          <a:xfrm>
            <a:off x="0" y="673395"/>
            <a:ext cx="9143999" cy="2640723"/>
          </a:xfrm>
          <a:prstGeom prst="rect">
            <a:avLst/>
          </a:prstGeom>
          <a:noFill/>
        </p:spPr>
        <p:txBody>
          <a:bodyPr wrap="square" rtlCol="0">
            <a:spAutoFit/>
          </a:bodyPr>
          <a:lstStyle/>
          <a:p>
            <a:pPr lvl="0" algn="just">
              <a:lnSpc>
                <a:spcPct val="115000"/>
              </a:lnSpc>
            </a:pPr>
            <a:r>
              <a:rPr lang="bn-IN" sz="2400" dirty="0">
                <a:solidFill>
                  <a:srgbClr val="222222"/>
                </a:solidFill>
                <a:latin typeface="Calibri"/>
                <a:ea typeface="Times New Roman"/>
                <a:cs typeface="NikoshBAN"/>
              </a:rPr>
              <a:t>যে সব খাদ্য মানুষের প্রয়োজনীয় সার্বিক পুষ্টি চাহিদা পূরণ করতে পারে তাদেরকে</a:t>
            </a:r>
            <a:r>
              <a:rPr lang="en-US" sz="2400" dirty="0">
                <a:solidFill>
                  <a:srgbClr val="222222"/>
                </a:solidFill>
                <a:latin typeface="NikoshBAN"/>
                <a:ea typeface="Times New Roman"/>
                <a:cs typeface="Arial"/>
              </a:rPr>
              <a:t> </a:t>
            </a:r>
            <a:r>
              <a:rPr lang="bn-IN" sz="2400" dirty="0">
                <a:solidFill>
                  <a:srgbClr val="444444"/>
                </a:solidFill>
                <a:latin typeface="Calibri"/>
                <a:ea typeface="Times New Roman"/>
                <a:cs typeface="NikoshBAN"/>
              </a:rPr>
              <a:t>সুষম খাদ্য</a:t>
            </a:r>
            <a:r>
              <a:rPr lang="en-US" sz="2400" dirty="0">
                <a:solidFill>
                  <a:srgbClr val="222222"/>
                </a:solidFill>
                <a:latin typeface="NikoshBAN"/>
                <a:ea typeface="Times New Roman"/>
                <a:cs typeface="Arial"/>
              </a:rPr>
              <a:t> </a:t>
            </a:r>
            <a:r>
              <a:rPr lang="bn-IN" sz="2400" dirty="0">
                <a:solidFill>
                  <a:srgbClr val="222222"/>
                </a:solidFill>
                <a:latin typeface="Calibri"/>
                <a:ea typeface="Times New Roman"/>
                <a:cs typeface="NikoshBAN"/>
              </a:rPr>
              <a:t>বলা হয়।</a:t>
            </a:r>
            <a:r>
              <a:rPr lang="en-US" sz="2400" dirty="0">
                <a:solidFill>
                  <a:srgbClr val="222222"/>
                </a:solidFill>
                <a:latin typeface="Calibri"/>
                <a:ea typeface="Times New Roman"/>
                <a:cs typeface="NikoshBAN"/>
              </a:rPr>
              <a:t> </a:t>
            </a:r>
            <a:r>
              <a:rPr lang="bn-IN" sz="2400" dirty="0">
                <a:solidFill>
                  <a:srgbClr val="444444"/>
                </a:solidFill>
                <a:latin typeface="Calibri"/>
                <a:ea typeface="Times New Roman"/>
                <a:cs typeface="NikoshBAN"/>
              </a:rPr>
              <a:t>শর্করা</a:t>
            </a:r>
            <a:r>
              <a:rPr lang="en-US" sz="2400" dirty="0">
                <a:solidFill>
                  <a:srgbClr val="444444"/>
                </a:solidFill>
                <a:latin typeface="NikoshBAN"/>
                <a:ea typeface="Times New Roman"/>
                <a:cs typeface="Arial"/>
              </a:rPr>
              <a:t>, </a:t>
            </a:r>
            <a:r>
              <a:rPr lang="bn-IN" sz="2400" dirty="0">
                <a:solidFill>
                  <a:srgbClr val="444444"/>
                </a:solidFill>
                <a:latin typeface="Calibri"/>
                <a:ea typeface="Times New Roman"/>
                <a:cs typeface="NikoshBAN"/>
              </a:rPr>
              <a:t>আমিষ</a:t>
            </a:r>
            <a:r>
              <a:rPr lang="en-US" sz="2400" dirty="0">
                <a:solidFill>
                  <a:srgbClr val="444444"/>
                </a:solidFill>
                <a:latin typeface="NikoshBAN"/>
                <a:ea typeface="Times New Roman"/>
                <a:cs typeface="Arial"/>
              </a:rPr>
              <a:t>, </a:t>
            </a:r>
            <a:r>
              <a:rPr lang="bn-IN" sz="2400" dirty="0">
                <a:solidFill>
                  <a:srgbClr val="444444"/>
                </a:solidFill>
                <a:latin typeface="Calibri"/>
                <a:ea typeface="Times New Roman"/>
                <a:cs typeface="NikoshBAN"/>
              </a:rPr>
              <a:t>স্নেহ বা চর্বিজাতীয় খাবার</a:t>
            </a:r>
            <a:r>
              <a:rPr lang="en-US" sz="2400" dirty="0">
                <a:solidFill>
                  <a:srgbClr val="444444"/>
                </a:solidFill>
                <a:latin typeface="NikoshBAN"/>
                <a:ea typeface="Times New Roman"/>
                <a:cs typeface="Arial"/>
              </a:rPr>
              <a:t>, </a:t>
            </a:r>
            <a:r>
              <a:rPr lang="bn-IN" sz="2400" dirty="0">
                <a:solidFill>
                  <a:srgbClr val="444444"/>
                </a:solidFill>
                <a:latin typeface="Calibri"/>
                <a:ea typeface="Times New Roman"/>
                <a:cs typeface="NikoshBAN"/>
              </a:rPr>
              <a:t>ভিটামিন</a:t>
            </a:r>
            <a:r>
              <a:rPr lang="en-US" sz="2400" dirty="0">
                <a:solidFill>
                  <a:srgbClr val="444444"/>
                </a:solidFill>
                <a:latin typeface="NikoshBAN"/>
                <a:ea typeface="Times New Roman"/>
                <a:cs typeface="Arial"/>
              </a:rPr>
              <a:t>, </a:t>
            </a:r>
            <a:r>
              <a:rPr lang="bn-IN" sz="2400" dirty="0">
                <a:solidFill>
                  <a:srgbClr val="444444"/>
                </a:solidFill>
                <a:latin typeface="Calibri"/>
                <a:ea typeface="Times New Roman"/>
                <a:cs typeface="NikoshBAN"/>
              </a:rPr>
              <a:t>খনিজ লবণ</a:t>
            </a:r>
            <a:r>
              <a:rPr lang="en-US" sz="2400" dirty="0">
                <a:solidFill>
                  <a:srgbClr val="444444"/>
                </a:solidFill>
                <a:latin typeface="NikoshBAN"/>
                <a:ea typeface="Times New Roman"/>
                <a:cs typeface="Arial"/>
              </a:rPr>
              <a:t>, </a:t>
            </a:r>
            <a:r>
              <a:rPr lang="bn-IN" sz="2400" dirty="0">
                <a:solidFill>
                  <a:srgbClr val="444444"/>
                </a:solidFill>
                <a:latin typeface="Calibri"/>
                <a:ea typeface="Times New Roman"/>
                <a:cs typeface="NikoshBAN"/>
              </a:rPr>
              <a:t>পানি</a:t>
            </a:r>
            <a:r>
              <a:rPr lang="en-US" sz="2400" dirty="0">
                <a:solidFill>
                  <a:srgbClr val="222222"/>
                </a:solidFill>
                <a:latin typeface="NikoshBAN"/>
                <a:ea typeface="Times New Roman"/>
                <a:cs typeface="Arial"/>
              </a:rPr>
              <a:t>; </a:t>
            </a:r>
            <a:r>
              <a:rPr lang="bn-IN" sz="2400" dirty="0">
                <a:solidFill>
                  <a:srgbClr val="222222"/>
                </a:solidFill>
                <a:latin typeface="Calibri"/>
                <a:ea typeface="Times New Roman"/>
                <a:cs typeface="NikoshBAN"/>
              </a:rPr>
              <a:t>এই ছয়টি খাদ্য উপদান মানবদেহের সার্বিক পুষ্টি চাহিদা পূরণের জন্য অতি জরুরী। মানবদেহের সার্বিক পুষ্টিচাহিদা পূরণ এবং সুস্থতা নিশ্চিত করতে প্রতিদিন এই উপাদানগুলোকে একটি সঠিক অনুপাতে খাওয়া প্রয়োজন।</a:t>
            </a:r>
            <a:r>
              <a:rPr lang="en-US" sz="2400" dirty="0">
                <a:solidFill>
                  <a:srgbClr val="222222"/>
                </a:solidFill>
                <a:latin typeface="NikoshBAN"/>
                <a:ea typeface="Times New Roman"/>
                <a:cs typeface="Arial"/>
              </a:rPr>
              <a:t> </a:t>
            </a:r>
            <a:r>
              <a:rPr lang="bn-IN" sz="2400" dirty="0">
                <a:solidFill>
                  <a:srgbClr val="222222"/>
                </a:solidFill>
                <a:latin typeface="Calibri"/>
                <a:ea typeface="Times New Roman"/>
                <a:cs typeface="NikoshBAN"/>
              </a:rPr>
              <a:t>প্রতিদিনের খাবারের তালিকায় এই ৬ ধরনের খাবার সঠিক অনুপাতে উপস্থিত থাকলে তাকে </a:t>
            </a:r>
            <a:r>
              <a:rPr lang="en-US" sz="2400" dirty="0">
                <a:solidFill>
                  <a:srgbClr val="222222"/>
                </a:solidFill>
                <a:latin typeface="NikoshBAN"/>
                <a:ea typeface="Times New Roman"/>
                <a:cs typeface="Arial"/>
              </a:rPr>
              <a:t>balanced diet </a:t>
            </a:r>
            <a:r>
              <a:rPr lang="bn-IN" sz="2400" dirty="0">
                <a:solidFill>
                  <a:srgbClr val="222222"/>
                </a:solidFill>
                <a:latin typeface="Calibri"/>
                <a:ea typeface="Times New Roman"/>
                <a:cs typeface="NikoshBAN"/>
              </a:rPr>
              <a:t>বা সুষম খাদ্য বলা হয়ে থাকে।</a:t>
            </a:r>
            <a:endParaRPr lang="en-US" sz="2400" dirty="0">
              <a:solidFill>
                <a:prstClr val="black"/>
              </a:solidFill>
              <a:latin typeface="Calibri"/>
              <a:ea typeface="Calibri"/>
              <a:cs typeface="Arial"/>
            </a:endParaRPr>
          </a:p>
        </p:txBody>
      </p:sp>
      <p:sp>
        <p:nvSpPr>
          <p:cNvPr id="6" name="TextBox 5"/>
          <p:cNvSpPr txBox="1"/>
          <p:nvPr/>
        </p:nvSpPr>
        <p:spPr>
          <a:xfrm>
            <a:off x="685800" y="3374369"/>
            <a:ext cx="5032147" cy="584775"/>
          </a:xfrm>
          <a:prstGeom prst="rect">
            <a:avLst/>
          </a:prstGeom>
          <a:noFill/>
        </p:spPr>
        <p:txBody>
          <a:bodyPr wrap="none" rtlCol="0">
            <a:spAutoFit/>
          </a:bodyPr>
          <a:lstStyle/>
          <a:p>
            <a:pPr marL="285750" lvl="0" indent="-285750">
              <a:buFont typeface="Wingdings" pitchFamily="2" charset="2"/>
              <a:buChar char="q"/>
            </a:pPr>
            <a:r>
              <a:rPr lang="as-IN" sz="3200" b="1" dirty="0">
                <a:solidFill>
                  <a:srgbClr val="FF0000"/>
                </a:solidFill>
                <a:latin typeface="NikoshBAN" pitchFamily="2" charset="0"/>
                <a:cs typeface="NikoshBAN" pitchFamily="2" charset="0"/>
              </a:rPr>
              <a:t>সুষম খাদ্যের গুরুত্ব ও প্রয়োজনীয়তা</a:t>
            </a:r>
            <a:r>
              <a:rPr lang="en-US" sz="3200" b="1" dirty="0">
                <a:solidFill>
                  <a:srgbClr val="FF0000"/>
                </a:solidFill>
                <a:latin typeface="NikoshBAN" pitchFamily="2" charset="0"/>
                <a:cs typeface="NikoshBAN" pitchFamily="2" charset="0"/>
              </a:rPr>
              <a:t>:</a:t>
            </a:r>
          </a:p>
        </p:txBody>
      </p:sp>
      <p:sp>
        <p:nvSpPr>
          <p:cNvPr id="7" name="TextBox 6"/>
          <p:cNvSpPr txBox="1"/>
          <p:nvPr/>
        </p:nvSpPr>
        <p:spPr>
          <a:xfrm>
            <a:off x="1" y="3962688"/>
            <a:ext cx="9143998" cy="2569934"/>
          </a:xfrm>
          <a:prstGeom prst="rect">
            <a:avLst/>
          </a:prstGeom>
          <a:noFill/>
        </p:spPr>
        <p:txBody>
          <a:bodyPr wrap="square" rtlCol="0">
            <a:spAutoFit/>
          </a:bodyPr>
          <a:lstStyle/>
          <a:p>
            <a:pPr algn="just">
              <a:lnSpc>
                <a:spcPct val="115000"/>
              </a:lnSpc>
            </a:pPr>
            <a:r>
              <a:rPr lang="bn-IN" sz="2000" dirty="0">
                <a:solidFill>
                  <a:srgbClr val="222222"/>
                </a:solidFill>
                <a:latin typeface="Calibri"/>
                <a:ea typeface="Times New Roman"/>
                <a:cs typeface="NikoshBAN"/>
              </a:rPr>
              <a:t>সুস্বাস্থ্যের জন্য সুষম খাদ্যের গুরুত্ব অপরিসীম। বিজ্ঞান সম্মত উপায়ে</a:t>
            </a:r>
            <a:r>
              <a:rPr lang="en-US" sz="2000" dirty="0">
                <a:solidFill>
                  <a:srgbClr val="222222"/>
                </a:solidFill>
                <a:latin typeface="NikoshBAN"/>
                <a:ea typeface="Times New Roman"/>
                <a:cs typeface="Arial"/>
              </a:rPr>
              <a:t>, </a:t>
            </a:r>
            <a:r>
              <a:rPr lang="bn-IN" sz="2000" dirty="0">
                <a:solidFill>
                  <a:srgbClr val="222222"/>
                </a:solidFill>
                <a:latin typeface="Calibri"/>
                <a:ea typeface="Times New Roman"/>
                <a:cs typeface="NikoshBAN"/>
              </a:rPr>
              <a:t>মানুষের শারীরিক সুস্থতা বজায় রাখা এবং প্রতিদিনের কাজ-কর্মের জন্য প্রয়োজনীয় শক্তি এবং পুষ্টির যোগান দিতে সক্ষম সুষম খাদ্য।</a:t>
            </a:r>
            <a:endParaRPr lang="en-US" sz="1200" dirty="0">
              <a:latin typeface="Calibri"/>
              <a:ea typeface="Calibri"/>
              <a:cs typeface="Arial"/>
            </a:endParaRPr>
          </a:p>
          <a:p>
            <a:pPr algn="just">
              <a:lnSpc>
                <a:spcPct val="115000"/>
              </a:lnSpc>
            </a:pPr>
            <a:r>
              <a:rPr lang="bn-IN" sz="2000" dirty="0">
                <a:solidFill>
                  <a:srgbClr val="222222"/>
                </a:solidFill>
                <a:latin typeface="Calibri"/>
                <a:ea typeface="Times New Roman"/>
                <a:cs typeface="NikoshBAN"/>
              </a:rPr>
              <a:t>সুস্থভাবে বেঁচে থাকার জন্য প্রতিদিন আমাদের নির্দিষ্ট পরিমান পুষ্টি এবং ক্যালরি গ্রহনের প্রয়োজন রয়েছে। সুষম খাদ্য আমাদের সেই প্রয়োজনীয় শক্তি এবং পুষ্টি সরবরাহ করতে পারে। এজন্য প্রতিদিন সুষম খাদ্য গ্রহনের মাধ্যমে আমরা আমাদের সেই দৈনন্দিন পুষ্টি এবং ক্যালরির চাহিদাকে সঠিকভাবে পূরণ করে রাখার মাধ্যমে দেহকে সুস্থ রাখতে পারি এবং একই সাথে নানা ধরনের অপুষ্টিজনিত রোগ-সমস্যা থেকে আক্রান্ত হওয়ার সম্ভাবনা থেকে নিজেদেরকে মুক্ত রাখতে পারি।</a:t>
            </a:r>
            <a:r>
              <a:rPr lang="en-US" sz="2000" dirty="0">
                <a:solidFill>
                  <a:srgbClr val="222222"/>
                </a:solidFill>
                <a:latin typeface="NikoshBAN"/>
                <a:ea typeface="Times New Roman"/>
                <a:cs typeface="Arial"/>
              </a:rPr>
              <a:t> </a:t>
            </a:r>
            <a:endParaRPr lang="en-US" sz="1200" dirty="0">
              <a:effectLst/>
              <a:latin typeface="Calibri"/>
              <a:ea typeface="Calibri"/>
              <a:cs typeface="Arial"/>
            </a:endParaRPr>
          </a:p>
        </p:txBody>
      </p:sp>
    </p:spTree>
    <p:extLst>
      <p:ext uri="{BB962C8B-B14F-4D97-AF65-F5344CB8AC3E}">
        <p14:creationId xmlns:p14="http://schemas.microsoft.com/office/powerpoint/2010/main" xmlns="" val="2307765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circle(in)">
                                      <p:cBhvr>
                                        <p:cTn id="19" dur="20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457200"/>
            <a:ext cx="3581430" cy="708656"/>
          </a:xfrm>
          <a:prstGeom prst="rect">
            <a:avLst/>
          </a:prstGeom>
          <a:noFill/>
        </p:spPr>
        <p:txBody>
          <a:bodyPr wrap="none" rtlCol="0">
            <a:spAutoFit/>
          </a:bodyPr>
          <a:lstStyle/>
          <a:p>
            <a:pPr marL="285750" indent="-285750">
              <a:lnSpc>
                <a:spcPct val="115000"/>
              </a:lnSpc>
              <a:buFont typeface="Wingdings" pitchFamily="2" charset="2"/>
              <a:buChar char="q"/>
            </a:pPr>
            <a:r>
              <a:rPr lang="bn-IN" sz="3600" b="1" dirty="0">
                <a:solidFill>
                  <a:srgbClr val="FF0000"/>
                </a:solidFill>
                <a:latin typeface="Calibri"/>
                <a:ea typeface="Times New Roman"/>
                <a:cs typeface="NikoshBAN"/>
              </a:rPr>
              <a:t>সুষম খাদ্যের উপাদান</a:t>
            </a:r>
            <a:endParaRPr lang="en-US" sz="2000" dirty="0">
              <a:solidFill>
                <a:srgbClr val="FF0000"/>
              </a:solidFill>
              <a:effectLst/>
              <a:latin typeface="Calibri"/>
              <a:ea typeface="Calibri"/>
              <a:cs typeface="Arial"/>
            </a:endParaRPr>
          </a:p>
        </p:txBody>
      </p:sp>
      <p:sp>
        <p:nvSpPr>
          <p:cNvPr id="6" name="TextBox 5"/>
          <p:cNvSpPr txBox="1"/>
          <p:nvPr/>
        </p:nvSpPr>
        <p:spPr>
          <a:xfrm>
            <a:off x="1694121" y="1665767"/>
            <a:ext cx="5456274" cy="3499420"/>
          </a:xfrm>
          <a:prstGeom prst="rect">
            <a:avLst/>
          </a:prstGeom>
          <a:gradFill flip="none" rotWithShape="1">
            <a:gsLst>
              <a:gs pos="0">
                <a:schemeClr val="accent3">
                  <a:lumMod val="40000"/>
                  <a:lumOff val="60000"/>
                  <a:shade val="30000"/>
                  <a:satMod val="115000"/>
                </a:schemeClr>
              </a:gs>
              <a:gs pos="50000">
                <a:schemeClr val="accent3">
                  <a:lumMod val="40000"/>
                  <a:lumOff val="60000"/>
                  <a:shade val="67500"/>
                  <a:satMod val="115000"/>
                </a:schemeClr>
              </a:gs>
              <a:gs pos="100000">
                <a:schemeClr val="accent3">
                  <a:lumMod val="40000"/>
                  <a:lumOff val="60000"/>
                  <a:shade val="100000"/>
                  <a:satMod val="115000"/>
                </a:schemeClr>
              </a:gs>
            </a:gsLst>
            <a:lin ang="0" scaled="1"/>
            <a:tileRect/>
          </a:gradFill>
          <a:ln w="57150">
            <a:solidFill>
              <a:schemeClr val="accent4">
                <a:lumMod val="75000"/>
              </a:schemeClr>
            </a:solidFill>
          </a:ln>
        </p:spPr>
        <p:txBody>
          <a:bodyPr wrap="square" rtlCol="0">
            <a:spAutoFit/>
          </a:bodyPr>
          <a:lstStyle/>
          <a:p>
            <a:pPr marL="285750" indent="-285750">
              <a:buFont typeface="Wingdings" pitchFamily="2" charset="2"/>
              <a:buChar char="Ø"/>
            </a:pPr>
            <a:r>
              <a:rPr lang="en-US" sz="3600" b="1" dirty="0" smtClean="0">
                <a:solidFill>
                  <a:schemeClr val="accent6">
                    <a:lumMod val="75000"/>
                  </a:schemeClr>
                </a:solidFill>
                <a:ea typeface="Times New Roman"/>
                <a:cs typeface="NikoshBAN"/>
              </a:rPr>
              <a:t> </a:t>
            </a:r>
            <a:r>
              <a:rPr lang="bn-IN" sz="3600" b="1" dirty="0" smtClean="0">
                <a:solidFill>
                  <a:srgbClr val="002060"/>
                </a:solidFill>
                <a:ea typeface="Times New Roman"/>
                <a:cs typeface="NikoshBAN"/>
              </a:rPr>
              <a:t>শর্করা</a:t>
            </a:r>
            <a:r>
              <a:rPr lang="bn-IN" sz="3600" b="1" dirty="0" smtClean="0">
                <a:solidFill>
                  <a:schemeClr val="accent6">
                    <a:lumMod val="75000"/>
                  </a:schemeClr>
                </a:solidFill>
                <a:ea typeface="Times New Roman"/>
                <a:cs typeface="NikoshBAN"/>
              </a:rPr>
              <a:t>:</a:t>
            </a:r>
            <a:endParaRPr lang="en-US" sz="3600" b="1" dirty="0" smtClean="0">
              <a:solidFill>
                <a:schemeClr val="accent6">
                  <a:lumMod val="75000"/>
                </a:schemeClr>
              </a:solidFill>
              <a:ea typeface="Times New Roman"/>
              <a:cs typeface="NikoshBAN"/>
            </a:endParaRPr>
          </a:p>
          <a:p>
            <a:pPr marL="285750" indent="-285750">
              <a:buFont typeface="Wingdings" pitchFamily="2" charset="2"/>
              <a:buChar char="Ø"/>
            </a:pPr>
            <a:r>
              <a:rPr lang="en-US" sz="3600" b="1" dirty="0" smtClean="0">
                <a:solidFill>
                  <a:schemeClr val="accent6">
                    <a:lumMod val="75000"/>
                  </a:schemeClr>
                </a:solidFill>
                <a:ea typeface="Times New Roman"/>
                <a:cs typeface="NikoshBAN"/>
              </a:rPr>
              <a:t> </a:t>
            </a:r>
            <a:r>
              <a:rPr lang="bn-IN" sz="3600" b="1" dirty="0" smtClean="0">
                <a:solidFill>
                  <a:srgbClr val="002060"/>
                </a:solidFill>
                <a:ea typeface="Times New Roman"/>
                <a:cs typeface="NikoshBAN"/>
              </a:rPr>
              <a:t>আমিষ:</a:t>
            </a:r>
            <a:endParaRPr lang="en-US" sz="3600" b="1" dirty="0" smtClean="0">
              <a:solidFill>
                <a:srgbClr val="002060"/>
              </a:solidFill>
              <a:ea typeface="Times New Roman"/>
              <a:cs typeface="NikoshBAN"/>
            </a:endParaRPr>
          </a:p>
          <a:p>
            <a:pPr marL="285750" indent="-285750">
              <a:buFont typeface="Wingdings" pitchFamily="2" charset="2"/>
              <a:buChar char="Ø"/>
            </a:pPr>
            <a:r>
              <a:rPr lang="en-US" sz="3600" b="1" dirty="0" smtClean="0">
                <a:solidFill>
                  <a:schemeClr val="accent6">
                    <a:lumMod val="75000"/>
                  </a:schemeClr>
                </a:solidFill>
                <a:ea typeface="Times New Roman"/>
                <a:cs typeface="NikoshBAN"/>
              </a:rPr>
              <a:t> </a:t>
            </a:r>
            <a:r>
              <a:rPr lang="bn-IN" sz="3600" b="1" dirty="0" smtClean="0">
                <a:solidFill>
                  <a:srgbClr val="002060"/>
                </a:solidFill>
                <a:ea typeface="Times New Roman"/>
                <a:cs typeface="NikoshBAN"/>
              </a:rPr>
              <a:t>স্নেহ </a:t>
            </a:r>
            <a:r>
              <a:rPr lang="bn-IN" sz="3600" b="1" dirty="0">
                <a:solidFill>
                  <a:srgbClr val="002060"/>
                </a:solidFill>
                <a:ea typeface="Times New Roman"/>
                <a:cs typeface="NikoshBAN"/>
              </a:rPr>
              <a:t>বা চর্বিজাতীয় খাবার</a:t>
            </a:r>
            <a:r>
              <a:rPr lang="bn-IN" sz="3600" b="1" dirty="0" smtClean="0">
                <a:solidFill>
                  <a:srgbClr val="002060"/>
                </a:solidFill>
                <a:ea typeface="Times New Roman"/>
                <a:cs typeface="NikoshBAN"/>
              </a:rPr>
              <a:t>:</a:t>
            </a:r>
            <a:endParaRPr lang="en-US" sz="3600" b="1" dirty="0" smtClean="0">
              <a:solidFill>
                <a:srgbClr val="002060"/>
              </a:solidFill>
              <a:ea typeface="Times New Roman"/>
              <a:cs typeface="NikoshBAN"/>
            </a:endParaRPr>
          </a:p>
          <a:p>
            <a:pPr marL="285750" indent="-285750">
              <a:buFont typeface="Wingdings" pitchFamily="2" charset="2"/>
              <a:buChar char="Ø"/>
            </a:pPr>
            <a:r>
              <a:rPr lang="en-US" sz="3600" b="1" dirty="0" smtClean="0">
                <a:solidFill>
                  <a:schemeClr val="accent6">
                    <a:lumMod val="75000"/>
                  </a:schemeClr>
                </a:solidFill>
                <a:ea typeface="Times New Roman"/>
                <a:cs typeface="NikoshBAN"/>
              </a:rPr>
              <a:t> </a:t>
            </a:r>
            <a:r>
              <a:rPr lang="bn-IN" sz="3600" b="1" dirty="0" smtClean="0">
                <a:solidFill>
                  <a:srgbClr val="002060"/>
                </a:solidFill>
                <a:ea typeface="Times New Roman"/>
                <a:cs typeface="NikoshBAN"/>
              </a:rPr>
              <a:t>ভিটামিন </a:t>
            </a:r>
            <a:r>
              <a:rPr lang="bn-IN" sz="3600" b="1" dirty="0">
                <a:solidFill>
                  <a:srgbClr val="002060"/>
                </a:solidFill>
                <a:ea typeface="Times New Roman"/>
                <a:cs typeface="NikoshBAN"/>
              </a:rPr>
              <a:t>ও খনিজ লবণ</a:t>
            </a:r>
            <a:r>
              <a:rPr lang="bn-IN" sz="3600" b="1" dirty="0" smtClean="0">
                <a:solidFill>
                  <a:srgbClr val="002060"/>
                </a:solidFill>
                <a:ea typeface="Times New Roman"/>
                <a:cs typeface="NikoshBAN"/>
              </a:rPr>
              <a:t>:</a:t>
            </a:r>
            <a:endParaRPr lang="en-US" sz="3600" b="1" dirty="0" smtClean="0">
              <a:solidFill>
                <a:srgbClr val="002060"/>
              </a:solidFill>
              <a:ea typeface="Times New Roman"/>
              <a:cs typeface="NikoshBAN"/>
            </a:endParaRPr>
          </a:p>
          <a:p>
            <a:pPr marL="285750" indent="-285750">
              <a:lnSpc>
                <a:spcPct val="115000"/>
              </a:lnSpc>
              <a:buFont typeface="Wingdings" pitchFamily="2" charset="2"/>
              <a:buChar char="Ø"/>
            </a:pPr>
            <a:r>
              <a:rPr lang="en-US" sz="3600" b="1" dirty="0" smtClean="0">
                <a:solidFill>
                  <a:schemeClr val="accent6">
                    <a:lumMod val="75000"/>
                  </a:schemeClr>
                </a:solidFill>
                <a:latin typeface="Calibri"/>
                <a:ea typeface="Times New Roman"/>
                <a:cs typeface="NikoshBAN"/>
              </a:rPr>
              <a:t> </a:t>
            </a:r>
            <a:r>
              <a:rPr lang="bn-IN" sz="3600" b="1" dirty="0" smtClean="0">
                <a:solidFill>
                  <a:srgbClr val="002060"/>
                </a:solidFill>
                <a:latin typeface="Calibri"/>
                <a:ea typeface="Times New Roman"/>
                <a:cs typeface="NikoshBAN"/>
              </a:rPr>
              <a:t>পানি</a:t>
            </a:r>
            <a:r>
              <a:rPr lang="bn-IN" sz="3600" b="1" dirty="0">
                <a:solidFill>
                  <a:srgbClr val="002060"/>
                </a:solidFill>
                <a:latin typeface="Calibri"/>
                <a:ea typeface="Times New Roman"/>
                <a:cs typeface="NikoshBAN"/>
              </a:rPr>
              <a:t>:</a:t>
            </a:r>
            <a:r>
              <a:rPr lang="en-US" sz="3600" b="1" dirty="0">
                <a:solidFill>
                  <a:schemeClr val="accent6">
                    <a:lumMod val="75000"/>
                  </a:schemeClr>
                </a:solidFill>
                <a:latin typeface="NikoshBAN"/>
                <a:ea typeface="Times New Roman"/>
                <a:cs typeface="Arial"/>
              </a:rPr>
              <a:t> </a:t>
            </a:r>
            <a:endParaRPr lang="en-US" sz="3600" dirty="0">
              <a:solidFill>
                <a:schemeClr val="accent6">
                  <a:lumMod val="75000"/>
                </a:schemeClr>
              </a:solidFill>
              <a:latin typeface="Calibri"/>
              <a:ea typeface="Calibri"/>
              <a:cs typeface="Arial"/>
            </a:endParaRPr>
          </a:p>
          <a:p>
            <a:pPr marL="285750" indent="-285750">
              <a:buFont typeface="Wingdings" pitchFamily="2" charset="2"/>
              <a:buChar char="Ø"/>
            </a:pPr>
            <a:r>
              <a:rPr lang="en-US" sz="3600" b="1" dirty="0" smtClean="0">
                <a:solidFill>
                  <a:schemeClr val="accent6">
                    <a:lumMod val="75000"/>
                  </a:schemeClr>
                </a:solidFill>
                <a:ea typeface="Times New Roman"/>
                <a:cs typeface="NikoshBAN"/>
              </a:rPr>
              <a:t> </a:t>
            </a:r>
            <a:r>
              <a:rPr lang="bn-IN" sz="3600" b="1" dirty="0" smtClean="0">
                <a:solidFill>
                  <a:srgbClr val="002060"/>
                </a:solidFill>
                <a:ea typeface="Times New Roman"/>
                <a:cs typeface="NikoshBAN"/>
              </a:rPr>
              <a:t>দুধ </a:t>
            </a:r>
            <a:r>
              <a:rPr lang="bn-IN" sz="3600" b="1" dirty="0">
                <a:solidFill>
                  <a:srgbClr val="002060"/>
                </a:solidFill>
                <a:ea typeface="Times New Roman"/>
                <a:cs typeface="NikoshBAN"/>
              </a:rPr>
              <a:t>ও দুধজাতীয় খাবার:</a:t>
            </a:r>
            <a:endParaRPr lang="en-US" sz="3600" dirty="0">
              <a:solidFill>
                <a:srgbClr val="002060"/>
              </a:solidFill>
            </a:endParaRPr>
          </a:p>
        </p:txBody>
      </p:sp>
    </p:spTree>
    <p:extLst>
      <p:ext uri="{BB962C8B-B14F-4D97-AF65-F5344CB8AC3E}">
        <p14:creationId xmlns:p14="http://schemas.microsoft.com/office/powerpoint/2010/main" xmlns="" val="35304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barn(inVertical)">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barn(inVertical)">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barn(inVertical)">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barn(inVertical)">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95395A2A-4A80-4354-A25F-2C4BB559F3B7}"/>
              </a:ext>
            </a:extLst>
          </p:cNvPr>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90979" y="130346"/>
            <a:ext cx="2300177" cy="1479507"/>
          </a:xfrm>
          <a:prstGeom prst="rect">
            <a:avLst/>
          </a:prstGeom>
        </p:spPr>
      </p:pic>
      <p:pic>
        <p:nvPicPr>
          <p:cNvPr id="3" name="Picture 2">
            <a:extLst>
              <a:ext uri="{FF2B5EF4-FFF2-40B4-BE49-F238E27FC236}">
                <a16:creationId xmlns:a16="http://schemas.microsoft.com/office/drawing/2014/main" xmlns="" id="{5C1C5389-9663-7CB6-57EC-D8DFD438FA6E}"/>
              </a:ext>
            </a:extLst>
          </p:cNvPr>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339566" y="260404"/>
            <a:ext cx="2831407" cy="2035972"/>
          </a:xfrm>
          <a:prstGeom prst="rect">
            <a:avLst/>
          </a:prstGeom>
        </p:spPr>
      </p:pic>
      <p:pic>
        <p:nvPicPr>
          <p:cNvPr id="4" name="Picture 3">
            <a:extLst>
              <a:ext uri="{FF2B5EF4-FFF2-40B4-BE49-F238E27FC236}">
                <a16:creationId xmlns:a16="http://schemas.microsoft.com/office/drawing/2014/main" xmlns="" id="{4C0561C4-0FCE-38E4-042A-5820825279F5}"/>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6324600" y="609600"/>
            <a:ext cx="2322243" cy="1531759"/>
          </a:xfrm>
          <a:prstGeom prst="rect">
            <a:avLst/>
          </a:prstGeom>
        </p:spPr>
      </p:pic>
      <p:pic>
        <p:nvPicPr>
          <p:cNvPr id="5" name="Picture 4">
            <a:extLst>
              <a:ext uri="{FF2B5EF4-FFF2-40B4-BE49-F238E27FC236}">
                <a16:creationId xmlns:a16="http://schemas.microsoft.com/office/drawing/2014/main" xmlns="" id="{29107C53-DE02-600A-877A-2EDC2740D59B}"/>
              </a:ext>
            </a:extLst>
          </p:cNvPr>
          <p:cNvPicPr>
            <a:picLocks noChangeAspect="1"/>
          </p:cNvPicPr>
          <p:nvPr/>
        </p:nvPicPr>
        <p:blipFill>
          <a:blip r:embed="rId5" cstate="print">
            <a:extLst>
              <a:ext uri="{28A0092B-C50C-407E-A947-70E740481C1C}">
                <a14:useLocalDpi xmlns:a14="http://schemas.microsoft.com/office/drawing/2010/main" xmlns="" val="0"/>
              </a:ext>
            </a:extLst>
          </a:blip>
          <a:stretch>
            <a:fillRect/>
          </a:stretch>
        </p:blipFill>
        <p:spPr>
          <a:xfrm>
            <a:off x="390979" y="2068236"/>
            <a:ext cx="2476563" cy="1311816"/>
          </a:xfrm>
          <a:prstGeom prst="rect">
            <a:avLst/>
          </a:prstGeom>
        </p:spPr>
      </p:pic>
      <p:pic>
        <p:nvPicPr>
          <p:cNvPr id="6" name="Picture 5">
            <a:extLst>
              <a:ext uri="{FF2B5EF4-FFF2-40B4-BE49-F238E27FC236}">
                <a16:creationId xmlns:a16="http://schemas.microsoft.com/office/drawing/2014/main" xmlns="" id="{4BC92A3A-76BC-C741-E88B-A9132F85AB02}"/>
              </a:ext>
            </a:extLst>
          </p:cNvPr>
          <p:cNvPicPr>
            <a:picLocks noChangeAspect="1"/>
          </p:cNvPicPr>
          <p:nvPr/>
        </p:nvPicPr>
        <p:blipFill>
          <a:blip r:embed="rId6" cstate="print">
            <a:extLst>
              <a:ext uri="{28A0092B-C50C-407E-A947-70E740481C1C}">
                <a14:useLocalDpi xmlns:a14="http://schemas.microsoft.com/office/drawing/2010/main" xmlns="" val="0"/>
              </a:ext>
            </a:extLst>
          </a:blip>
          <a:stretch>
            <a:fillRect/>
          </a:stretch>
        </p:blipFill>
        <p:spPr>
          <a:xfrm>
            <a:off x="3348598" y="3429000"/>
            <a:ext cx="2223398" cy="1455145"/>
          </a:xfrm>
          <a:prstGeom prst="rect">
            <a:avLst/>
          </a:prstGeom>
        </p:spPr>
      </p:pic>
      <p:pic>
        <p:nvPicPr>
          <p:cNvPr id="7" name="Picture 6">
            <a:extLst>
              <a:ext uri="{FF2B5EF4-FFF2-40B4-BE49-F238E27FC236}">
                <a16:creationId xmlns:a16="http://schemas.microsoft.com/office/drawing/2014/main" xmlns="" id="{A74BCDFC-8123-A44F-8FF9-401597320DC6}"/>
              </a:ext>
            </a:extLst>
          </p:cNvPr>
          <p:cNvPicPr>
            <a:picLocks noChangeAspect="1"/>
          </p:cNvPicPr>
          <p:nvPr/>
        </p:nvPicPr>
        <p:blipFill>
          <a:blip r:embed="rId7" cstate="print">
            <a:extLst>
              <a:ext uri="{28A0092B-C50C-407E-A947-70E740481C1C}">
                <a14:useLocalDpi xmlns:a14="http://schemas.microsoft.com/office/drawing/2010/main" xmlns="" val="0"/>
              </a:ext>
            </a:extLst>
          </a:blip>
          <a:stretch>
            <a:fillRect/>
          </a:stretch>
        </p:blipFill>
        <p:spPr>
          <a:xfrm>
            <a:off x="6179833" y="3581401"/>
            <a:ext cx="2270434" cy="1447800"/>
          </a:xfrm>
          <a:prstGeom prst="rect">
            <a:avLst/>
          </a:prstGeom>
        </p:spPr>
      </p:pic>
      <p:sp>
        <p:nvSpPr>
          <p:cNvPr id="9" name="TextBox 8"/>
          <p:cNvSpPr txBox="1"/>
          <p:nvPr/>
        </p:nvSpPr>
        <p:spPr>
          <a:xfrm>
            <a:off x="1541068" y="5903893"/>
            <a:ext cx="5838458" cy="954107"/>
          </a:xfrm>
          <a:prstGeom prst="rect">
            <a:avLst/>
          </a:prstGeom>
          <a:noFill/>
        </p:spPr>
        <p:txBody>
          <a:bodyPr wrap="none" rtlCol="0">
            <a:spAutoFit/>
          </a:bodyPr>
          <a:lstStyle/>
          <a:p>
            <a:pPr lvl="0">
              <a:defRPr/>
            </a:pPr>
            <a:r>
              <a:rPr lang="en-US" sz="2800" kern="0" dirty="0" err="1">
                <a:solidFill>
                  <a:srgbClr val="E7E6E6">
                    <a:lumMod val="10000"/>
                  </a:srgbClr>
                </a:solidFill>
                <a:latin typeface="NikoshBAN" panose="02000000000000000000" pitchFamily="2" charset="0"/>
                <a:cs typeface="NikoshBAN" panose="02000000000000000000" pitchFamily="2" charset="0"/>
              </a:rPr>
              <a:t>যে</a:t>
            </a:r>
            <a:r>
              <a:rPr lang="en-US" sz="2800" kern="0" dirty="0">
                <a:solidFill>
                  <a:srgbClr val="E7E6E6">
                    <a:lumMod val="10000"/>
                  </a:srgbClr>
                </a:solidFill>
                <a:latin typeface="NikoshBAN" panose="02000000000000000000" pitchFamily="2" charset="0"/>
                <a:cs typeface="NikoshBAN" panose="02000000000000000000" pitchFamily="2" charset="0"/>
              </a:rPr>
              <a:t> </a:t>
            </a:r>
            <a:r>
              <a:rPr lang="bn-IN" sz="2800" kern="0" dirty="0">
                <a:solidFill>
                  <a:srgbClr val="E7E6E6">
                    <a:lumMod val="10000"/>
                  </a:srgbClr>
                </a:solidFill>
                <a:latin typeface="NikoshBAN" panose="02000000000000000000" pitchFamily="2" charset="0"/>
                <a:cs typeface="NikoshBAN" panose="02000000000000000000" pitchFamily="2" charset="0"/>
              </a:rPr>
              <a:t>খাদ্যে আমাদের দেহের প্রয়োজনীয়  পরিমাণে সব </a:t>
            </a:r>
            <a:endParaRPr lang="en-US" sz="2800" kern="0" dirty="0">
              <a:solidFill>
                <a:srgbClr val="E7E6E6">
                  <a:lumMod val="10000"/>
                </a:srgbClr>
              </a:solidFill>
              <a:latin typeface="NikoshBAN" panose="02000000000000000000" pitchFamily="2" charset="0"/>
              <a:cs typeface="NikoshBAN" panose="02000000000000000000" pitchFamily="2" charset="0"/>
            </a:endParaRPr>
          </a:p>
          <a:p>
            <a:pPr lvl="0">
              <a:defRPr/>
            </a:pPr>
            <a:r>
              <a:rPr lang="bn-IN" sz="2800" kern="0" dirty="0">
                <a:solidFill>
                  <a:srgbClr val="E7E6E6">
                    <a:lumMod val="10000"/>
                  </a:srgbClr>
                </a:solidFill>
                <a:latin typeface="NikoshBAN" panose="02000000000000000000" pitchFamily="2" charset="0"/>
                <a:cs typeface="NikoshBAN" panose="02000000000000000000" pitchFamily="2" charset="0"/>
              </a:rPr>
              <a:t>রকমের পুষ্টি উপাদান থাকে তাকে সুষম খাদ্য বলে।</a:t>
            </a:r>
            <a:endParaRPr lang="en-US" sz="2800" kern="0" dirty="0">
              <a:solidFill>
                <a:srgbClr val="E7E6E6">
                  <a:lumMod val="10000"/>
                </a:srgbClr>
              </a:solidFill>
              <a:latin typeface="NikoshBAN" panose="02000000000000000000" pitchFamily="2" charset="0"/>
              <a:cs typeface="NikoshBAN" panose="02000000000000000000" pitchFamily="2" charset="0"/>
            </a:endParaRPr>
          </a:p>
        </p:txBody>
      </p:sp>
      <p:pic>
        <p:nvPicPr>
          <p:cNvPr id="10" name="Picture 9">
            <a:extLst>
              <a:ext uri="{FF2B5EF4-FFF2-40B4-BE49-F238E27FC236}">
                <a16:creationId xmlns:a16="http://schemas.microsoft.com/office/drawing/2014/main" xmlns="" id="{A4826252-16AC-678D-C620-CC8FD882AE29}"/>
              </a:ext>
            </a:extLst>
          </p:cNvPr>
          <p:cNvPicPr>
            <a:picLocks noChangeAspect="1"/>
          </p:cNvPicPr>
          <p:nvPr/>
        </p:nvPicPr>
        <p:blipFill>
          <a:blip r:embed="rId8" cstate="print">
            <a:extLst>
              <a:ext uri="{28A0092B-C50C-407E-A947-70E740481C1C}">
                <a14:useLocalDpi xmlns:a14="http://schemas.microsoft.com/office/drawing/2010/main" xmlns="" val="0"/>
              </a:ext>
            </a:extLst>
          </a:blip>
          <a:stretch>
            <a:fillRect/>
          </a:stretch>
        </p:blipFill>
        <p:spPr>
          <a:xfrm>
            <a:off x="221155" y="3886200"/>
            <a:ext cx="2646387" cy="1689753"/>
          </a:xfrm>
          <a:prstGeom prst="rect">
            <a:avLst/>
          </a:prstGeom>
        </p:spPr>
      </p:pic>
      <p:sp>
        <p:nvSpPr>
          <p:cNvPr id="11" name="TextBox 10"/>
          <p:cNvSpPr txBox="1"/>
          <p:nvPr/>
        </p:nvSpPr>
        <p:spPr>
          <a:xfrm>
            <a:off x="4343400" y="2111710"/>
            <a:ext cx="901209" cy="461665"/>
          </a:xfrm>
          <a:prstGeom prst="rect">
            <a:avLst/>
          </a:prstGeom>
          <a:noFill/>
        </p:spPr>
        <p:txBody>
          <a:bodyPr wrap="none" rtlCol="0">
            <a:spAutoFit/>
          </a:bodyPr>
          <a:lstStyle/>
          <a:p>
            <a:r>
              <a:rPr lang="en-US" sz="2400" b="1" dirty="0" err="1" smtClean="0">
                <a:solidFill>
                  <a:srgbClr val="FF0000"/>
                </a:solidFill>
              </a:rPr>
              <a:t>ভাত</a:t>
            </a:r>
            <a:r>
              <a:rPr lang="en-US" sz="2400" dirty="0" smtClean="0"/>
              <a:t> </a:t>
            </a:r>
            <a:endParaRPr lang="en-US" sz="2400" dirty="0"/>
          </a:p>
        </p:txBody>
      </p:sp>
      <p:sp>
        <p:nvSpPr>
          <p:cNvPr id="12" name="TextBox 11"/>
          <p:cNvSpPr txBox="1"/>
          <p:nvPr/>
        </p:nvSpPr>
        <p:spPr>
          <a:xfrm>
            <a:off x="1066800" y="1524000"/>
            <a:ext cx="862737" cy="461665"/>
          </a:xfrm>
          <a:prstGeom prst="rect">
            <a:avLst/>
          </a:prstGeom>
          <a:noFill/>
        </p:spPr>
        <p:txBody>
          <a:bodyPr wrap="none" rtlCol="0">
            <a:spAutoFit/>
          </a:bodyPr>
          <a:lstStyle/>
          <a:p>
            <a:r>
              <a:rPr lang="bn-BD" sz="2400" b="1" dirty="0" smtClean="0">
                <a:solidFill>
                  <a:srgbClr val="FF0000"/>
                </a:solidFill>
              </a:rPr>
              <a:t>ডিম </a:t>
            </a:r>
            <a:endParaRPr lang="en-US" sz="2400" b="1" dirty="0">
              <a:solidFill>
                <a:srgbClr val="FF0000"/>
              </a:solidFill>
            </a:endParaRPr>
          </a:p>
        </p:txBody>
      </p:sp>
      <p:sp>
        <p:nvSpPr>
          <p:cNvPr id="13" name="TextBox 12"/>
          <p:cNvSpPr txBox="1"/>
          <p:nvPr/>
        </p:nvSpPr>
        <p:spPr>
          <a:xfrm>
            <a:off x="7162800" y="2296376"/>
            <a:ext cx="1223412" cy="461665"/>
          </a:xfrm>
          <a:prstGeom prst="rect">
            <a:avLst/>
          </a:prstGeom>
          <a:noFill/>
        </p:spPr>
        <p:txBody>
          <a:bodyPr wrap="none" rtlCol="0">
            <a:spAutoFit/>
          </a:bodyPr>
          <a:lstStyle/>
          <a:p>
            <a:r>
              <a:rPr lang="bn-BD" sz="2400" b="1" dirty="0" smtClean="0">
                <a:solidFill>
                  <a:srgbClr val="FF0000"/>
                </a:solidFill>
              </a:rPr>
              <a:t>ফলমূল</a:t>
            </a:r>
            <a:endParaRPr lang="en-US" sz="2400" b="1" dirty="0">
              <a:solidFill>
                <a:srgbClr val="FF0000"/>
              </a:solidFill>
            </a:endParaRPr>
          </a:p>
        </p:txBody>
      </p:sp>
      <p:sp>
        <p:nvSpPr>
          <p:cNvPr id="15" name="TextBox 14"/>
          <p:cNvSpPr txBox="1"/>
          <p:nvPr/>
        </p:nvSpPr>
        <p:spPr>
          <a:xfrm>
            <a:off x="809163" y="3403089"/>
            <a:ext cx="1640193" cy="461665"/>
          </a:xfrm>
          <a:prstGeom prst="rect">
            <a:avLst/>
          </a:prstGeom>
          <a:noFill/>
        </p:spPr>
        <p:txBody>
          <a:bodyPr wrap="none" rtlCol="0">
            <a:spAutoFit/>
          </a:bodyPr>
          <a:lstStyle/>
          <a:p>
            <a:r>
              <a:rPr lang="bn-BD" sz="2400" b="1" dirty="0" smtClean="0">
                <a:solidFill>
                  <a:srgbClr val="FF0000"/>
                </a:solidFill>
              </a:rPr>
              <a:t>দেশি মাছ </a:t>
            </a:r>
            <a:endParaRPr lang="en-US" sz="2400" b="1" dirty="0">
              <a:solidFill>
                <a:srgbClr val="FF0000"/>
              </a:solidFill>
            </a:endParaRPr>
          </a:p>
        </p:txBody>
      </p:sp>
      <p:sp>
        <p:nvSpPr>
          <p:cNvPr id="16" name="TextBox 15"/>
          <p:cNvSpPr txBox="1"/>
          <p:nvPr/>
        </p:nvSpPr>
        <p:spPr>
          <a:xfrm>
            <a:off x="6447432" y="5114288"/>
            <a:ext cx="1885453" cy="461665"/>
          </a:xfrm>
          <a:prstGeom prst="rect">
            <a:avLst/>
          </a:prstGeom>
          <a:noFill/>
        </p:spPr>
        <p:txBody>
          <a:bodyPr wrap="none" rtlCol="0">
            <a:spAutoFit/>
          </a:bodyPr>
          <a:lstStyle/>
          <a:p>
            <a:r>
              <a:rPr lang="bn-BD" sz="2400" b="1" dirty="0" smtClean="0">
                <a:solidFill>
                  <a:srgbClr val="FF0000"/>
                </a:solidFill>
              </a:rPr>
              <a:t>শাক সবজি </a:t>
            </a:r>
            <a:endParaRPr lang="en-US" sz="2400" b="1" dirty="0">
              <a:solidFill>
                <a:srgbClr val="FF0000"/>
              </a:solidFill>
            </a:endParaRPr>
          </a:p>
        </p:txBody>
      </p:sp>
      <p:sp>
        <p:nvSpPr>
          <p:cNvPr id="17" name="TextBox 16"/>
          <p:cNvSpPr txBox="1"/>
          <p:nvPr/>
        </p:nvSpPr>
        <p:spPr>
          <a:xfrm>
            <a:off x="4089335" y="5004879"/>
            <a:ext cx="965329" cy="461665"/>
          </a:xfrm>
          <a:prstGeom prst="rect">
            <a:avLst/>
          </a:prstGeom>
          <a:noFill/>
        </p:spPr>
        <p:txBody>
          <a:bodyPr wrap="none" rtlCol="0">
            <a:spAutoFit/>
          </a:bodyPr>
          <a:lstStyle/>
          <a:p>
            <a:r>
              <a:rPr lang="bn-BD" sz="2400" b="1" dirty="0" smtClean="0">
                <a:solidFill>
                  <a:srgbClr val="FF0000"/>
                </a:solidFill>
              </a:rPr>
              <a:t>মাংস</a:t>
            </a:r>
            <a:r>
              <a:rPr lang="bn-BD" dirty="0" smtClean="0"/>
              <a:t> </a:t>
            </a:r>
            <a:endParaRPr lang="en-US" dirty="0"/>
          </a:p>
        </p:txBody>
      </p:sp>
      <p:sp>
        <p:nvSpPr>
          <p:cNvPr id="18" name="TextBox 17"/>
          <p:cNvSpPr txBox="1"/>
          <p:nvPr/>
        </p:nvSpPr>
        <p:spPr>
          <a:xfrm>
            <a:off x="814968" y="5673060"/>
            <a:ext cx="503664" cy="461665"/>
          </a:xfrm>
          <a:prstGeom prst="rect">
            <a:avLst/>
          </a:prstGeom>
          <a:noFill/>
        </p:spPr>
        <p:txBody>
          <a:bodyPr wrap="none" rtlCol="0">
            <a:spAutoFit/>
          </a:bodyPr>
          <a:lstStyle/>
          <a:p>
            <a:r>
              <a:rPr lang="bn-BD" sz="2400" b="1" dirty="0" smtClean="0">
                <a:solidFill>
                  <a:srgbClr val="FF0000"/>
                </a:solidFill>
              </a:rPr>
              <a:t>ঘি</a:t>
            </a:r>
          </a:p>
        </p:txBody>
      </p:sp>
    </p:spTree>
    <p:extLst>
      <p:ext uri="{BB962C8B-B14F-4D97-AF65-F5344CB8AC3E}">
        <p14:creationId xmlns:p14="http://schemas.microsoft.com/office/powerpoint/2010/main" xmlns="" val="16031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circle(in)">
                                      <p:cBhvr>
                                        <p:cTn id="12" dur="20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circle(in)">
                                      <p:cBhvr>
                                        <p:cTn id="22" dur="2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20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circle(in)">
                                      <p:cBhvr>
                                        <p:cTn id="32" dur="2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6" presetClass="entr" presetSubtype="16"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circle(in)">
                                      <p:cBhvr>
                                        <p:cTn id="37" dur="2000"/>
                                        <p:tgtEl>
                                          <p:spTgt spid="7"/>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circle(in)">
                                      <p:cBhvr>
                                        <p:cTn id="42" dur="2000"/>
                                        <p:tgtEl>
                                          <p:spTgt spid="16"/>
                                        </p:tgtEl>
                                      </p:cBhvr>
                                    </p:animEffect>
                                  </p:childTnLst>
                                </p:cTn>
                              </p:par>
                            </p:childTnLst>
                          </p:cTn>
                        </p:par>
                      </p:childTnLst>
                    </p:cTn>
                  </p:par>
                  <p:par>
                    <p:cTn id="43" fill="hold">
                      <p:stCondLst>
                        <p:cond delay="indefinite"/>
                      </p:stCondLst>
                      <p:childTnLst>
                        <p:par>
                          <p:cTn id="44" fill="hold">
                            <p:stCondLst>
                              <p:cond delay="0"/>
                            </p:stCondLst>
                            <p:childTnLst>
                              <p:par>
                                <p:cTn id="45" presetID="6" presetClass="entr" presetSubtype="16"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circle(in)">
                                      <p:cBhvr>
                                        <p:cTn id="47" dur="2000"/>
                                        <p:tgtEl>
                                          <p:spTgt spid="6"/>
                                        </p:tgtEl>
                                      </p:cBhvr>
                                    </p:animEffect>
                                  </p:childTnLst>
                                </p:cTn>
                              </p:par>
                            </p:childTnLst>
                          </p:cTn>
                        </p:par>
                      </p:childTnLst>
                    </p:cTn>
                  </p:par>
                  <p:par>
                    <p:cTn id="48" fill="hold">
                      <p:stCondLst>
                        <p:cond delay="indefinite"/>
                      </p:stCondLst>
                      <p:childTnLst>
                        <p:par>
                          <p:cTn id="49" fill="hold">
                            <p:stCondLst>
                              <p:cond delay="0"/>
                            </p:stCondLst>
                            <p:childTnLst>
                              <p:par>
                                <p:cTn id="50" presetID="6" presetClass="entr" presetSubtype="16"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circle(in)">
                                      <p:cBhvr>
                                        <p:cTn id="52" dur="20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6" presetClass="entr" presetSubtype="16"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circle(in)">
                                      <p:cBhvr>
                                        <p:cTn id="57" dur="2000"/>
                                        <p:tgtEl>
                                          <p:spTgt spid="10"/>
                                        </p:tgtEl>
                                      </p:cBhvr>
                                    </p:animEffect>
                                  </p:childTnLst>
                                </p:cTn>
                              </p:par>
                            </p:childTnLst>
                          </p:cTn>
                        </p:par>
                      </p:childTnLst>
                    </p:cTn>
                  </p:par>
                  <p:par>
                    <p:cTn id="58" fill="hold">
                      <p:stCondLst>
                        <p:cond delay="indefinite"/>
                      </p:stCondLst>
                      <p:childTnLst>
                        <p:par>
                          <p:cTn id="59" fill="hold">
                            <p:stCondLst>
                              <p:cond delay="0"/>
                            </p:stCondLst>
                            <p:childTnLst>
                              <p:par>
                                <p:cTn id="60" presetID="6" presetClass="entr" presetSubtype="16" fill="hold" grpId="0" nodeType="click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circle(in)">
                                      <p:cBhvr>
                                        <p:cTn id="62" dur="2000"/>
                                        <p:tgtEl>
                                          <p:spTgt spid="18"/>
                                        </p:tgtEl>
                                      </p:cBhvr>
                                    </p:animEffect>
                                  </p:childTnLst>
                                </p:cTn>
                              </p:par>
                            </p:childTnLst>
                          </p:cTn>
                        </p:par>
                      </p:childTnLst>
                    </p:cTn>
                  </p:par>
                  <p:par>
                    <p:cTn id="63" fill="hold">
                      <p:stCondLst>
                        <p:cond delay="indefinite"/>
                      </p:stCondLst>
                      <p:childTnLst>
                        <p:par>
                          <p:cTn id="64" fill="hold">
                            <p:stCondLst>
                              <p:cond delay="0"/>
                            </p:stCondLst>
                            <p:childTnLst>
                              <p:par>
                                <p:cTn id="65" presetID="6" presetClass="entr" presetSubtype="16" fill="hold" nodeType="clickEffect">
                                  <p:stCondLst>
                                    <p:cond delay="0"/>
                                  </p:stCondLst>
                                  <p:childTnLst>
                                    <p:set>
                                      <p:cBhvr>
                                        <p:cTn id="66" dur="1" fill="hold">
                                          <p:stCondLst>
                                            <p:cond delay="0"/>
                                          </p:stCondLst>
                                        </p:cTn>
                                        <p:tgtEl>
                                          <p:spTgt spid="5"/>
                                        </p:tgtEl>
                                        <p:attrNameLst>
                                          <p:attrName>style.visibility</p:attrName>
                                        </p:attrNameLst>
                                      </p:cBhvr>
                                      <p:to>
                                        <p:strVal val="visible"/>
                                      </p:to>
                                    </p:set>
                                    <p:animEffect transition="in" filter="circle(in)">
                                      <p:cBhvr>
                                        <p:cTn id="67" dur="2000"/>
                                        <p:tgtEl>
                                          <p:spTgt spid="5"/>
                                        </p:tgtEl>
                                      </p:cBhvr>
                                    </p:animEffect>
                                  </p:childTnLst>
                                </p:cTn>
                              </p:par>
                            </p:childTnLst>
                          </p:cTn>
                        </p:par>
                      </p:childTnLst>
                    </p:cTn>
                  </p:par>
                  <p:par>
                    <p:cTn id="68" fill="hold">
                      <p:stCondLst>
                        <p:cond delay="indefinite"/>
                      </p:stCondLst>
                      <p:childTnLst>
                        <p:par>
                          <p:cTn id="69" fill="hold">
                            <p:stCondLst>
                              <p:cond delay="0"/>
                            </p:stCondLst>
                            <p:childTnLst>
                              <p:par>
                                <p:cTn id="70" presetID="6" presetClass="entr" presetSubtype="16"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circle(in)">
                                      <p:cBhvr>
                                        <p:cTn id="72" dur="2000"/>
                                        <p:tgtEl>
                                          <p:spTgt spid="15"/>
                                        </p:tgtEl>
                                      </p:cBhvr>
                                    </p:animEffect>
                                  </p:childTnLst>
                                </p:cTn>
                              </p:par>
                            </p:childTnLst>
                          </p:cTn>
                        </p:par>
                      </p:childTnLst>
                    </p:cTn>
                  </p:par>
                  <p:par>
                    <p:cTn id="73" fill="hold">
                      <p:stCondLst>
                        <p:cond delay="indefinite"/>
                      </p:stCondLst>
                      <p:childTnLst>
                        <p:par>
                          <p:cTn id="74" fill="hold">
                            <p:stCondLst>
                              <p:cond delay="0"/>
                            </p:stCondLst>
                            <p:childTnLst>
                              <p:par>
                                <p:cTn id="75" presetID="6" presetClass="entr" presetSubtype="16" fill="hold" grpId="0" nodeType="clickEffect">
                                  <p:stCondLst>
                                    <p:cond delay="0"/>
                                  </p:stCondLst>
                                  <p:childTnLst>
                                    <p:set>
                                      <p:cBhvr>
                                        <p:cTn id="76" dur="1" fill="hold">
                                          <p:stCondLst>
                                            <p:cond delay="0"/>
                                          </p:stCondLst>
                                        </p:cTn>
                                        <p:tgtEl>
                                          <p:spTgt spid="9"/>
                                        </p:tgtEl>
                                        <p:attrNameLst>
                                          <p:attrName>style.visibility</p:attrName>
                                        </p:attrNameLst>
                                      </p:cBhvr>
                                      <p:to>
                                        <p:strVal val="visible"/>
                                      </p:to>
                                    </p:set>
                                    <p:animEffect transition="in" filter="circle(in)">
                                      <p:cBhvr>
                                        <p:cTn id="7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P spid="13" grpId="0"/>
      <p:bldP spid="15" grpId="0"/>
      <p:bldP spid="16" grpId="0"/>
      <p:bldP spid="17" grpId="0"/>
      <p:bldP spid="1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517902" y="2750777"/>
            <a:ext cx="2550585" cy="1999293"/>
            <a:chOff x="4443664" y="2259219"/>
            <a:chExt cx="2988196" cy="2342317"/>
          </a:xfrm>
          <a:solidFill>
            <a:srgbClr val="7030A0"/>
          </a:solidFill>
        </p:grpSpPr>
        <p:sp>
          <p:nvSpPr>
            <p:cNvPr id="4" name="Oval 3"/>
            <p:cNvSpPr/>
            <p:nvPr/>
          </p:nvSpPr>
          <p:spPr>
            <a:xfrm>
              <a:off x="4443664" y="2259219"/>
              <a:ext cx="2988196" cy="2342317"/>
            </a:xfrm>
            <a:prstGeom prst="ellipse">
              <a:avLst/>
            </a:prstGeom>
            <a:grpFill/>
            <a:ln w="12700" cap="flat" cmpd="sng" algn="ctr">
              <a:solidFill>
                <a:sysClr val="window" lastClr="FFFFFF">
                  <a:hueOff val="0"/>
                  <a:satOff val="0"/>
                  <a:lumOff val="0"/>
                  <a:alphaOff val="0"/>
                </a:sysClr>
              </a:solidFill>
              <a:prstDash val="solid"/>
              <a:miter lim="800000"/>
            </a:ln>
            <a:effectLst/>
          </p:spPr>
        </p:sp>
        <p:sp>
          <p:nvSpPr>
            <p:cNvPr id="5" name="Oval 4"/>
            <p:cNvSpPr/>
            <p:nvPr/>
          </p:nvSpPr>
          <p:spPr>
            <a:xfrm>
              <a:off x="4881275" y="2602243"/>
              <a:ext cx="2112974" cy="1656269"/>
            </a:xfrm>
            <a:prstGeom prst="rect">
              <a:avLst/>
            </a:prstGeom>
            <a:grpFill/>
            <a:ln>
              <a:noFill/>
            </a:ln>
            <a:effectLst/>
          </p:spPr>
          <p:txBody>
            <a:bodyPr spcFirstLastPara="0" vert="horz" wrap="square" lIns="45720" tIns="45720" rIns="45720" bIns="4572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r>
                <a:rPr kumimoji="0" lang="bn-IN" sz="3600" b="1" i="0" u="none" strike="noStrike" kern="120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সুষম খাবারের প্রয়োজনীয়তা</a:t>
              </a:r>
              <a:endParaRPr kumimoji="0" lang="en-US" sz="3600" b="1" i="0" u="none" strike="noStrike" kern="120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endParaRPr>
            </a:p>
          </p:txBody>
        </p:sp>
      </p:grpSp>
      <p:grpSp>
        <p:nvGrpSpPr>
          <p:cNvPr id="6" name="Group 5"/>
          <p:cNvGrpSpPr/>
          <p:nvPr/>
        </p:nvGrpSpPr>
        <p:grpSpPr>
          <a:xfrm>
            <a:off x="3283057" y="76199"/>
            <a:ext cx="3020278" cy="2044097"/>
            <a:chOff x="4425444" y="-66879"/>
            <a:chExt cx="3020278" cy="2044097"/>
          </a:xfrm>
          <a:solidFill>
            <a:schemeClr val="accent4">
              <a:lumMod val="60000"/>
              <a:lumOff val="40000"/>
            </a:schemeClr>
          </a:solidFill>
        </p:grpSpPr>
        <p:sp>
          <p:nvSpPr>
            <p:cNvPr id="7" name="Oval 6"/>
            <p:cNvSpPr/>
            <p:nvPr/>
          </p:nvSpPr>
          <p:spPr>
            <a:xfrm>
              <a:off x="4425444" y="-66879"/>
              <a:ext cx="3020278" cy="2044097"/>
            </a:xfrm>
            <a:prstGeom prst="ellipse">
              <a:avLst/>
            </a:prstGeom>
            <a:grpFill/>
            <a:ln w="12700" cap="flat" cmpd="sng" algn="ctr">
              <a:solidFill>
                <a:sysClr val="window" lastClr="FFFFFF">
                  <a:hueOff val="0"/>
                  <a:satOff val="0"/>
                  <a:lumOff val="0"/>
                  <a:alphaOff val="0"/>
                </a:sysClr>
              </a:solidFill>
              <a:prstDash val="solid"/>
              <a:miter lim="800000"/>
            </a:ln>
            <a:effectLst/>
          </p:spPr>
        </p:sp>
        <p:sp>
          <p:nvSpPr>
            <p:cNvPr id="8" name="Oval 4"/>
            <p:cNvSpPr/>
            <p:nvPr/>
          </p:nvSpPr>
          <p:spPr>
            <a:xfrm>
              <a:off x="4867753" y="232472"/>
              <a:ext cx="2135660" cy="1445395"/>
            </a:xfrm>
            <a:prstGeom prst="rect">
              <a:avLst/>
            </a:prstGeom>
            <a:grpFill/>
            <a:ln>
              <a:noFill/>
            </a:ln>
            <a:effectLst/>
          </p:spPr>
          <p:txBody>
            <a:bodyPr spcFirstLastPara="0" vert="horz" wrap="square" lIns="45720" tIns="45720" rIns="45720" bIns="4572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r>
                <a:rPr kumimoji="0" lang="bn-IN" sz="3600" b="1" i="0" u="none" strike="noStrike" kern="120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সুষম খাদ্য গ্রহন গুরত্বপূর্ন</a:t>
              </a:r>
              <a:endParaRPr kumimoji="0" lang="en-US" sz="3600" b="1" i="0" u="none" strike="noStrike" kern="120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endParaRPr>
            </a:p>
          </p:txBody>
        </p:sp>
      </p:grpSp>
      <p:grpSp>
        <p:nvGrpSpPr>
          <p:cNvPr id="9" name="Group 8"/>
          <p:cNvGrpSpPr/>
          <p:nvPr/>
        </p:nvGrpSpPr>
        <p:grpSpPr>
          <a:xfrm>
            <a:off x="533400" y="2545552"/>
            <a:ext cx="1806351" cy="1626602"/>
            <a:chOff x="2588111" y="2624141"/>
            <a:chExt cx="1806351" cy="1626602"/>
          </a:xfrm>
        </p:grpSpPr>
        <p:sp>
          <p:nvSpPr>
            <p:cNvPr id="10" name="Oval 9"/>
            <p:cNvSpPr/>
            <p:nvPr/>
          </p:nvSpPr>
          <p:spPr>
            <a:xfrm>
              <a:off x="2588111" y="2624141"/>
              <a:ext cx="1806351" cy="1626602"/>
            </a:xfrm>
            <a:prstGeom prst="ellipse">
              <a:avLst/>
            </a:prstGeom>
            <a:solidFill>
              <a:srgbClr val="FFC000"/>
            </a:solidFill>
            <a:ln w="12700" cap="flat" cmpd="sng" algn="ctr">
              <a:solidFill>
                <a:sysClr val="window" lastClr="FFFFFF">
                  <a:hueOff val="0"/>
                  <a:satOff val="0"/>
                  <a:lumOff val="0"/>
                  <a:alphaOff val="0"/>
                </a:sysClr>
              </a:solidFill>
              <a:prstDash val="solid"/>
              <a:miter lim="800000"/>
            </a:ln>
            <a:effectLst/>
          </p:spPr>
        </p:sp>
        <p:sp>
          <p:nvSpPr>
            <p:cNvPr id="11" name="Oval 4"/>
            <p:cNvSpPr/>
            <p:nvPr/>
          </p:nvSpPr>
          <p:spPr>
            <a:xfrm>
              <a:off x="2823911" y="2898645"/>
              <a:ext cx="1334753" cy="1106824"/>
            </a:xfrm>
            <a:prstGeom prst="rect">
              <a:avLst/>
            </a:prstGeom>
            <a:noFill/>
            <a:ln>
              <a:noFill/>
            </a:ln>
            <a:effectLst/>
          </p:spPr>
          <p:txBody>
            <a:bodyPr spcFirstLastPara="0" vert="horz" wrap="square" lIns="45720" tIns="45720" rIns="45720" bIns="4572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r>
                <a:rPr kumimoji="0" lang="bn-IN" sz="3600" b="1" i="0" u="none" strike="noStrike" kern="120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দেহের  বৃদ্ধি ঘটায়</a:t>
              </a:r>
              <a:endParaRPr kumimoji="0" lang="en-US" sz="3600" b="1" i="0" u="none" strike="noStrike" kern="120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endParaRPr>
            </a:p>
          </p:txBody>
        </p:sp>
      </p:grpSp>
      <p:grpSp>
        <p:nvGrpSpPr>
          <p:cNvPr id="12" name="Group 11"/>
          <p:cNvGrpSpPr/>
          <p:nvPr/>
        </p:nvGrpSpPr>
        <p:grpSpPr>
          <a:xfrm>
            <a:off x="7207366" y="2750777"/>
            <a:ext cx="1765532" cy="1765532"/>
            <a:chOff x="7530205" y="2547612"/>
            <a:chExt cx="1765532" cy="1765532"/>
          </a:xfrm>
          <a:solidFill>
            <a:schemeClr val="accent2">
              <a:lumMod val="75000"/>
            </a:schemeClr>
          </a:solidFill>
        </p:grpSpPr>
        <p:sp>
          <p:nvSpPr>
            <p:cNvPr id="13" name="Oval 12"/>
            <p:cNvSpPr/>
            <p:nvPr/>
          </p:nvSpPr>
          <p:spPr>
            <a:xfrm>
              <a:off x="7530205" y="2547612"/>
              <a:ext cx="1765532" cy="1765532"/>
            </a:xfrm>
            <a:prstGeom prst="ellipse">
              <a:avLst/>
            </a:prstGeom>
            <a:grpFill/>
            <a:ln w="12700" cap="flat" cmpd="sng" algn="ctr">
              <a:solidFill>
                <a:sysClr val="window" lastClr="FFFFFF">
                  <a:hueOff val="0"/>
                  <a:satOff val="0"/>
                  <a:lumOff val="0"/>
                  <a:alphaOff val="0"/>
                </a:sysClr>
              </a:solidFill>
              <a:prstDash val="solid"/>
              <a:miter lim="800000"/>
            </a:ln>
            <a:effectLst/>
          </p:spPr>
        </p:sp>
        <p:sp>
          <p:nvSpPr>
            <p:cNvPr id="14" name="Oval 4"/>
            <p:cNvSpPr/>
            <p:nvPr/>
          </p:nvSpPr>
          <p:spPr>
            <a:xfrm>
              <a:off x="7788761" y="2806168"/>
              <a:ext cx="1248420" cy="1248420"/>
            </a:xfrm>
            <a:prstGeom prst="rect">
              <a:avLst/>
            </a:prstGeom>
            <a:grpFill/>
            <a:ln>
              <a:noFill/>
            </a:ln>
            <a:effectLst/>
          </p:spPr>
          <p:txBody>
            <a:bodyPr spcFirstLastPara="0" vert="horz" wrap="square" lIns="41910" tIns="41910" rIns="41910" bIns="41910" numCol="1" spcCol="1270" anchor="ctr" anchorCtr="0">
              <a:noAutofit/>
            </a:bodyPr>
            <a:lstStyle/>
            <a:p>
              <a:pPr marL="0" marR="0" lvl="0" indent="0" algn="ctr" defTabSz="1466850" eaLnBrk="1" fontAlgn="auto" latinLnBrk="0" hangingPunct="1">
                <a:lnSpc>
                  <a:spcPct val="90000"/>
                </a:lnSpc>
                <a:spcBef>
                  <a:spcPct val="0"/>
                </a:spcBef>
                <a:spcAft>
                  <a:spcPct val="35000"/>
                </a:spcAft>
                <a:buClrTx/>
                <a:buSzTx/>
                <a:buFontTx/>
                <a:buNone/>
                <a:tabLst/>
                <a:defRPr/>
              </a:pPr>
              <a:r>
                <a:rPr kumimoji="0" lang="bn-IN" sz="3300" b="1" i="0" u="none" strike="noStrike" kern="120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আমাদের সুস্থ রাখে </a:t>
              </a:r>
              <a:endParaRPr kumimoji="0" lang="en-US" sz="3300" b="1" i="0" u="none" strike="noStrike" kern="1200" cap="none" spc="0" normalizeH="0" baseline="0" noProof="0" dirty="0">
                <a:ln>
                  <a:noFill/>
                </a:ln>
                <a:solidFill>
                  <a:sysClr val="windowText" lastClr="000000"/>
                </a:solidFill>
                <a:effectLst/>
                <a:uLnTx/>
                <a:uFillTx/>
                <a:latin typeface="Calibri"/>
                <a:ea typeface="+mn-ea"/>
              </a:endParaRPr>
            </a:p>
          </p:txBody>
        </p:sp>
      </p:grpSp>
      <p:grpSp>
        <p:nvGrpSpPr>
          <p:cNvPr id="15" name="Group 14"/>
          <p:cNvGrpSpPr/>
          <p:nvPr/>
        </p:nvGrpSpPr>
        <p:grpSpPr>
          <a:xfrm>
            <a:off x="3769196" y="5246347"/>
            <a:ext cx="1925766" cy="1506976"/>
            <a:chOff x="5054996" y="5022821"/>
            <a:chExt cx="1765532" cy="1765532"/>
          </a:xfrm>
        </p:grpSpPr>
        <p:sp>
          <p:nvSpPr>
            <p:cNvPr id="16" name="Oval 15"/>
            <p:cNvSpPr/>
            <p:nvPr/>
          </p:nvSpPr>
          <p:spPr>
            <a:xfrm>
              <a:off x="5054996" y="5022821"/>
              <a:ext cx="1765532" cy="1765532"/>
            </a:xfrm>
            <a:prstGeom prst="ellipse">
              <a:avLst/>
            </a:prstGeom>
            <a:solidFill>
              <a:schemeClr val="accent5"/>
            </a:solidFill>
            <a:ln w="12700" cap="flat" cmpd="sng" algn="ctr">
              <a:solidFill>
                <a:sysClr val="window" lastClr="FFFFFF">
                  <a:hueOff val="0"/>
                  <a:satOff val="0"/>
                  <a:lumOff val="0"/>
                  <a:alphaOff val="0"/>
                </a:sysClr>
              </a:solidFill>
              <a:prstDash val="solid"/>
              <a:miter lim="800000"/>
            </a:ln>
            <a:effectLst/>
          </p:spPr>
        </p:sp>
        <p:sp>
          <p:nvSpPr>
            <p:cNvPr id="17" name="Oval 4"/>
            <p:cNvSpPr/>
            <p:nvPr/>
          </p:nvSpPr>
          <p:spPr>
            <a:xfrm>
              <a:off x="5313552" y="5281377"/>
              <a:ext cx="1248420" cy="1248420"/>
            </a:xfrm>
            <a:prstGeom prst="rect">
              <a:avLst/>
            </a:prstGeom>
            <a:noFill/>
            <a:ln>
              <a:noFill/>
            </a:ln>
            <a:effectLst/>
          </p:spPr>
          <p:txBody>
            <a:bodyPr spcFirstLastPara="0" vert="horz" wrap="square" lIns="45720" tIns="45720" rIns="45720" bIns="4572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tabLst/>
                <a:defRPr/>
              </a:pPr>
              <a:r>
                <a:rPr kumimoji="0" lang="bn-IN" sz="3600" b="1" i="0" u="none" strike="noStrike" kern="120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rPr>
                <a:t>রোগের আক্রমন কমায়</a:t>
              </a:r>
              <a:endParaRPr kumimoji="0" lang="en-US" sz="3600" b="1" i="0" u="none" strike="noStrike" kern="1200" cap="none" spc="0" normalizeH="0" baseline="0" noProof="0" dirty="0">
                <a:ln>
                  <a:noFill/>
                </a:ln>
                <a:solidFill>
                  <a:sysClr val="windowText" lastClr="000000"/>
                </a:solidFill>
                <a:effectLst/>
                <a:uLnTx/>
                <a:uFillTx/>
                <a:latin typeface="NikoshBAN" panose="02000000000000000000" pitchFamily="2" charset="0"/>
                <a:ea typeface="+mn-ea"/>
                <a:cs typeface="NikoshBAN" panose="02000000000000000000" pitchFamily="2" charset="0"/>
              </a:endParaRPr>
            </a:p>
          </p:txBody>
        </p:sp>
      </p:grpSp>
      <p:sp>
        <p:nvSpPr>
          <p:cNvPr id="18" name="Left-Right Arrow 17"/>
          <p:cNvSpPr/>
          <p:nvPr/>
        </p:nvSpPr>
        <p:spPr>
          <a:xfrm>
            <a:off x="2590800" y="3252644"/>
            <a:ext cx="778895" cy="665132"/>
          </a:xfrm>
          <a:prstGeom prst="leftRightArrow">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Left-Right Arrow 18"/>
          <p:cNvSpPr/>
          <p:nvPr/>
        </p:nvSpPr>
        <p:spPr>
          <a:xfrm>
            <a:off x="6324600" y="3252644"/>
            <a:ext cx="778895" cy="665132"/>
          </a:xfrm>
          <a:prstGeom prst="leftRightArrow">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Left-Right Arrow 20"/>
          <p:cNvSpPr/>
          <p:nvPr/>
        </p:nvSpPr>
        <p:spPr>
          <a:xfrm rot="16200000">
            <a:off x="4549268" y="2018013"/>
            <a:ext cx="487855" cy="617341"/>
          </a:xfrm>
          <a:prstGeom prst="leftRightArrow">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Left-Right Arrow 21"/>
          <p:cNvSpPr/>
          <p:nvPr/>
        </p:nvSpPr>
        <p:spPr>
          <a:xfrm rot="16200000">
            <a:off x="4549266" y="4693749"/>
            <a:ext cx="487855" cy="617341"/>
          </a:xfrm>
          <a:prstGeom prst="leftRightArrow">
            <a:avLst/>
          </a:prstGeom>
          <a:solidFill>
            <a:schemeClr val="accent3">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3906490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ircle(in)">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circle(in)">
                                      <p:cBhvr>
                                        <p:cTn id="22" dur="20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circle(in)">
                                      <p:cBhvr>
                                        <p:cTn id="2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52600" y="685800"/>
            <a:ext cx="5486400" cy="584775"/>
          </a:xfrm>
          <a:prstGeom prst="rect">
            <a:avLst/>
          </a:prstGeom>
          <a:solidFill>
            <a:schemeClr val="accent3">
              <a:lumMod val="20000"/>
              <a:lumOff val="80000"/>
            </a:schemeClr>
          </a:solidFill>
          <a:ln cmpd="thickThin">
            <a:solidFill>
              <a:schemeClr val="accent5">
                <a:lumMod val="60000"/>
                <a:lumOff val="40000"/>
              </a:schemeClr>
            </a:solidFill>
          </a:ln>
          <a:effectLst>
            <a:glow rad="101600">
              <a:schemeClr val="accent5">
                <a:satMod val="175000"/>
                <a:alpha val="40000"/>
              </a:schemeClr>
            </a:glow>
          </a:effectLst>
        </p:spPr>
        <p:txBody>
          <a:bodyPr wrap="square" rtlCol="0">
            <a:spAutoFit/>
          </a:bodyPr>
          <a:lstStyle/>
          <a:p>
            <a:r>
              <a:rPr lang="bn-BD" sz="3200" b="1" dirty="0" smtClean="0">
                <a:solidFill>
                  <a:srgbClr val="FF0000"/>
                </a:solidFill>
              </a:rPr>
              <a:t>আমরা একটি ভিডিও দেখব </a:t>
            </a:r>
            <a:endParaRPr lang="en-US" sz="3200" b="1" dirty="0">
              <a:solidFill>
                <a:srgbClr val="FF0000"/>
              </a:solidFill>
            </a:endParaRPr>
          </a:p>
        </p:txBody>
      </p:sp>
      <p:pic>
        <p:nvPicPr>
          <p:cNvPr id="4" name="সুষম খাবার (গান)! .mp4">
            <a:hlinkClick r:id="" action="ppaction://media"/>
          </p:cNvPr>
          <p:cNvPicPr>
            <a:picLocks noRot="1" noChangeAspect="1"/>
          </p:cNvPicPr>
          <p:nvPr>
            <a:videoFile r:link="rId1"/>
          </p:nvPr>
        </p:nvPicPr>
        <p:blipFill>
          <a:blip r:embed="rId3"/>
          <a:stretch>
            <a:fillRect/>
          </a:stretch>
        </p:blipFill>
        <p:spPr>
          <a:xfrm>
            <a:off x="1524000" y="1371600"/>
            <a:ext cx="6324600" cy="4743450"/>
          </a:xfrm>
          <a:prstGeom prst="rect">
            <a:avLst/>
          </a:prstGeom>
        </p:spPr>
      </p:pic>
    </p:spTree>
    <p:extLst>
      <p:ext uri="{BB962C8B-B14F-4D97-AF65-F5344CB8AC3E}">
        <p14:creationId xmlns:p14="http://schemas.microsoft.com/office/powerpoint/2010/main" xmlns="" val="2142771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 xmlns:a16="http://schemas.microsoft.com/office/drawing/2014/main" id="{B09AC982-3621-882D-B78D-975091CD70B5}"/>
              </a:ext>
            </a:extLst>
          </p:cNvPr>
          <p:cNvPicPr>
            <a:picLocks noChangeAspect="1"/>
          </p:cNvPicPr>
          <p:nvPr/>
        </p:nvPicPr>
        <p:blipFill>
          <a:blip r:embed="rId2" cstate="print">
            <a:extLst>
              <a:ext uri="{28A0092B-C50C-407E-A947-70E740481C1C}">
                <a14:useLocalDpi xmlns:a14="http://schemas.microsoft.com/office/drawing/2010/main" xmlns="" val="0"/>
              </a:ext>
              <a:ext uri="{837473B0-CC2E-450A-ABE3-18F120FF3D39}">
                <a1611:picAttrSrcUrl xmlns="" xmlns:a1611="http://schemas.microsoft.com/office/drawing/2016/11/main" r:id="rId3"/>
              </a:ext>
            </a:extLst>
          </a:blip>
          <a:stretch>
            <a:fillRect/>
          </a:stretch>
        </p:blipFill>
        <p:spPr>
          <a:xfrm>
            <a:off x="140677" y="838200"/>
            <a:ext cx="3921153" cy="2606675"/>
          </a:xfrm>
          <a:prstGeom prst="rect">
            <a:avLst/>
          </a:prstGeom>
          <a:scene3d>
            <a:camera prst="orthographicFront"/>
            <a:lightRig rig="threePt" dir="t"/>
          </a:scene3d>
          <a:sp3d>
            <a:bevelT w="152400" h="50800" prst="softRound"/>
          </a:sp3d>
        </p:spPr>
      </p:pic>
      <p:pic>
        <p:nvPicPr>
          <p:cNvPr id="3" name="Picture 2">
            <a:extLst>
              <a:ext uri="{FF2B5EF4-FFF2-40B4-BE49-F238E27FC236}">
                <a16:creationId xmlns="" xmlns:a16="http://schemas.microsoft.com/office/drawing/2014/main" id="{E6FF2F03-6011-4D5C-BD81-5EBBDAF6E466}"/>
              </a:ext>
            </a:extLst>
          </p:cNvPr>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343400" y="850605"/>
            <a:ext cx="4628438" cy="2606675"/>
          </a:xfrm>
          <a:prstGeom prst="rect">
            <a:avLst/>
          </a:prstGeom>
          <a:scene3d>
            <a:camera prst="orthographicFront"/>
            <a:lightRig rig="threePt" dir="t"/>
          </a:scene3d>
          <a:sp3d>
            <a:bevelT w="152400" h="50800" prst="softRound"/>
          </a:sp3d>
        </p:spPr>
      </p:pic>
      <p:sp>
        <p:nvSpPr>
          <p:cNvPr id="4" name="Ribbon: Tilted Up 20">
            <a:extLst>
              <a:ext uri="{FF2B5EF4-FFF2-40B4-BE49-F238E27FC236}">
                <a16:creationId xmlns="" xmlns:a16="http://schemas.microsoft.com/office/drawing/2014/main" id="{99D3C080-085F-83E0-1624-529CEF55D478}"/>
              </a:ext>
            </a:extLst>
          </p:cNvPr>
          <p:cNvSpPr/>
          <p:nvPr/>
        </p:nvSpPr>
        <p:spPr>
          <a:xfrm>
            <a:off x="147316" y="4276627"/>
            <a:ext cx="3612020" cy="1074913"/>
          </a:xfrm>
          <a:prstGeom prst="ribbon2">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400" dirty="0">
                <a:solidFill>
                  <a:schemeClr val="bg2">
                    <a:lumMod val="10000"/>
                  </a:schemeClr>
                </a:solidFill>
                <a:latin typeface="NikoshBAN" panose="02000000000000000000" pitchFamily="2" charset="0"/>
                <a:cs typeface="NikoshBAN" panose="02000000000000000000" pitchFamily="2" charset="0"/>
              </a:rPr>
              <a:t>সুষম খাদ্য</a:t>
            </a:r>
            <a:r>
              <a:rPr lang="en-US" sz="2400" dirty="0">
                <a:solidFill>
                  <a:schemeClr val="bg2">
                    <a:lumMod val="10000"/>
                  </a:schemeClr>
                </a:solidFill>
                <a:latin typeface="NikoshBAN" panose="02000000000000000000" pitchFamily="2" charset="0"/>
                <a:cs typeface="NikoshBAN" panose="02000000000000000000" pitchFamily="2" charset="0"/>
              </a:rPr>
              <a:t> </a:t>
            </a:r>
            <a:r>
              <a:rPr lang="en-US" sz="2400" dirty="0" err="1">
                <a:solidFill>
                  <a:schemeClr val="bg2">
                    <a:lumMod val="10000"/>
                  </a:schemeClr>
                </a:solidFill>
                <a:latin typeface="NikoshBAN" panose="02000000000000000000" pitchFamily="2" charset="0"/>
                <a:cs typeface="NikoshBAN" panose="02000000000000000000" pitchFamily="2" charset="0"/>
              </a:rPr>
              <a:t>গ্রহণ</a:t>
            </a:r>
            <a:r>
              <a:rPr lang="bn-IN" sz="2400" dirty="0">
                <a:solidFill>
                  <a:schemeClr val="bg2">
                    <a:lumMod val="10000"/>
                  </a:schemeClr>
                </a:solidFill>
                <a:latin typeface="NikoshBAN" panose="02000000000000000000" pitchFamily="2" charset="0"/>
                <a:cs typeface="NikoshBAN" panose="02000000000000000000" pitchFamily="2" charset="0"/>
              </a:rPr>
              <a:t>কারী</a:t>
            </a:r>
            <a:r>
              <a:rPr lang="en-US" sz="2400" dirty="0">
                <a:solidFill>
                  <a:schemeClr val="bg2">
                    <a:lumMod val="10000"/>
                  </a:schemeClr>
                </a:solidFill>
                <a:latin typeface="NikoshBAN" panose="02000000000000000000" pitchFamily="2" charset="0"/>
                <a:cs typeface="NikoshBAN" panose="02000000000000000000" pitchFamily="2" charset="0"/>
              </a:rPr>
              <a:t>।</a:t>
            </a:r>
          </a:p>
        </p:txBody>
      </p:sp>
      <p:sp>
        <p:nvSpPr>
          <p:cNvPr id="5" name="Ribbon: Tilted Up 21">
            <a:extLst>
              <a:ext uri="{FF2B5EF4-FFF2-40B4-BE49-F238E27FC236}">
                <a16:creationId xmlns="" xmlns:a16="http://schemas.microsoft.com/office/drawing/2014/main" id="{BBA47D86-FE94-061A-3B51-D527241BD3BE}"/>
              </a:ext>
            </a:extLst>
          </p:cNvPr>
          <p:cNvSpPr/>
          <p:nvPr/>
        </p:nvSpPr>
        <p:spPr>
          <a:xfrm>
            <a:off x="5195508" y="4267200"/>
            <a:ext cx="3643692" cy="1084340"/>
          </a:xfrm>
          <a:prstGeom prst="ribbon2">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400" dirty="0">
                <a:solidFill>
                  <a:schemeClr val="bg2">
                    <a:lumMod val="10000"/>
                  </a:schemeClr>
                </a:solidFill>
                <a:latin typeface="NikoshBAN" panose="02000000000000000000" pitchFamily="2" charset="0"/>
                <a:cs typeface="NikoshBAN" panose="02000000000000000000" pitchFamily="2" charset="0"/>
              </a:rPr>
              <a:t>সুষম খাদ্য</a:t>
            </a:r>
            <a:r>
              <a:rPr lang="en-US" sz="2400" dirty="0">
                <a:solidFill>
                  <a:schemeClr val="bg2">
                    <a:lumMod val="10000"/>
                  </a:schemeClr>
                </a:solidFill>
                <a:latin typeface="NikoshBAN" panose="02000000000000000000" pitchFamily="2" charset="0"/>
                <a:cs typeface="NikoshBAN" panose="02000000000000000000" pitchFamily="2" charset="0"/>
              </a:rPr>
              <a:t> </a:t>
            </a:r>
            <a:r>
              <a:rPr lang="en-US" sz="2400" dirty="0" err="1">
                <a:solidFill>
                  <a:schemeClr val="bg2">
                    <a:lumMod val="10000"/>
                  </a:schemeClr>
                </a:solidFill>
                <a:latin typeface="NikoshBAN" panose="02000000000000000000" pitchFamily="2" charset="0"/>
                <a:cs typeface="NikoshBAN" panose="02000000000000000000" pitchFamily="2" charset="0"/>
              </a:rPr>
              <a:t>গ্রহণ</a:t>
            </a:r>
            <a:r>
              <a:rPr lang="bn-IN" sz="2400" dirty="0">
                <a:solidFill>
                  <a:schemeClr val="bg2">
                    <a:lumMod val="10000"/>
                  </a:schemeClr>
                </a:solidFill>
                <a:latin typeface="NikoshBAN" panose="02000000000000000000" pitchFamily="2" charset="0"/>
                <a:cs typeface="NikoshBAN" panose="02000000000000000000" pitchFamily="2" charset="0"/>
              </a:rPr>
              <a:t> করে</a:t>
            </a:r>
            <a:r>
              <a:rPr lang="en-US" sz="2400" dirty="0">
                <a:solidFill>
                  <a:schemeClr val="bg2">
                    <a:lumMod val="10000"/>
                  </a:schemeClr>
                </a:solidFill>
                <a:latin typeface="NikoshBAN" panose="02000000000000000000" pitchFamily="2" charset="0"/>
                <a:cs typeface="NikoshBAN" panose="02000000000000000000" pitchFamily="2" charset="0"/>
              </a:rPr>
              <a:t> </a:t>
            </a:r>
            <a:r>
              <a:rPr lang="en-US" sz="2400" dirty="0" err="1">
                <a:solidFill>
                  <a:schemeClr val="bg2">
                    <a:lumMod val="10000"/>
                  </a:schemeClr>
                </a:solidFill>
                <a:latin typeface="NikoshBAN" panose="02000000000000000000" pitchFamily="2" charset="0"/>
                <a:cs typeface="NikoshBAN" panose="02000000000000000000" pitchFamily="2" charset="0"/>
              </a:rPr>
              <a:t>না</a:t>
            </a:r>
            <a:r>
              <a:rPr lang="en-US" sz="2400" dirty="0">
                <a:solidFill>
                  <a:schemeClr val="bg2">
                    <a:lumMod val="10000"/>
                  </a:schemeClr>
                </a:solidFill>
                <a:latin typeface="NikoshBAN" panose="02000000000000000000" pitchFamily="2" charset="0"/>
                <a:cs typeface="NikoshBAN" panose="02000000000000000000" pitchFamily="2" charset="0"/>
              </a:rPr>
              <a:t>।</a:t>
            </a:r>
          </a:p>
        </p:txBody>
      </p:sp>
    </p:spTree>
    <p:extLst>
      <p:ext uri="{BB962C8B-B14F-4D97-AF65-F5344CB8AC3E}">
        <p14:creationId xmlns:p14="http://schemas.microsoft.com/office/powerpoint/2010/main" xmlns="" val="3563809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ircle(in)">
                                      <p:cBhvr>
                                        <p:cTn id="2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1676" y="609600"/>
            <a:ext cx="2523448"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57150">
            <a:solidFill>
              <a:srgbClr val="92D050"/>
            </a:solidFill>
          </a:ln>
          <a:effectLst>
            <a:glow rad="101600">
              <a:schemeClr val="accent5">
                <a:satMod val="175000"/>
                <a:alpha val="40000"/>
              </a:schemeClr>
            </a:glow>
          </a:effectLst>
        </p:spPr>
        <p:txBody>
          <a:bodyPr wrap="none" rtlCol="0">
            <a:spAutoFit/>
          </a:bodyPr>
          <a:lstStyle/>
          <a:p>
            <a:r>
              <a:rPr lang="en-US" sz="3200" b="1" dirty="0" err="1" smtClean="0">
                <a:solidFill>
                  <a:srgbClr val="FF0000"/>
                </a:solidFill>
              </a:rPr>
              <a:t>একক</a:t>
            </a:r>
            <a:r>
              <a:rPr lang="en-US" sz="3200" b="1" dirty="0" smtClean="0">
                <a:solidFill>
                  <a:srgbClr val="FF0000"/>
                </a:solidFill>
              </a:rPr>
              <a:t> </a:t>
            </a:r>
            <a:r>
              <a:rPr lang="en-US" sz="3200" b="1" dirty="0" err="1" smtClean="0">
                <a:solidFill>
                  <a:srgbClr val="FF0000"/>
                </a:solidFill>
              </a:rPr>
              <a:t>কাজ</a:t>
            </a:r>
            <a:r>
              <a:rPr lang="en-US" sz="3200" b="1" dirty="0" smtClean="0">
                <a:solidFill>
                  <a:srgbClr val="FF0000"/>
                </a:solidFill>
              </a:rPr>
              <a:t> </a:t>
            </a:r>
            <a:endParaRPr lang="en-US" sz="3200" b="1" dirty="0">
              <a:solidFill>
                <a:srgbClr val="FF0000"/>
              </a:solidFill>
            </a:endParaRPr>
          </a:p>
        </p:txBody>
      </p:sp>
      <p:pic>
        <p:nvPicPr>
          <p:cNvPr id="4098" name="Picture 2" descr="C:\Users\abc\Desktop\pic\a-little-girl-writing-ngo-supported-rural-primary-school-classroom-FWA7R8.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721" y="1823484"/>
            <a:ext cx="4454463" cy="3276600"/>
          </a:xfrm>
          <a:prstGeom prst="rect">
            <a:avLst/>
          </a:prstGeom>
          <a:noFill/>
          <a:extLst>
            <a:ext uri="{909E8E84-426E-40DD-AFC4-6F175D3DCCD1}">
              <a14:hiddenFill xmlns:a14="http://schemas.microsoft.com/office/drawing/2010/main" xmlns="">
                <a:solidFill>
                  <a:srgbClr val="FFFFFF"/>
                </a:solidFill>
              </a14:hiddenFill>
            </a:ext>
          </a:extLst>
        </p:spPr>
      </p:pic>
      <p:pic>
        <p:nvPicPr>
          <p:cNvPr id="4099" name="Picture 3" descr="C:\Users\abc\Desktop\pic\a-little-girl-writing-rural-primary-school-classroom-in-sss-society-FWA7RT.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0" y="1823484"/>
            <a:ext cx="4454463" cy="32766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082245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circle(in)">
                                      <p:cBhvr>
                                        <p:cTn id="7" dur="2000"/>
                                        <p:tgtEl>
                                          <p:spTgt spid="409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circle(in)">
                                      <p:cBhvr>
                                        <p:cTn id="12" dur="2000"/>
                                        <p:tgtEl>
                                          <p:spTgt spid="40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1676" y="609600"/>
            <a:ext cx="2959465" cy="584775"/>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ln w="57150">
            <a:solidFill>
              <a:srgbClr val="92D050"/>
            </a:solidFill>
          </a:ln>
          <a:effectLst>
            <a:glow rad="101600">
              <a:schemeClr val="accent5">
                <a:satMod val="175000"/>
                <a:alpha val="40000"/>
              </a:schemeClr>
            </a:glow>
          </a:effectLst>
        </p:spPr>
        <p:txBody>
          <a:bodyPr wrap="none" rtlCol="0">
            <a:spAutoFit/>
          </a:bodyPr>
          <a:lstStyle/>
          <a:p>
            <a:r>
              <a:rPr lang="bn-BD" sz="3200" b="1" dirty="0" smtClean="0">
                <a:solidFill>
                  <a:srgbClr val="FF0000"/>
                </a:solidFill>
              </a:rPr>
              <a:t>জোড়ায়</a:t>
            </a:r>
            <a:r>
              <a:rPr lang="en-US" sz="3200" b="1" dirty="0" smtClean="0">
                <a:solidFill>
                  <a:srgbClr val="FF0000"/>
                </a:solidFill>
              </a:rPr>
              <a:t> </a:t>
            </a:r>
            <a:r>
              <a:rPr lang="en-US" sz="3200" b="1" dirty="0" err="1" smtClean="0">
                <a:solidFill>
                  <a:srgbClr val="FF0000"/>
                </a:solidFill>
              </a:rPr>
              <a:t>কাজ</a:t>
            </a:r>
            <a:r>
              <a:rPr lang="en-US" sz="3200" b="1" dirty="0" smtClean="0">
                <a:solidFill>
                  <a:srgbClr val="FF0000"/>
                </a:solidFill>
              </a:rPr>
              <a:t> </a:t>
            </a:r>
            <a:endParaRPr lang="en-US" sz="3200" b="1" dirty="0">
              <a:solidFill>
                <a:srgbClr val="FF0000"/>
              </a:solidFill>
            </a:endParaRPr>
          </a:p>
        </p:txBody>
      </p:sp>
      <p:pic>
        <p:nvPicPr>
          <p:cNvPr id="5122" name="Picture 2" descr="C:\Users\abc\Desktop\pic\bangladeshi-primary-school-students-in-their-classroom-narsingdi-bangladesh-T8T16J.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561408" y="1605516"/>
            <a:ext cx="3962400" cy="2914650"/>
          </a:xfrm>
          <a:prstGeom prst="rect">
            <a:avLst/>
          </a:prstGeom>
          <a:noFill/>
          <a:extLst>
            <a:ext uri="{909E8E84-426E-40DD-AFC4-6F175D3DCCD1}">
              <a14:hiddenFill xmlns:a14="http://schemas.microsoft.com/office/drawing/2010/main" xmlns="">
                <a:solidFill>
                  <a:srgbClr val="FFFFFF"/>
                </a:solidFill>
              </a14:hiddenFill>
            </a:ext>
          </a:extLst>
        </p:spPr>
      </p:pic>
      <p:pic>
        <p:nvPicPr>
          <p:cNvPr id="5123" name="Picture 3" descr="C:\Users\abc\Desktop\pic\bangladeshi-primary-school-students-in-their-classroom-narsingdi-bangladesh-T8T17Y.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600200"/>
            <a:ext cx="3962400" cy="291465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387675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123"/>
                                        </p:tgtEl>
                                        <p:attrNameLst>
                                          <p:attrName>style.visibility</p:attrName>
                                        </p:attrNameLst>
                                      </p:cBhvr>
                                      <p:to>
                                        <p:strVal val="visible"/>
                                      </p:to>
                                    </p:set>
                                    <p:animEffect transition="in" filter="circle(in)">
                                      <p:cBhvr>
                                        <p:cTn id="7" dur="2000"/>
                                        <p:tgtEl>
                                          <p:spTgt spid="512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5122"/>
                                        </p:tgtEl>
                                        <p:attrNameLst>
                                          <p:attrName>style.visibility</p:attrName>
                                        </p:attrNameLst>
                                      </p:cBhvr>
                                      <p:to>
                                        <p:strVal val="visible"/>
                                      </p:to>
                                    </p:set>
                                    <p:animEffect transition="in" filter="circle(in)">
                                      <p:cBhvr>
                                        <p:cTn id="12" dur="2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3"/>
            <p:extLst>
              <p:ext uri="{D42A27DB-BD31-4B8C-83A1-F6EECF244321}">
                <p14:modId xmlns:p14="http://schemas.microsoft.com/office/powerpoint/2010/main" xmlns="" val="492476741"/>
              </p:ext>
            </p:extLst>
          </p:nvPr>
        </p:nvGraphicFramePr>
        <p:xfrm>
          <a:off x="1066800" y="1524000"/>
          <a:ext cx="7543800" cy="4950763"/>
        </p:xfrm>
        <a:graphic>
          <a:graphicData uri="http://schemas.openxmlformats.org/drawingml/2006/table">
            <a:tbl>
              <a:tblPr firstRow="1" bandRow="1">
                <a:tableStyleId>{5C22544A-7EE6-4342-B048-85BDC9FD1C3A}</a:tableStyleId>
              </a:tblPr>
              <a:tblGrid>
                <a:gridCol w="2514600"/>
                <a:gridCol w="2514600"/>
                <a:gridCol w="2514600"/>
              </a:tblGrid>
              <a:tr h="1033568">
                <a:tc>
                  <a:txBody>
                    <a:bodyPr/>
                    <a:lstStyle/>
                    <a:p>
                      <a:pPr algn="ctr"/>
                      <a:r>
                        <a:rPr lang="bn-IN" sz="3200" b="1" kern="1200" dirty="0" smtClean="0">
                          <a:solidFill>
                            <a:schemeClr val="tx1"/>
                          </a:solidFill>
                          <a:effectLst/>
                          <a:latin typeface="NikoshBAN" pitchFamily="2" charset="0"/>
                          <a:ea typeface="+mn-ea"/>
                          <a:cs typeface="NikoshBAN" pitchFamily="2" charset="0"/>
                        </a:rPr>
                        <a:t>ক্র</a:t>
                      </a:r>
                      <a:r>
                        <a:rPr lang="bn-BD" sz="3200" b="1" kern="1200" dirty="0" smtClean="0">
                          <a:solidFill>
                            <a:schemeClr val="tx1"/>
                          </a:solidFill>
                          <a:effectLst/>
                          <a:latin typeface="NikoshBAN" pitchFamily="2" charset="0"/>
                          <a:ea typeface="+mn-ea"/>
                          <a:cs typeface="NikoshBAN" pitchFamily="2" charset="0"/>
                        </a:rPr>
                        <a:t>মিক</a:t>
                      </a:r>
                      <a:r>
                        <a:rPr lang="bn-BD" sz="3200" b="1" kern="1200" baseline="0" dirty="0" smtClean="0">
                          <a:solidFill>
                            <a:schemeClr val="tx1"/>
                          </a:solidFill>
                          <a:effectLst/>
                          <a:latin typeface="NikoshBAN" pitchFamily="2" charset="0"/>
                          <a:ea typeface="+mn-ea"/>
                          <a:cs typeface="NikoshBAN" pitchFamily="2" charset="0"/>
                        </a:rPr>
                        <a:t> </a:t>
                      </a:r>
                      <a:r>
                        <a:rPr lang="bn-IN" sz="3200" b="1" kern="1200" dirty="0" smtClean="0">
                          <a:solidFill>
                            <a:schemeClr val="tx1"/>
                          </a:solidFill>
                          <a:effectLst/>
                          <a:latin typeface="NikoshBAN" pitchFamily="2" charset="0"/>
                          <a:ea typeface="+mn-ea"/>
                          <a:cs typeface="NikoshBAN" pitchFamily="2" charset="0"/>
                        </a:rPr>
                        <a:t> নং</a:t>
                      </a:r>
                      <a:endParaRPr lang="en-US" sz="3200" dirty="0">
                        <a:solidFill>
                          <a:schemeClr val="tx1"/>
                        </a:solidFill>
                        <a:latin typeface="NikoshBAN" pitchFamily="2" charset="0"/>
                        <a:cs typeface="NikoshBAN" pitchFamily="2" charset="0"/>
                      </a:endParaRPr>
                    </a:p>
                  </a:txBody>
                  <a:tcPr anchor="ctr">
                    <a:solidFill>
                      <a:schemeClr val="accent6">
                        <a:lumMod val="40000"/>
                        <a:lumOff val="60000"/>
                      </a:schemeClr>
                    </a:solidFill>
                  </a:tcPr>
                </a:tc>
                <a:tc>
                  <a:txBody>
                    <a:bodyPr/>
                    <a:lstStyle/>
                    <a:p>
                      <a:pPr algn="ctr"/>
                      <a:r>
                        <a:rPr lang="bn-IN" sz="3200" b="1" dirty="0" smtClean="0">
                          <a:solidFill>
                            <a:schemeClr val="tx1"/>
                          </a:solidFill>
                          <a:effectLst/>
                          <a:ea typeface="Calibri"/>
                          <a:cs typeface="NikoshBAN"/>
                        </a:rPr>
                        <a:t>খাদ্য তালিকা</a:t>
                      </a:r>
                      <a:endParaRPr lang="en-US" sz="3200" dirty="0">
                        <a:solidFill>
                          <a:schemeClr val="tx1"/>
                        </a:solidFill>
                      </a:endParaRPr>
                    </a:p>
                  </a:txBody>
                  <a:tcPr anchor="ctr">
                    <a:solidFill>
                      <a:schemeClr val="accent6">
                        <a:lumMod val="40000"/>
                        <a:lumOff val="60000"/>
                      </a:schemeClr>
                    </a:solidFill>
                  </a:tcPr>
                </a:tc>
                <a:tc>
                  <a:txBody>
                    <a:bodyPr/>
                    <a:lstStyle/>
                    <a:p>
                      <a:pPr algn="ctr"/>
                      <a:r>
                        <a:rPr lang="bn-IN" sz="3200" b="1" dirty="0" smtClean="0">
                          <a:solidFill>
                            <a:schemeClr val="tx1"/>
                          </a:solidFill>
                          <a:effectLst/>
                          <a:ea typeface="Calibri"/>
                          <a:cs typeface="NikoshBAN"/>
                        </a:rPr>
                        <a:t>পরিমাণ(প্রতি</a:t>
                      </a:r>
                      <a:r>
                        <a:rPr lang="bn-IN" sz="3200" b="1" dirty="0" smtClean="0">
                          <a:effectLst/>
                          <a:ea typeface="Calibri"/>
                          <a:cs typeface="NikoshBAN"/>
                        </a:rPr>
                        <a:t> </a:t>
                      </a:r>
                      <a:r>
                        <a:rPr lang="bn-IN" sz="3200" b="1" dirty="0" smtClean="0">
                          <a:solidFill>
                            <a:schemeClr val="tx1"/>
                          </a:solidFill>
                          <a:effectLst/>
                          <a:ea typeface="Calibri"/>
                          <a:cs typeface="NikoshBAN"/>
                        </a:rPr>
                        <a:t>বেলা)</a:t>
                      </a:r>
                      <a:endParaRPr lang="en-US" sz="3200" dirty="0">
                        <a:solidFill>
                          <a:schemeClr val="tx1"/>
                        </a:solidFill>
                      </a:endParaRPr>
                    </a:p>
                  </a:txBody>
                  <a:tcPr anchor="ctr">
                    <a:solidFill>
                      <a:schemeClr val="accent6">
                        <a:lumMod val="40000"/>
                        <a:lumOff val="60000"/>
                      </a:schemeClr>
                    </a:solidFill>
                  </a:tcPr>
                </a:tc>
              </a:tr>
              <a:tr h="607590">
                <a:tc>
                  <a:txBody>
                    <a:bodyPr/>
                    <a:lstStyle/>
                    <a:p>
                      <a:pPr marL="0" marR="0">
                        <a:lnSpc>
                          <a:spcPct val="115000"/>
                        </a:lnSpc>
                        <a:spcBef>
                          <a:spcPts val="0"/>
                        </a:spcBef>
                        <a:spcAft>
                          <a:spcPts val="0"/>
                        </a:spcAft>
                      </a:pPr>
                      <a:r>
                        <a:rPr lang="bn-IN" sz="2800" dirty="0">
                          <a:effectLst/>
                          <a:latin typeface="Calibri"/>
                          <a:ea typeface="Calibri"/>
                          <a:cs typeface="NikoshBAN"/>
                        </a:rPr>
                        <a:t>০১</a:t>
                      </a:r>
                      <a:endParaRPr lang="en-US" sz="1600" dirty="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a:effectLst/>
                          <a:latin typeface="Calibri"/>
                          <a:ea typeface="Calibri"/>
                          <a:cs typeface="NikoshBAN"/>
                        </a:rPr>
                        <a:t>চালের গুড়া (তরল)</a:t>
                      </a:r>
                      <a:endParaRPr lang="en-US" sz="160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a:effectLst/>
                          <a:latin typeface="Calibri"/>
                          <a:ea typeface="Calibri"/>
                          <a:cs typeface="NikoshBAN"/>
                        </a:rPr>
                        <a:t>৩০ গ্রাম</a:t>
                      </a:r>
                      <a:endParaRPr lang="en-US" sz="160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r>
              <a:tr h="607590">
                <a:tc>
                  <a:txBody>
                    <a:bodyPr/>
                    <a:lstStyle/>
                    <a:p>
                      <a:pPr marL="0" marR="0">
                        <a:lnSpc>
                          <a:spcPct val="115000"/>
                        </a:lnSpc>
                        <a:spcBef>
                          <a:spcPts val="0"/>
                        </a:spcBef>
                        <a:spcAft>
                          <a:spcPts val="0"/>
                        </a:spcAft>
                      </a:pPr>
                      <a:r>
                        <a:rPr lang="bn-IN" sz="2800" dirty="0">
                          <a:effectLst/>
                          <a:latin typeface="Calibri"/>
                          <a:ea typeface="Calibri"/>
                          <a:cs typeface="NikoshBAN"/>
                        </a:rPr>
                        <a:t>০২</a:t>
                      </a:r>
                      <a:endParaRPr lang="en-US" sz="1600" dirty="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a:effectLst/>
                          <a:latin typeface="Calibri"/>
                          <a:ea typeface="Calibri"/>
                          <a:cs typeface="NikoshBAN"/>
                        </a:rPr>
                        <a:t>সবজি (কচি পাতা)</a:t>
                      </a:r>
                      <a:endParaRPr lang="en-US" sz="160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dirty="0">
                          <a:effectLst/>
                          <a:latin typeface="Calibri"/>
                          <a:ea typeface="Calibri"/>
                          <a:cs typeface="NikoshBAN"/>
                        </a:rPr>
                        <a:t>১০ গ্রাম</a:t>
                      </a:r>
                      <a:endParaRPr lang="en-US" sz="1600" dirty="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r>
              <a:tr h="607590">
                <a:tc>
                  <a:txBody>
                    <a:bodyPr/>
                    <a:lstStyle/>
                    <a:p>
                      <a:pPr marL="0" marR="0">
                        <a:lnSpc>
                          <a:spcPct val="115000"/>
                        </a:lnSpc>
                        <a:spcBef>
                          <a:spcPts val="0"/>
                        </a:spcBef>
                        <a:spcAft>
                          <a:spcPts val="0"/>
                        </a:spcAft>
                      </a:pPr>
                      <a:r>
                        <a:rPr lang="bn-IN" sz="2800" dirty="0">
                          <a:effectLst/>
                          <a:latin typeface="Calibri"/>
                          <a:ea typeface="Calibri"/>
                          <a:cs typeface="NikoshBAN"/>
                        </a:rPr>
                        <a:t>০৩</a:t>
                      </a:r>
                      <a:endParaRPr lang="en-US" sz="1600" dirty="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a:effectLst/>
                          <a:latin typeface="Calibri"/>
                          <a:ea typeface="Calibri"/>
                          <a:cs typeface="NikoshBAN"/>
                        </a:rPr>
                        <a:t>পাকা পেঁপে</a:t>
                      </a:r>
                      <a:endParaRPr lang="en-US" sz="160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a:effectLst/>
                          <a:latin typeface="Calibri"/>
                          <a:ea typeface="Calibri"/>
                          <a:cs typeface="NikoshBAN"/>
                        </a:rPr>
                        <a:t>২০ গ্রাম</a:t>
                      </a:r>
                      <a:endParaRPr lang="en-US" sz="160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r>
              <a:tr h="607590">
                <a:tc>
                  <a:txBody>
                    <a:bodyPr/>
                    <a:lstStyle/>
                    <a:p>
                      <a:pPr marL="0" marR="0">
                        <a:lnSpc>
                          <a:spcPct val="115000"/>
                        </a:lnSpc>
                        <a:spcBef>
                          <a:spcPts val="0"/>
                        </a:spcBef>
                        <a:spcAft>
                          <a:spcPts val="0"/>
                        </a:spcAft>
                      </a:pPr>
                      <a:r>
                        <a:rPr lang="bn-IN" sz="2800" dirty="0">
                          <a:effectLst/>
                          <a:latin typeface="Calibri"/>
                          <a:ea typeface="Calibri"/>
                          <a:cs typeface="NikoshBAN"/>
                        </a:rPr>
                        <a:t>০৪</a:t>
                      </a:r>
                      <a:endParaRPr lang="en-US" sz="1600" dirty="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a:effectLst/>
                          <a:latin typeface="Calibri"/>
                          <a:ea typeface="Calibri"/>
                          <a:cs typeface="NikoshBAN"/>
                        </a:rPr>
                        <a:t>চিনি/মধু</a:t>
                      </a:r>
                      <a:endParaRPr lang="en-US" sz="160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a:effectLst/>
                          <a:latin typeface="Calibri"/>
                          <a:ea typeface="Calibri"/>
                          <a:cs typeface="NikoshBAN"/>
                        </a:rPr>
                        <a:t>৫ গ্রাম</a:t>
                      </a:r>
                      <a:endParaRPr lang="en-US" sz="160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r>
              <a:tr h="607590">
                <a:tc>
                  <a:txBody>
                    <a:bodyPr/>
                    <a:lstStyle/>
                    <a:p>
                      <a:pPr marL="0" marR="0">
                        <a:lnSpc>
                          <a:spcPct val="115000"/>
                        </a:lnSpc>
                        <a:spcBef>
                          <a:spcPts val="0"/>
                        </a:spcBef>
                        <a:spcAft>
                          <a:spcPts val="0"/>
                        </a:spcAft>
                      </a:pPr>
                      <a:r>
                        <a:rPr lang="bn-IN" sz="2800" dirty="0">
                          <a:effectLst/>
                          <a:latin typeface="Calibri"/>
                          <a:ea typeface="Calibri"/>
                          <a:cs typeface="NikoshBAN"/>
                        </a:rPr>
                        <a:t>০৫</a:t>
                      </a:r>
                      <a:endParaRPr lang="en-US" sz="1600" dirty="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dirty="0">
                          <a:effectLst/>
                          <a:latin typeface="Calibri"/>
                          <a:ea typeface="Calibri"/>
                          <a:cs typeface="NikoshBAN"/>
                        </a:rPr>
                        <a:t>দুধ</a:t>
                      </a:r>
                      <a:endParaRPr lang="en-US" sz="1600" dirty="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dirty="0">
                          <a:effectLst/>
                          <a:latin typeface="Calibri"/>
                          <a:ea typeface="Calibri"/>
                          <a:cs typeface="NikoshBAN"/>
                        </a:rPr>
                        <a:t>৫০ গ্রাম</a:t>
                      </a:r>
                      <a:endParaRPr lang="en-US" sz="1600" dirty="0">
                        <a:effectLst/>
                        <a:latin typeface="Calibri"/>
                        <a:ea typeface="Calibri"/>
                        <a:cs typeface="Arial"/>
                      </a:endParaRPr>
                    </a:p>
                  </a:txBody>
                  <a:tcPr marL="76200" marR="76200" marT="76200" marB="7620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r>
              <a:tr h="668323">
                <a:tc gridSpan="2">
                  <a:txBody>
                    <a:bodyPr/>
                    <a:lstStyle/>
                    <a:p>
                      <a:pPr algn="ctr"/>
                      <a:r>
                        <a:rPr lang="bn-IN" sz="2800" dirty="0" smtClean="0">
                          <a:effectLst/>
                          <a:ea typeface="Calibri"/>
                          <a:cs typeface="NikoshBAN"/>
                        </a:rPr>
                        <a:t>মোট</a:t>
                      </a:r>
                      <a:endParaRPr lang="en-US" sz="2800" dirty="0"/>
                    </a:p>
                  </a:txBody>
                  <a:tcP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hMerge="1">
                  <a:txBody>
                    <a:bodyPr/>
                    <a:lstStyle/>
                    <a:p>
                      <a:endParaRPr lang="en-US" dirty="0"/>
                    </a:p>
                  </a:txBody>
                  <a:tcP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c>
                  <a:txBody>
                    <a:bodyPr/>
                    <a:lstStyle/>
                    <a:p>
                      <a:pPr marL="0" marR="0">
                        <a:lnSpc>
                          <a:spcPct val="115000"/>
                        </a:lnSpc>
                        <a:spcBef>
                          <a:spcPts val="0"/>
                        </a:spcBef>
                        <a:spcAft>
                          <a:spcPts val="0"/>
                        </a:spcAft>
                      </a:pPr>
                      <a:r>
                        <a:rPr lang="bn-IN" sz="2800" dirty="0" smtClean="0">
                          <a:effectLst/>
                          <a:latin typeface="Calibri"/>
                          <a:ea typeface="Calibri"/>
                          <a:cs typeface="NikoshBAN"/>
                        </a:rPr>
                        <a:t>১১৫ গ্রাম</a:t>
                      </a:r>
                      <a:endParaRPr lang="en-US" sz="1600" dirty="0" smtClean="0">
                        <a:effectLst/>
                        <a:latin typeface="Calibri"/>
                        <a:ea typeface="Calibri"/>
                        <a:cs typeface="Arial"/>
                      </a:endParaRPr>
                    </a:p>
                  </a:txBody>
                  <a:tcPr>
                    <a:gradFill>
                      <a:gsLst>
                        <a:gs pos="0">
                          <a:schemeClr val="accent1">
                            <a:tint val="66000"/>
                            <a:satMod val="160000"/>
                          </a:schemeClr>
                        </a:gs>
                        <a:gs pos="50000">
                          <a:schemeClr val="accent1">
                            <a:tint val="44500"/>
                            <a:satMod val="160000"/>
                          </a:schemeClr>
                        </a:gs>
                        <a:gs pos="100000">
                          <a:schemeClr val="accent1">
                            <a:tint val="23500"/>
                            <a:satMod val="160000"/>
                          </a:schemeClr>
                        </a:gs>
                      </a:gsLst>
                      <a:path path="circle">
                        <a:fillToRect l="100000" t="100000"/>
                      </a:path>
                    </a:gradFill>
                  </a:tcPr>
                </a:tc>
              </a:tr>
            </a:tbl>
          </a:graphicData>
        </a:graphic>
      </p:graphicFrame>
      <p:sp>
        <p:nvSpPr>
          <p:cNvPr id="5" name="Curved Down Ribbon 4"/>
          <p:cNvSpPr/>
          <p:nvPr/>
        </p:nvSpPr>
        <p:spPr>
          <a:xfrm>
            <a:off x="914400" y="152400"/>
            <a:ext cx="7543800" cy="1063752"/>
          </a:xfrm>
          <a:prstGeom prst="ellipseRibbon">
            <a:avLst/>
          </a:prstGeom>
          <a:solidFill>
            <a:schemeClr val="accent3">
              <a:lumMod val="60000"/>
              <a:lumOff val="40000"/>
            </a:schemeClr>
          </a:solidFill>
          <a:ln w="5715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IN" sz="2000" b="1" dirty="0">
                <a:solidFill>
                  <a:schemeClr val="bg2">
                    <a:lumMod val="10000"/>
                  </a:schemeClr>
                </a:solidFill>
              </a:rPr>
              <a:t>শিশুদের জন্য সুষম খাদ্যের তালিকা</a:t>
            </a:r>
            <a:r>
              <a:rPr lang="en-US" sz="2000" b="1" dirty="0">
                <a:solidFill>
                  <a:schemeClr val="bg2">
                    <a:lumMod val="10000"/>
                  </a:schemeClr>
                </a:solidFill>
              </a:rPr>
              <a:t> (</a:t>
            </a:r>
            <a:r>
              <a:rPr lang="bn-IN" sz="2000" b="1" dirty="0">
                <a:solidFill>
                  <a:schemeClr val="bg2">
                    <a:lumMod val="10000"/>
                  </a:schemeClr>
                </a:solidFill>
              </a:rPr>
              <a:t>দৈনিক)</a:t>
            </a:r>
            <a:endParaRPr lang="en-US" sz="2000" b="1" dirty="0">
              <a:solidFill>
                <a:schemeClr val="bg2">
                  <a:lumMod val="10000"/>
                </a:schemeClr>
              </a:solidFill>
            </a:endParaRPr>
          </a:p>
        </p:txBody>
      </p:sp>
    </p:spTree>
    <p:extLst>
      <p:ext uri="{BB962C8B-B14F-4D97-AF65-F5344CB8AC3E}">
        <p14:creationId xmlns:p14="http://schemas.microsoft.com/office/powerpoint/2010/main" xmlns="" val="1184309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600200" y="381000"/>
            <a:ext cx="5943600" cy="584775"/>
          </a:xfrm>
          <a:prstGeom prst="rect">
            <a:avLst/>
          </a:prstGeom>
          <a:solidFill>
            <a:schemeClr val="accent4">
              <a:lumMod val="50000"/>
            </a:schemeClr>
          </a:solidFill>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bn-BD" sz="3200" b="1" dirty="0" smtClean="0"/>
              <a:t>আরও একটি ভিডিও দেখব  </a:t>
            </a:r>
            <a:endParaRPr lang="en-US" sz="3200" b="1" dirty="0"/>
          </a:p>
        </p:txBody>
      </p:sp>
      <p:pic>
        <p:nvPicPr>
          <p:cNvPr id="6" name="সুষম খাদ্যের প্রয়োজনীয়তা ও খাদ্যতালিকা _ Balanced Diet Bangla.mp4">
            <a:hlinkClick r:id="" action="ppaction://media"/>
          </p:cNvPr>
          <p:cNvPicPr>
            <a:picLocks noRot="1" noChangeAspect="1"/>
          </p:cNvPicPr>
          <p:nvPr>
            <a:videoFile r:link="rId1"/>
          </p:nvPr>
        </p:nvPicPr>
        <p:blipFill>
          <a:blip r:embed="rId3"/>
          <a:stretch>
            <a:fillRect/>
          </a:stretch>
        </p:blipFill>
        <p:spPr>
          <a:xfrm>
            <a:off x="1295400" y="1066800"/>
            <a:ext cx="6654800" cy="4991100"/>
          </a:xfrm>
          <a:prstGeom prst="rect">
            <a:avLst/>
          </a:prstGeom>
        </p:spPr>
      </p:pic>
    </p:spTree>
    <p:extLst>
      <p:ext uri="{BB962C8B-B14F-4D97-AF65-F5344CB8AC3E}">
        <p14:creationId xmlns:p14="http://schemas.microsoft.com/office/powerpoint/2010/main" xmlns="" val="2115408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Wave 1"/>
          <p:cNvSpPr/>
          <p:nvPr/>
        </p:nvSpPr>
        <p:spPr>
          <a:xfrm>
            <a:off x="2057400" y="3124200"/>
            <a:ext cx="4953000" cy="1600200"/>
          </a:xfrm>
          <a:prstGeom prst="wave">
            <a:avLst/>
          </a:prstGeom>
          <a:solidFill>
            <a:schemeClr val="accent3">
              <a:lumMod val="40000"/>
              <a:lumOff val="60000"/>
            </a:schemeClr>
          </a:solidFill>
          <a:ln w="57150">
            <a:solidFill>
              <a:schemeClr val="accent6">
                <a:lumMod val="60000"/>
                <a:lumOff val="40000"/>
              </a:schemeClr>
            </a:solidFill>
          </a:ln>
          <a:scene3d>
            <a:camera prst="isometricOffAxis2Top"/>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6600" b="1" dirty="0" smtClean="0">
                <a:solidFill>
                  <a:schemeClr val="accent5">
                    <a:lumMod val="75000"/>
                  </a:schemeClr>
                </a:solidFill>
              </a:rPr>
              <a:t>মূল্যায়ন </a:t>
            </a:r>
            <a:endParaRPr lang="en-US" b="1" dirty="0">
              <a:solidFill>
                <a:schemeClr val="accent5">
                  <a:lumMod val="75000"/>
                </a:schemeClr>
              </a:solidFill>
            </a:endParaRPr>
          </a:p>
        </p:txBody>
      </p:sp>
    </p:spTree>
    <p:extLst>
      <p:ext uri="{BB962C8B-B14F-4D97-AF65-F5344CB8AC3E}">
        <p14:creationId xmlns:p14="http://schemas.microsoft.com/office/powerpoint/2010/main" xmlns="" val="210478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rved Down Ribbon 1"/>
          <p:cNvSpPr/>
          <p:nvPr/>
        </p:nvSpPr>
        <p:spPr>
          <a:xfrm>
            <a:off x="2362200" y="990600"/>
            <a:ext cx="4724400" cy="1415901"/>
          </a:xfrm>
          <a:prstGeom prst="ellipseRibbon">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200" b="1" dirty="0" smtClean="0"/>
              <a:t>বাড়ির কাজ</a:t>
            </a:r>
            <a:endParaRPr lang="en-US" sz="3200" b="1" dirty="0"/>
          </a:p>
        </p:txBody>
      </p:sp>
      <p:sp>
        <p:nvSpPr>
          <p:cNvPr id="3" name="TextBox 2"/>
          <p:cNvSpPr txBox="1"/>
          <p:nvPr/>
        </p:nvSpPr>
        <p:spPr>
          <a:xfrm>
            <a:off x="451884" y="2690923"/>
            <a:ext cx="8458200" cy="3908762"/>
          </a:xfrm>
          <a:prstGeom prst="rect">
            <a:avLst/>
          </a:prstGeom>
          <a:solidFill>
            <a:schemeClr val="accent5">
              <a:lumMod val="20000"/>
              <a:lumOff val="80000"/>
            </a:schemeClr>
          </a:solidFill>
          <a:ln w="28575">
            <a:solidFill>
              <a:schemeClr val="accent3">
                <a:lumMod val="60000"/>
                <a:lumOff val="40000"/>
              </a:schemeClr>
            </a:solidFill>
          </a:ln>
          <a:effectLst>
            <a:glow rad="101600">
              <a:schemeClr val="accent5">
                <a:satMod val="175000"/>
                <a:alpha val="40000"/>
              </a:schemeClr>
            </a:glow>
          </a:effectLst>
          <a:scene3d>
            <a:camera prst="orthographicFront"/>
            <a:lightRig rig="threePt" dir="t"/>
          </a:scene3d>
          <a:sp3d>
            <a:bevelT w="139700" prst="cross"/>
          </a:sp3d>
        </p:spPr>
        <p:txBody>
          <a:bodyPr wrap="square" rtlCol="0">
            <a:spAutoFit/>
          </a:bodyPr>
          <a:lstStyle/>
          <a:p>
            <a:r>
              <a:rPr lang="bn-IN" sz="2400" b="1" dirty="0" smtClean="0"/>
              <a:t>১</a:t>
            </a:r>
            <a:r>
              <a:rPr lang="bn-IN" sz="3200" b="1" dirty="0" smtClean="0"/>
              <a:t>.</a:t>
            </a:r>
            <a:r>
              <a:rPr lang="bn-IN" sz="2400" b="1" dirty="0" smtClean="0"/>
              <a:t> প্রশ্ন</a:t>
            </a:r>
            <a:r>
              <a:rPr lang="bn-IN" sz="2400" b="1" dirty="0"/>
              <a:t>:</a:t>
            </a:r>
            <a:r>
              <a:rPr lang="bn-IN" sz="2400" dirty="0"/>
              <a:t> খাদ্য সংরক্ষণের ৩টি উপায় বর্ণনা করো।</a:t>
            </a:r>
            <a:endParaRPr lang="en-US" sz="2400" dirty="0"/>
          </a:p>
          <a:p>
            <a:r>
              <a:rPr lang="bn-IN" sz="2400" b="1" dirty="0"/>
              <a:t>২. প্রশ্ন:</a:t>
            </a:r>
            <a:r>
              <a:rPr lang="bn-IN" sz="2400" dirty="0"/>
              <a:t> খাদ্য সংরক্ষণের উপকারিতা কী</a:t>
            </a:r>
            <a:r>
              <a:rPr lang="en-US" sz="2400" dirty="0"/>
              <a:t>?</a:t>
            </a:r>
          </a:p>
          <a:p>
            <a:r>
              <a:rPr lang="bn-IN" sz="2400" b="1" dirty="0"/>
              <a:t>৩. প্রশ্ন:</a:t>
            </a:r>
            <a:r>
              <a:rPr lang="bn-IN" sz="2400" dirty="0"/>
              <a:t> সুষম খাদ্য গ্রহণ করা প্রয়োজন কেন</a:t>
            </a:r>
            <a:r>
              <a:rPr lang="en-US" sz="2400" dirty="0"/>
              <a:t>?</a:t>
            </a:r>
          </a:p>
          <a:p>
            <a:r>
              <a:rPr lang="bn-IN" sz="2400" b="1" dirty="0"/>
              <a:t>৪. প্রশ্ন:</a:t>
            </a:r>
            <a:r>
              <a:rPr lang="bn-IN" sz="2400" dirty="0"/>
              <a:t> কীভাবে আমরা সুষম খাদ্য পেতে পারি</a:t>
            </a:r>
            <a:r>
              <a:rPr lang="en-US" sz="2400" dirty="0"/>
              <a:t>?</a:t>
            </a:r>
          </a:p>
          <a:p>
            <a:r>
              <a:rPr lang="bn-IN" sz="2400" b="1" dirty="0"/>
              <a:t>৫. প্রশ্ন:</a:t>
            </a:r>
            <a:r>
              <a:rPr lang="bn-IN" sz="2400" dirty="0"/>
              <a:t> সুষম খাদ্য গ্রহণ বলতে কী বোঝায়</a:t>
            </a:r>
            <a:r>
              <a:rPr lang="en-US" sz="2400" dirty="0"/>
              <a:t>?</a:t>
            </a:r>
          </a:p>
          <a:p>
            <a:r>
              <a:rPr lang="bn-IN" sz="2400" b="1" dirty="0"/>
              <a:t>৬. প্রশ্ন:</a:t>
            </a:r>
            <a:r>
              <a:rPr lang="bn-IN" sz="2400" dirty="0"/>
              <a:t> কী কী বিষয়ের ওপর লক্ষ রেখে আমাদের সুষম খাদ্য গ্রহণ করতে হবে</a:t>
            </a:r>
            <a:r>
              <a:rPr lang="en-US" sz="2400" dirty="0"/>
              <a:t>?</a:t>
            </a:r>
          </a:p>
          <a:p>
            <a:pPr marL="285750" indent="-285750">
              <a:buFont typeface="Arial" pitchFamily="34" charset="0"/>
              <a:buChar char="•"/>
            </a:pPr>
            <a:endParaRPr lang="bn-BD" dirty="0"/>
          </a:p>
          <a:p>
            <a:pPr marL="285750" indent="-285750">
              <a:buFont typeface="Arial" pitchFamily="34" charset="0"/>
              <a:buChar char="•"/>
            </a:pPr>
            <a:endParaRPr lang="bn-BD" dirty="0" smtClean="0"/>
          </a:p>
          <a:p>
            <a:pPr marL="285750" indent="-285750">
              <a:buFont typeface="Arial" pitchFamily="34" charset="0"/>
              <a:buChar char="•"/>
            </a:pPr>
            <a:endParaRPr lang="bn-BD" dirty="0"/>
          </a:p>
          <a:p>
            <a:pPr marL="285750" indent="-285750">
              <a:buFont typeface="Arial" pitchFamily="34" charset="0"/>
              <a:buChar char="•"/>
            </a:pPr>
            <a:endParaRPr lang="en-US" dirty="0"/>
          </a:p>
        </p:txBody>
      </p:sp>
    </p:spTree>
    <p:extLst>
      <p:ext uri="{BB962C8B-B14F-4D97-AF65-F5344CB8AC3E}">
        <p14:creationId xmlns:p14="http://schemas.microsoft.com/office/powerpoint/2010/main" xmlns="" val="3648164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ircle(in)">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ircle(in)">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ircle(in)">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ircle(in)">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2000" y="2362200"/>
            <a:ext cx="8001000" cy="2215991"/>
          </a:xfrm>
          <a:prstGeom prst="rect">
            <a:avLst/>
          </a:prstGeom>
          <a:noFill/>
        </p:spPr>
        <p:txBody>
          <a:bodyPr wrap="square" rtlCol="0">
            <a:spAutoFit/>
          </a:bodyPr>
          <a:lstStyle/>
          <a:p>
            <a:pPr algn="ctr"/>
            <a:r>
              <a:rPr lang="bn-BD" sz="13800" b="1" dirty="0" smtClean="0">
                <a:solidFill>
                  <a:schemeClr val="tx2">
                    <a:lumMod val="60000"/>
                    <a:lumOff val="40000"/>
                  </a:schemeClr>
                </a:solidFill>
              </a:rPr>
              <a:t>ধন্যবাদ</a:t>
            </a:r>
            <a:endParaRPr lang="en-US" sz="13800" b="1" dirty="0">
              <a:solidFill>
                <a:schemeClr val="tx2">
                  <a:lumMod val="60000"/>
                  <a:lumOff val="40000"/>
                </a:schemeClr>
              </a:solidFill>
            </a:endParaRPr>
          </a:p>
        </p:txBody>
      </p:sp>
    </p:spTree>
    <p:extLst>
      <p:ext uri="{BB962C8B-B14F-4D97-AF65-F5344CB8AC3E}">
        <p14:creationId xmlns:p14="http://schemas.microsoft.com/office/powerpoint/2010/main" xmlns="" val="530542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3" presetClass="path" presetSubtype="0" accel="50000" decel="50000" fill="hold" grpId="0" nodeType="withEffect">
                                  <p:stCondLst>
                                    <p:cond delay="1000"/>
                                  </p:stCondLst>
                                  <p:childTnLst>
                                    <p:animMotion origin="layout" path="M 0.00834 -0.55046 L 0.4375 0.38287 L -0.42083 0.38287 L 0.00834 -0.55046 Z " pathEditMode="relative" rAng="0" ptsTypes="FFFF">
                                      <p:cBhvr>
                                        <p:cTn id="6" dur="5000" fill="hold"/>
                                        <p:tgtEl>
                                          <p:spTgt spid="2"/>
                                        </p:tgtEl>
                                        <p:attrNameLst>
                                          <p:attrName>ppt_x</p:attrName>
                                          <p:attrName>ppt_y</p:attrName>
                                        </p:attrNameLst>
                                      </p:cBhvr>
                                      <p:rCtr x="0" y="4666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Slipstream">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486</TotalTime>
  <Words>467</Words>
  <Application>Microsoft Office PowerPoint</Application>
  <PresentationFormat>On-screen Show (4:3)</PresentationFormat>
  <Paragraphs>94</Paragraphs>
  <Slides>18</Slides>
  <Notes>0</Notes>
  <HiddenSlides>0</HiddenSlides>
  <MMClips>2</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Slipstream</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abc</dc:creator>
  <cp:lastModifiedBy>UITRCE</cp:lastModifiedBy>
  <cp:revision>119</cp:revision>
  <dcterms:created xsi:type="dcterms:W3CDTF">2006-08-16T00:00:00Z</dcterms:created>
  <dcterms:modified xsi:type="dcterms:W3CDTF">2024-05-13T09:23:12Z</dcterms:modified>
</cp:coreProperties>
</file>