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jpeg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image" Target="../media/image23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1655" y="173876"/>
            <a:ext cx="8839200" cy="66294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w="330200" cmpd="thickThin">
            <a:gradFill>
              <a:gsLst>
                <a:gs pos="0">
                  <a:srgbClr val="000082"/>
                </a:gs>
                <a:gs pos="13000">
                  <a:srgbClr val="0047FF"/>
                </a:gs>
                <a:gs pos="28000">
                  <a:srgbClr val="000082"/>
                </a:gs>
                <a:gs pos="42999">
                  <a:srgbClr val="0047FF"/>
                </a:gs>
                <a:gs pos="58000">
                  <a:srgbClr val="000082"/>
                </a:gs>
                <a:gs pos="72000">
                  <a:srgbClr val="0047FF"/>
                </a:gs>
                <a:gs pos="87000">
                  <a:srgbClr val="000082"/>
                </a:gs>
                <a:gs pos="100000">
                  <a:srgbClr val="0047FF"/>
                </a:gs>
              </a:gsLst>
              <a:lin ang="5400000" scaled="0"/>
            </a:gra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304800" y="4495799"/>
            <a:ext cx="8539900" cy="2133600"/>
            <a:chOff x="304800" y="4495799"/>
            <a:chExt cx="8539900" cy="213360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4495799"/>
              <a:ext cx="2874110" cy="2133599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24200" y="4495800"/>
              <a:ext cx="2874110" cy="2133599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70590" y="4495800"/>
              <a:ext cx="2874110" cy="2133599"/>
            </a:xfrm>
            <a:prstGeom prst="rect">
              <a:avLst/>
            </a:prstGeom>
          </p:spPr>
        </p:pic>
      </p:grp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1840" t="17664" r="22002" b="11845"/>
          <a:stretch/>
        </p:blipFill>
        <p:spPr>
          <a:xfrm>
            <a:off x="898543" y="4876800"/>
            <a:ext cx="1686624" cy="1571626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1840" t="17664" r="22002" b="11845"/>
          <a:stretch/>
        </p:blipFill>
        <p:spPr>
          <a:xfrm>
            <a:off x="3728688" y="4876800"/>
            <a:ext cx="1686624" cy="1571626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1840" t="17664" r="22002" b="11845"/>
          <a:stretch/>
        </p:blipFill>
        <p:spPr>
          <a:xfrm>
            <a:off x="6564333" y="4876800"/>
            <a:ext cx="1686624" cy="1571626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0" name="Half Frame 9"/>
          <p:cNvSpPr/>
          <p:nvPr/>
        </p:nvSpPr>
        <p:spPr>
          <a:xfrm>
            <a:off x="-1" y="0"/>
            <a:ext cx="898543" cy="990600"/>
          </a:xfrm>
          <a:prstGeom prst="halfFrame">
            <a:avLst/>
          </a:prstGeom>
          <a:blipFill>
            <a:blip r:embed="rId3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Half Frame 10"/>
          <p:cNvSpPr/>
          <p:nvPr/>
        </p:nvSpPr>
        <p:spPr>
          <a:xfrm rot="10800000">
            <a:off x="8199427" y="5891212"/>
            <a:ext cx="898543" cy="990600"/>
          </a:xfrm>
          <a:prstGeom prst="halfFrame">
            <a:avLst/>
          </a:prstGeom>
          <a:blipFill>
            <a:blip r:embed="rId3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Half Frame 11"/>
          <p:cNvSpPr/>
          <p:nvPr/>
        </p:nvSpPr>
        <p:spPr>
          <a:xfrm rot="16200000">
            <a:off x="46028" y="5989628"/>
            <a:ext cx="898543" cy="990600"/>
          </a:xfrm>
          <a:prstGeom prst="halfFrame">
            <a:avLst/>
          </a:prstGeom>
          <a:blipFill>
            <a:blip r:embed="rId3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Half Frame 12"/>
          <p:cNvSpPr/>
          <p:nvPr/>
        </p:nvSpPr>
        <p:spPr>
          <a:xfrm rot="5400000">
            <a:off x="8199428" y="-46028"/>
            <a:ext cx="898543" cy="990600"/>
          </a:xfrm>
          <a:prstGeom prst="halfFrame">
            <a:avLst/>
          </a:prstGeom>
          <a:blipFill>
            <a:blip r:embed="rId3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24000" y="6553200"/>
            <a:ext cx="579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হোসাইন আহম্মদ মৌজুদী, সহঃ শিক্ষক, তাহিরপুর আলিম মাদ্রাসা,নবীগঞ্জ,হবিগঞ্জ</a:t>
            </a:r>
            <a:endParaRPr lang="en-US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276600" y="11668"/>
            <a:ext cx="1928517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b="1" dirty="0" smtClean="0">
                <a:ln w="11430"/>
                <a:gradFill>
                  <a:gsLst>
                    <a:gs pos="0">
                      <a:srgbClr val="000082"/>
                    </a:gs>
                    <a:gs pos="30000">
                      <a:srgbClr val="66008F"/>
                    </a:gs>
                    <a:gs pos="64999">
                      <a:srgbClr val="BA0066"/>
                    </a:gs>
                    <a:gs pos="89999">
                      <a:srgbClr val="FF0000"/>
                    </a:gs>
                    <a:gs pos="100000">
                      <a:srgbClr val="FF8200"/>
                    </a:gs>
                  </a:gsLst>
                  <a:lin ang="5400000" scaled="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يسم الله الرحمن الرحيم</a:t>
            </a:r>
            <a:endParaRPr lang="en-US" b="1" dirty="0">
              <a:ln w="11430"/>
              <a:gradFill>
                <a:gsLst>
                  <a:gs pos="0">
                    <a:srgbClr val="000082"/>
                  </a:gs>
                  <a:gs pos="30000">
                    <a:srgbClr val="66008F"/>
                  </a:gs>
                  <a:gs pos="64999">
                    <a:srgbClr val="BA0066"/>
                  </a:gs>
                  <a:gs pos="89999">
                    <a:srgbClr val="FF0000"/>
                  </a:gs>
                  <a:gs pos="100000">
                    <a:srgbClr val="FF8200"/>
                  </a:gs>
                </a:gsLst>
                <a:lin ang="5400000" scaled="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632924" y="2557552"/>
            <a:ext cx="5840060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115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اَهْلًا وَ سَهْلًا</a:t>
            </a:r>
            <a:endParaRPr lang="en-US" sz="115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85800" y="381000"/>
            <a:ext cx="7565157" cy="2267367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Stop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7200" b="1" cap="none" spc="0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72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cap="none" spc="0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ক্লাসে</a:t>
            </a:r>
            <a:r>
              <a:rPr lang="en-US" sz="72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72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7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72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Action Button: Home 13">
            <a:hlinkClick r:id="" action="ppaction://noaction" highlightClick="1"/>
          </p:cNvPr>
          <p:cNvSpPr/>
          <p:nvPr/>
        </p:nvSpPr>
        <p:spPr>
          <a:xfrm>
            <a:off x="8458200" y="6248400"/>
            <a:ext cx="190499" cy="23652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8550208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1.15607E-7 C 0.01268 -0.0104 0.01684 -0.00832 0.03021 -0.01457 C 0.04132 -0.01965 0.05122 -0.02867 0.0632 -0.03145 C 0.08785 -0.03676 0.1132 -0.04185 0.13768 -0.04832 C 0.15781 -0.06983 0.15226 -0.06081 0.15955 -0.08532 C 0.15695 -0.11561 0.15573 -0.14659 0.14566 -0.17549 C 0.14653 -0.19353 0.14757 -0.2111 0.14879 -0.22936 C 0.14931 -0.23676 0.1507 -0.24439 0.15139 -0.25202 C 0.15434 -0.28994 0.15226 -0.32439 0.17361 -0.35653 C 0.17778 -0.36925 0.17986 -0.37919 0.18733 -0.39029 C 0.20122 -0.43538 0.18733 -0.38682 0.18733 -0.51191 C 0.18733 -0.53896 0.18872 -0.56647 0.18993 -0.59376 C 0.19045 -0.60694 0.18958 -0.62058 0.19288 -0.63329 C 0.19375 -0.63607 0.20122 -0.63607 0.20122 -0.63584 " pathEditMode="relative" rAng="0" ptsTypes="fffffffffffff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52" y="-3181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15607E-7 C 0.0026 -0.01942 0.00486 -0.03861 0.01146 -0.05457 C 0.01337 -0.07908 0.01528 -0.10474 0.01962 -0.12879 C 0.02465 -0.18636 0.02378 -0.16624 0.02135 -0.26566 C 0.02083 -0.28763 0.01701 -0.31815 0.0099 -0.33734 C 0.00451 -0.38913 0.00521 -0.36902 0.00816 -0.44578 C 0.00833 -0.44925 0.0125 -0.46382 0.01302 -0.46566 C 0.01649 -0.48 0.01823 -0.49642 0.02135 -0.51145 C 0.0224 -0.52786 0.02361 -0.54358 0.02465 -0.56 C 0.02535 -0.56948 0.0283 -0.57873 0.02951 -0.58844 C 0.03056 -0.59699 0.0316 -0.61295 0.03438 -0.61988 C 0.03837 -0.62983 0.03733 -0.6259 0.03941 -0.63676 C 0.03993 -0.63977 0.03958 -0.6437 0.04097 -0.64578 C 0.04219 -0.64717 0.04427 -0.64578 0.04583 -0.64578 " pathEditMode="relative" rAng="0" ptsTypes="fffffffffffffA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92" y="-3237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1.15607E-7 C -0.00122 -0.01202 -0.00191 -0.02382 -0.00313 -0.03491 C -0.00469 -0.0474 -0.00451 -0.04046 -0.00781 -0.05249 C -0.01094 -0.06428 -0.01233 -0.07792 -0.01545 -0.08994 C -0.01667 -0.09965 -0.01875 -0.11029 -0.02135 -0.11908 C -0.02309 -0.12509 -0.02622 -0.12994 -0.02743 -0.13642 C -0.03299 -0.1674 -0.0276 -0.14289 -0.03351 -0.16231 C -0.03472 -0.16601 -0.03542 -0.1704 -0.03663 -0.1741 C -0.03872 -0.18127 -0.0441 -0.19445 -0.0441 -0.19422 C -0.04635 -0.20809 -0.04826 -0.22266 -0.05156 -0.23491 C -0.05347 -0.24092 -0.05781 -0.25225 -0.05781 -0.25202 C -0.06129 -0.27283 -0.07014 -0.28948 -0.07292 -0.31052 C -0.07552 -0.3304 -0.0776 -0.3452 -0.08351 -0.36277 C -0.0875 -0.39237 -0.09757 -0.41965 -0.10486 -0.44694 C -0.10764 -0.4578 -0.11406 -0.46428 -0.1184 -0.47306 C -0.12222 -0.48023 -0.12569 -0.49156 -0.13056 -0.49619 C -0.13958 -0.50382 -0.14983 -0.50798 -0.15938 -0.51052 C -0.17292 -0.51977 -0.18767 -0.52416 -0.20191 -0.52809 C -0.2158 -0.54127 -0.23056 -0.55283 -0.24566 -0.55977 C -0.25052 -0.56208 -0.25486 -0.56578 -0.25938 -0.56856 C -0.2625 -0.5704 -0.2684 -0.57434 -0.2684 -0.57387 C -0.26997 -0.57595 -0.27135 -0.57873 -0.27309 -0.58035 C -0.27604 -0.58266 -0.28194 -0.58613 -0.28194 -0.58566 C -0.28854 -0.59399 -0.29601 -0.59699 -0.30347 -0.60046 C -0.31059 -0.60763 -0.31649 -0.60971 -0.32465 -0.61225 C -0.32969 -0.61503 -0.33472 -0.6178 -0.33976 -0.62058 C -0.34705 -0.63029 -0.35417 -0.63815 -0.3625 -0.64393 C -0.36632 -0.6548 -0.36424 -0.65017 -0.3684 -0.65827 " pathEditMode="relative" rAng="0" ptsTypes="fffffffffffffffffffffffffff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20" y="-329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228600"/>
            <a:ext cx="8839200" cy="66294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w="330200" cmpd="thickThin">
            <a:gradFill>
              <a:gsLst>
                <a:gs pos="0">
                  <a:srgbClr val="000082"/>
                </a:gs>
                <a:gs pos="13000">
                  <a:srgbClr val="0047FF"/>
                </a:gs>
                <a:gs pos="28000">
                  <a:srgbClr val="000082"/>
                </a:gs>
                <a:gs pos="42999">
                  <a:srgbClr val="0047FF"/>
                </a:gs>
                <a:gs pos="58000">
                  <a:srgbClr val="000082"/>
                </a:gs>
                <a:gs pos="72000">
                  <a:srgbClr val="0047FF"/>
                </a:gs>
                <a:gs pos="87000">
                  <a:srgbClr val="000082"/>
                </a:gs>
                <a:gs pos="100000">
                  <a:srgbClr val="0047FF"/>
                </a:gs>
              </a:gsLst>
              <a:lin ang="5400000" scaled="0"/>
            </a:gra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Half Frame 9"/>
          <p:cNvSpPr/>
          <p:nvPr/>
        </p:nvSpPr>
        <p:spPr>
          <a:xfrm>
            <a:off x="-1" y="0"/>
            <a:ext cx="898543" cy="990600"/>
          </a:xfrm>
          <a:prstGeom prst="halfFrame">
            <a:avLst/>
          </a:prstGeom>
          <a:blipFill>
            <a:blip r:embed="rId2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Half Frame 10"/>
          <p:cNvSpPr/>
          <p:nvPr/>
        </p:nvSpPr>
        <p:spPr>
          <a:xfrm rot="10800000">
            <a:off x="8199427" y="5891212"/>
            <a:ext cx="898543" cy="990600"/>
          </a:xfrm>
          <a:prstGeom prst="halfFrame">
            <a:avLst/>
          </a:prstGeom>
          <a:blipFill>
            <a:blip r:embed="rId2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Half Frame 11"/>
          <p:cNvSpPr/>
          <p:nvPr/>
        </p:nvSpPr>
        <p:spPr>
          <a:xfrm rot="16200000">
            <a:off x="46028" y="5989628"/>
            <a:ext cx="898543" cy="990600"/>
          </a:xfrm>
          <a:prstGeom prst="halfFrame">
            <a:avLst/>
          </a:prstGeom>
          <a:blipFill>
            <a:blip r:embed="rId2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Half Frame 12"/>
          <p:cNvSpPr/>
          <p:nvPr/>
        </p:nvSpPr>
        <p:spPr>
          <a:xfrm rot="5400000">
            <a:off x="8199428" y="-46028"/>
            <a:ext cx="898543" cy="990600"/>
          </a:xfrm>
          <a:prstGeom prst="halfFrame">
            <a:avLst/>
          </a:prstGeom>
          <a:blipFill>
            <a:blip r:embed="rId2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24000" y="6553200"/>
            <a:ext cx="579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হোসাইন আহম্মদ মৌজুদী, সহঃ শিক্ষক, তাহিরপুর আলিম মাদ্রাসা,নবীগঞ্জ,হবিগঞ্জ</a:t>
            </a:r>
            <a:endParaRPr lang="en-US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521515" y="327341"/>
            <a:ext cx="152958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ar-SA" sz="40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المعرفة</a:t>
            </a:r>
            <a:endParaRPr lang="en-US" sz="40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49270" y="1073327"/>
            <a:ext cx="4015843" cy="5016758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ar-SA" sz="4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ar-SA" sz="4000" b="1" cap="none" spc="0" dirty="0" smtClean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ar-SA" sz="4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bn-IN" sz="4000" b="1" cap="none" spc="0" dirty="0" smtClean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4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সহঃ শিক্ষক</a:t>
            </a:r>
          </a:p>
          <a:p>
            <a:pPr algn="ctr"/>
            <a:r>
              <a:rPr lang="bn-IN" sz="40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তাহিরপুর আলিম মাদ্রাসা</a:t>
            </a:r>
          </a:p>
          <a:p>
            <a:pPr algn="ctr"/>
            <a:r>
              <a:rPr lang="bn-IN" sz="4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নবীগঞ্জ, হবিগঞ্জ</a:t>
            </a:r>
          </a:p>
          <a:p>
            <a:pPr algn="ctr"/>
            <a:r>
              <a:rPr lang="bn-IN" sz="40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মোবাঃ ০১৭২৪৮৭২৬৮১</a:t>
            </a:r>
            <a:endParaRPr lang="en-US" sz="40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29362" y="4135038"/>
            <a:ext cx="4246675" cy="255454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4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معلم المساعدة</a:t>
            </a:r>
          </a:p>
          <a:p>
            <a:pPr algn="ctr"/>
            <a:r>
              <a:rPr lang="ar-SA" sz="40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طاهرفور عالم مدرسة</a:t>
            </a:r>
          </a:p>
          <a:p>
            <a:pPr algn="ctr"/>
            <a:r>
              <a:rPr lang="ar-SA" sz="4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ىبي غنج ـ حبي غنج</a:t>
            </a:r>
          </a:p>
          <a:p>
            <a:pPr algn="ctr"/>
            <a:r>
              <a:rPr lang="ar-SA" sz="40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الهاتف: 01724872681</a:t>
            </a:r>
            <a:endParaRPr lang="en-US" sz="40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780044"/>
            <a:ext cx="2057400" cy="23549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030A0"/>
            </a:solidFill>
            <a:miter lim="800000"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 prst="angle"/>
            <a:contourClr>
              <a:srgbClr val="FFFFFF"/>
            </a:contourClr>
          </a:sp3d>
        </p:spPr>
      </p:pic>
      <p:sp>
        <p:nvSpPr>
          <p:cNvPr id="20" name="Rectangle 19"/>
          <p:cNvSpPr/>
          <p:nvPr/>
        </p:nvSpPr>
        <p:spPr>
          <a:xfrm>
            <a:off x="4953000" y="3314829"/>
            <a:ext cx="3836307" cy="31700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40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اللغة العربية الاتصالية</a:t>
            </a:r>
          </a:p>
          <a:p>
            <a:pPr algn="ctr"/>
            <a:r>
              <a:rPr lang="ar-SA" sz="4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الصف الثامن</a:t>
            </a:r>
          </a:p>
          <a:p>
            <a:pPr algn="ctr"/>
            <a:r>
              <a:rPr lang="ar-SA" sz="40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الدرس الرابع</a:t>
            </a:r>
          </a:p>
          <a:p>
            <a:pPr algn="ctr"/>
            <a:r>
              <a:rPr lang="ar-SA" sz="4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عدد الطلاب: 72</a:t>
            </a:r>
          </a:p>
          <a:p>
            <a:pPr algn="ctr"/>
            <a:r>
              <a:rPr lang="ar-SA" sz="4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قيمة: 45 الدقيقة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85800" y="1143000"/>
            <a:ext cx="3688830" cy="70788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40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حسين احمد موجودى</a:t>
            </a:r>
          </a:p>
        </p:txBody>
      </p:sp>
      <p:sp>
        <p:nvSpPr>
          <p:cNvPr id="23" name="Action Button: Home 22">
            <a:hlinkClick r:id="" action="ppaction://noaction" highlightClick="1"/>
          </p:cNvPr>
          <p:cNvSpPr/>
          <p:nvPr/>
        </p:nvSpPr>
        <p:spPr>
          <a:xfrm>
            <a:off x="8458200" y="6248400"/>
            <a:ext cx="190499" cy="23652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5039759" y="304800"/>
            <a:ext cx="166584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IN" sz="40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 </a:t>
            </a:r>
            <a:endParaRPr lang="en-US" sz="40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1298175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14:ripple dir="r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8" grpId="1" animBg="1"/>
      <p:bldP spid="20" grpId="0" animBg="1"/>
      <p:bldP spid="20" grpId="1" animBg="1"/>
      <p:bldP spid="22" grpId="0" animBg="1"/>
      <p:bldP spid="22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76200"/>
            <a:ext cx="8839200" cy="66294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w="330200" cmpd="thickThin">
            <a:gradFill>
              <a:gsLst>
                <a:gs pos="0">
                  <a:srgbClr val="000082"/>
                </a:gs>
                <a:gs pos="13000">
                  <a:srgbClr val="0047FF"/>
                </a:gs>
                <a:gs pos="28000">
                  <a:srgbClr val="000082"/>
                </a:gs>
                <a:gs pos="42999">
                  <a:srgbClr val="0047FF"/>
                </a:gs>
                <a:gs pos="58000">
                  <a:srgbClr val="000082"/>
                </a:gs>
                <a:gs pos="72000">
                  <a:srgbClr val="0047FF"/>
                </a:gs>
                <a:gs pos="87000">
                  <a:srgbClr val="000082"/>
                </a:gs>
                <a:gs pos="100000">
                  <a:srgbClr val="0047FF"/>
                </a:gs>
              </a:gsLst>
              <a:lin ang="5400000" scaled="0"/>
            </a:gra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Half Frame 9"/>
          <p:cNvSpPr/>
          <p:nvPr/>
        </p:nvSpPr>
        <p:spPr>
          <a:xfrm>
            <a:off x="-1" y="0"/>
            <a:ext cx="898543" cy="990600"/>
          </a:xfrm>
          <a:prstGeom prst="halfFrame">
            <a:avLst/>
          </a:prstGeom>
          <a:blipFill>
            <a:blip r:embed="rId2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Half Frame 10"/>
          <p:cNvSpPr/>
          <p:nvPr/>
        </p:nvSpPr>
        <p:spPr>
          <a:xfrm rot="10800000">
            <a:off x="8199427" y="5891212"/>
            <a:ext cx="898543" cy="990600"/>
          </a:xfrm>
          <a:prstGeom prst="halfFrame">
            <a:avLst/>
          </a:prstGeom>
          <a:blipFill>
            <a:blip r:embed="rId2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Half Frame 11"/>
          <p:cNvSpPr/>
          <p:nvPr/>
        </p:nvSpPr>
        <p:spPr>
          <a:xfrm rot="16200000">
            <a:off x="46028" y="5989628"/>
            <a:ext cx="898543" cy="990600"/>
          </a:xfrm>
          <a:prstGeom prst="halfFrame">
            <a:avLst/>
          </a:prstGeom>
          <a:blipFill>
            <a:blip r:embed="rId2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Half Frame 12"/>
          <p:cNvSpPr/>
          <p:nvPr/>
        </p:nvSpPr>
        <p:spPr>
          <a:xfrm rot="5400000">
            <a:off x="8199428" y="-46028"/>
            <a:ext cx="898543" cy="990600"/>
          </a:xfrm>
          <a:prstGeom prst="halfFrame">
            <a:avLst/>
          </a:prstGeom>
          <a:blipFill>
            <a:blip r:embed="rId2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895600" y="152400"/>
            <a:ext cx="333617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3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انظر الى هذه الصور </a:t>
            </a:r>
            <a:endParaRPr lang="bn-IN" sz="3600" b="1" dirty="0" smtClean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Action Button: Home 18">
            <a:hlinkClick r:id="" action="ppaction://noaction" highlightClick="1"/>
          </p:cNvPr>
          <p:cNvSpPr/>
          <p:nvPr/>
        </p:nvSpPr>
        <p:spPr>
          <a:xfrm>
            <a:off x="8458200" y="6248400"/>
            <a:ext cx="190499" cy="23652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362" name="Picture 2" descr="ব্যয়বহুল শহরের তালিকায় ঢাকার অবস্থান ইতিবাচক নাকি নেতিবাচক? – চ্যানেল আই  অনলাইন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1143000"/>
            <a:ext cx="3934361" cy="22098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glow rad="101600">
              <a:schemeClr val="accent2">
                <a:satMod val="175000"/>
                <a:alpha val="40000"/>
              </a:schemeClr>
            </a:glow>
            <a:innerShdw blurRad="76200">
              <a:srgbClr val="000000"/>
            </a:innerShdw>
          </a:effectLst>
        </p:spPr>
      </p:pic>
      <p:pic>
        <p:nvPicPr>
          <p:cNvPr id="15364" name="Picture 4" descr="কেউ বলেন আজব কেউবা বলেন জাদুর শহর, পুরনো ঢাকার অলতি-গলিতে ছড়িয়ে  ইতিহাস.... - Bangladesh - Aaj Tak Bangl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1143000"/>
            <a:ext cx="3928535" cy="22098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glow rad="101600">
              <a:schemeClr val="accent1">
                <a:satMod val="175000"/>
                <a:alpha val="40000"/>
              </a:schemeClr>
            </a:glow>
            <a:innerShdw blurRad="76200">
              <a:srgbClr val="000000"/>
            </a:innerShdw>
          </a:effectLst>
        </p:spPr>
      </p:pic>
      <p:pic>
        <p:nvPicPr>
          <p:cNvPr id="15366" name="Picture 6" descr="১৬ লাখের ঢাকায় এখন দুই কোটি নাগরিক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9600" y="3733800"/>
            <a:ext cx="4359520" cy="226695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7030A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5368" name="Picture 8" descr="ঢাকা - উইকিপিডিয়া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48807" y="3810000"/>
            <a:ext cx="3636377" cy="22098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7030A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 prst="angle"/>
            <a:contourClr>
              <a:srgbClr val="FFFFFF"/>
            </a:contourClr>
          </a:sp3d>
        </p:spPr>
      </p:pic>
      <p:sp>
        <p:nvSpPr>
          <p:cNvPr id="14" name="Rectangle 13"/>
          <p:cNvSpPr/>
          <p:nvPr/>
        </p:nvSpPr>
        <p:spPr>
          <a:xfrm>
            <a:off x="2971800" y="533400"/>
            <a:ext cx="384592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IN" sz="3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তোমরা কী দেখতে পাচ্ছ? </a:t>
            </a:r>
            <a:endParaRPr lang="bn-IN" sz="3600" b="1" dirty="0" smtClean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5186991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15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3994" y="152400"/>
            <a:ext cx="8839200" cy="66294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w="330200" cmpd="thickThin">
            <a:gradFill>
              <a:gsLst>
                <a:gs pos="0">
                  <a:srgbClr val="000082"/>
                </a:gs>
                <a:gs pos="13000">
                  <a:srgbClr val="0047FF"/>
                </a:gs>
                <a:gs pos="28000">
                  <a:srgbClr val="000082"/>
                </a:gs>
                <a:gs pos="42999">
                  <a:srgbClr val="0047FF"/>
                </a:gs>
                <a:gs pos="58000">
                  <a:srgbClr val="000082"/>
                </a:gs>
                <a:gs pos="72000">
                  <a:srgbClr val="0047FF"/>
                </a:gs>
                <a:gs pos="87000">
                  <a:srgbClr val="000082"/>
                </a:gs>
                <a:gs pos="100000">
                  <a:srgbClr val="0047FF"/>
                </a:gs>
              </a:gsLst>
              <a:lin ang="5400000" scaled="0"/>
            </a:gra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Half Frame 9"/>
          <p:cNvSpPr/>
          <p:nvPr/>
        </p:nvSpPr>
        <p:spPr>
          <a:xfrm>
            <a:off x="-1" y="0"/>
            <a:ext cx="898543" cy="990600"/>
          </a:xfrm>
          <a:prstGeom prst="halfFrame">
            <a:avLst/>
          </a:prstGeom>
          <a:blipFill>
            <a:blip r:embed="rId2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Half Frame 10"/>
          <p:cNvSpPr/>
          <p:nvPr/>
        </p:nvSpPr>
        <p:spPr>
          <a:xfrm rot="10800000">
            <a:off x="8199427" y="5891212"/>
            <a:ext cx="898543" cy="990600"/>
          </a:xfrm>
          <a:prstGeom prst="halfFrame">
            <a:avLst/>
          </a:prstGeom>
          <a:blipFill>
            <a:blip r:embed="rId2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Half Frame 11"/>
          <p:cNvSpPr/>
          <p:nvPr/>
        </p:nvSpPr>
        <p:spPr>
          <a:xfrm rot="16200000">
            <a:off x="46028" y="5989628"/>
            <a:ext cx="898543" cy="990600"/>
          </a:xfrm>
          <a:prstGeom prst="halfFrame">
            <a:avLst/>
          </a:prstGeom>
          <a:blipFill>
            <a:blip r:embed="rId2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Half Frame 12"/>
          <p:cNvSpPr/>
          <p:nvPr/>
        </p:nvSpPr>
        <p:spPr>
          <a:xfrm rot="5400000">
            <a:off x="8199428" y="-46028"/>
            <a:ext cx="898543" cy="990600"/>
          </a:xfrm>
          <a:prstGeom prst="halfFrame">
            <a:avLst/>
          </a:prstGeom>
          <a:blipFill>
            <a:blip r:embed="rId2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914400" y="533400"/>
            <a:ext cx="7315200" cy="2308324"/>
          </a:xfrm>
          <a:prstGeom prst="rect">
            <a:avLst/>
          </a:prstGeom>
          <a:noFill/>
          <a:ln w="76200">
            <a:solidFill>
              <a:schemeClr val="tx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flat" dir="tl">
              <a:rot lat="0" lon="0" rev="6600000"/>
            </a:lightRig>
          </a:scene3d>
          <a:sp3d>
            <a:bevelT/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72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الدرس اليوم</a:t>
            </a:r>
          </a:p>
          <a:p>
            <a:pPr algn="ctr"/>
            <a:r>
              <a:rPr lang="ar-SA" sz="7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عاصمتنا داكا </a:t>
            </a:r>
            <a:endParaRPr lang="en-US" sz="72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Action Button: Home 15">
            <a:hlinkClick r:id="" action="ppaction://noaction" highlightClick="1"/>
          </p:cNvPr>
          <p:cNvSpPr/>
          <p:nvPr/>
        </p:nvSpPr>
        <p:spPr>
          <a:xfrm>
            <a:off x="8458200" y="6248400"/>
            <a:ext cx="190499" cy="23652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14400" y="3178076"/>
            <a:ext cx="7315200" cy="2308324"/>
          </a:xfrm>
          <a:prstGeom prst="rect">
            <a:avLst/>
          </a:prstGeom>
          <a:noFill/>
          <a:ln w="76200">
            <a:solidFill>
              <a:schemeClr val="tx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flat" dir="tl">
              <a:rot lat="0" lon="0" rev="6600000"/>
            </a:lightRig>
          </a:scene3d>
          <a:sp3d>
            <a:bevelT/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IN" sz="72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 পাঠ </a:t>
            </a:r>
          </a:p>
          <a:p>
            <a:pPr algn="ctr"/>
            <a:r>
              <a:rPr lang="bn-IN" sz="7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আমাদের রাজধানী ঢাকা </a:t>
            </a:r>
            <a:endParaRPr lang="en-US" sz="72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5186991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11" y="152400"/>
            <a:ext cx="8839200" cy="66294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w="330200" cmpd="thickThin">
            <a:gradFill>
              <a:gsLst>
                <a:gs pos="0">
                  <a:srgbClr val="000082"/>
                </a:gs>
                <a:gs pos="13000">
                  <a:srgbClr val="0047FF"/>
                </a:gs>
                <a:gs pos="28000">
                  <a:srgbClr val="000082"/>
                </a:gs>
                <a:gs pos="42999">
                  <a:srgbClr val="0047FF"/>
                </a:gs>
                <a:gs pos="58000">
                  <a:srgbClr val="000082"/>
                </a:gs>
                <a:gs pos="72000">
                  <a:srgbClr val="0047FF"/>
                </a:gs>
                <a:gs pos="87000">
                  <a:srgbClr val="000082"/>
                </a:gs>
                <a:gs pos="100000">
                  <a:srgbClr val="0047FF"/>
                </a:gs>
              </a:gsLst>
              <a:lin ang="5400000" scaled="0"/>
            </a:gra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Half Frame 9"/>
          <p:cNvSpPr/>
          <p:nvPr/>
        </p:nvSpPr>
        <p:spPr>
          <a:xfrm>
            <a:off x="-1" y="0"/>
            <a:ext cx="898543" cy="990600"/>
          </a:xfrm>
          <a:prstGeom prst="halfFrame">
            <a:avLst/>
          </a:prstGeom>
          <a:blipFill>
            <a:blip r:embed="rId2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Half Frame 10"/>
          <p:cNvSpPr/>
          <p:nvPr/>
        </p:nvSpPr>
        <p:spPr>
          <a:xfrm rot="10800000">
            <a:off x="8199427" y="5891212"/>
            <a:ext cx="898543" cy="990600"/>
          </a:xfrm>
          <a:prstGeom prst="halfFrame">
            <a:avLst/>
          </a:prstGeom>
          <a:blipFill>
            <a:blip r:embed="rId2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Half Frame 11"/>
          <p:cNvSpPr/>
          <p:nvPr/>
        </p:nvSpPr>
        <p:spPr>
          <a:xfrm rot="16200000">
            <a:off x="46028" y="5989628"/>
            <a:ext cx="898543" cy="990600"/>
          </a:xfrm>
          <a:prstGeom prst="halfFrame">
            <a:avLst/>
          </a:prstGeom>
          <a:blipFill>
            <a:blip r:embed="rId2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Half Frame 12"/>
          <p:cNvSpPr/>
          <p:nvPr/>
        </p:nvSpPr>
        <p:spPr>
          <a:xfrm rot="5400000">
            <a:off x="8199428" y="-46028"/>
            <a:ext cx="898543" cy="990600"/>
          </a:xfrm>
          <a:prstGeom prst="halfFrame">
            <a:avLst/>
          </a:prstGeom>
          <a:blipFill>
            <a:blip r:embed="rId2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4000" y="6553200"/>
            <a:ext cx="579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হোসাইন আহম্মদ মৌজুদী, সহঃ শিক্ষক, তাহিরপুর আলিম মাদ্রাসা,নবীগঞ্জ,হবিগঞ্জ</a:t>
            </a:r>
            <a:endParaRPr lang="en-US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162800" y="449272"/>
            <a:ext cx="1636988" cy="707886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4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الاستفادة</a:t>
            </a:r>
            <a:endParaRPr lang="en-US" sz="40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62000" y="1295400"/>
            <a:ext cx="7478329" cy="1938992"/>
          </a:xfrm>
          <a:prstGeom prst="rect">
            <a:avLst/>
          </a:prstGeom>
          <a:solidFill>
            <a:srgbClr val="92D050"/>
          </a:solidFill>
          <a:ln w="28575"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4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*يسطيع الطلاب بعد الفراغة الدرس ــ ـ ـ ـ ـ </a:t>
            </a:r>
          </a:p>
          <a:p>
            <a:pPr algn="ctr"/>
            <a:r>
              <a:rPr lang="ar-SA" sz="4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ان يقول اسم عاصمتنا ـ </a:t>
            </a:r>
          </a:p>
          <a:p>
            <a:pPr algn="ctr"/>
            <a:r>
              <a:rPr lang="ar-SA" sz="40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*ان يبين فى مدينة داكا </a:t>
            </a:r>
            <a:r>
              <a:rPr lang="ar-SA" sz="40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ـ</a:t>
            </a:r>
            <a:r>
              <a:rPr lang="ar-SA" sz="4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ar-SA" sz="4000" b="1" cap="none" spc="0" dirty="0" smtClean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Action Button: Home 16">
            <a:hlinkClick r:id="" action="ppaction://noaction" highlightClick="1"/>
          </p:cNvPr>
          <p:cNvSpPr/>
          <p:nvPr/>
        </p:nvSpPr>
        <p:spPr>
          <a:xfrm>
            <a:off x="8458200" y="6248400"/>
            <a:ext cx="190499" cy="23652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5183400" y="457200"/>
            <a:ext cx="1750800" cy="707886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IN" sz="40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 </a:t>
            </a:r>
            <a:endParaRPr lang="en-US" sz="40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57200" y="3505200"/>
            <a:ext cx="8125943" cy="1938992"/>
          </a:xfrm>
          <a:prstGeom prst="rect">
            <a:avLst/>
          </a:prstGeom>
          <a:solidFill>
            <a:srgbClr val="92D050"/>
          </a:solidFill>
          <a:ln w="28575"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IN" sz="4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 পাঠ শেষে শিক্ষার্থীরা ----------</a:t>
            </a:r>
          </a:p>
          <a:p>
            <a:pPr algn="ctr"/>
            <a:r>
              <a:rPr lang="bn-IN" sz="40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 আমাদের রাজধানী কী তা বলতে পারবে। </a:t>
            </a:r>
          </a:p>
          <a:p>
            <a:pPr algn="ctr"/>
            <a:r>
              <a:rPr lang="bn-IN" sz="4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 ঢাকা শহরের বিভিন্ন স্থানের বর্ণনা দিতে পারবে। </a:t>
            </a:r>
            <a:endParaRPr lang="ar-SA" sz="4000" b="1" cap="none" spc="0" dirty="0" smtClean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51869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  <p:bldP spid="15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2400"/>
            <a:ext cx="8839200" cy="66294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w="330200" cmpd="thickThin">
            <a:gradFill>
              <a:gsLst>
                <a:gs pos="0">
                  <a:srgbClr val="000082"/>
                </a:gs>
                <a:gs pos="13000">
                  <a:srgbClr val="0047FF"/>
                </a:gs>
                <a:gs pos="28000">
                  <a:srgbClr val="000082"/>
                </a:gs>
                <a:gs pos="42999">
                  <a:srgbClr val="0047FF"/>
                </a:gs>
                <a:gs pos="58000">
                  <a:srgbClr val="000082"/>
                </a:gs>
                <a:gs pos="72000">
                  <a:srgbClr val="0047FF"/>
                </a:gs>
                <a:gs pos="87000">
                  <a:srgbClr val="000082"/>
                </a:gs>
                <a:gs pos="100000">
                  <a:srgbClr val="0047FF"/>
                </a:gs>
              </a:gsLst>
              <a:lin ang="5400000" scaled="0"/>
            </a:gra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Half Frame 9"/>
          <p:cNvSpPr/>
          <p:nvPr/>
        </p:nvSpPr>
        <p:spPr>
          <a:xfrm>
            <a:off x="-1" y="0"/>
            <a:ext cx="898543" cy="990600"/>
          </a:xfrm>
          <a:prstGeom prst="halfFrame">
            <a:avLst/>
          </a:prstGeom>
          <a:blipFill>
            <a:blip r:embed="rId2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Half Frame 10"/>
          <p:cNvSpPr/>
          <p:nvPr/>
        </p:nvSpPr>
        <p:spPr>
          <a:xfrm rot="10800000">
            <a:off x="8199427" y="5891212"/>
            <a:ext cx="898543" cy="990600"/>
          </a:xfrm>
          <a:prstGeom prst="halfFrame">
            <a:avLst/>
          </a:prstGeom>
          <a:blipFill>
            <a:blip r:embed="rId2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Half Frame 11"/>
          <p:cNvSpPr/>
          <p:nvPr/>
        </p:nvSpPr>
        <p:spPr>
          <a:xfrm rot="16200000">
            <a:off x="46028" y="5989628"/>
            <a:ext cx="898543" cy="990600"/>
          </a:xfrm>
          <a:prstGeom prst="halfFrame">
            <a:avLst/>
          </a:prstGeom>
          <a:blipFill>
            <a:blip r:embed="rId2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Half Frame 12"/>
          <p:cNvSpPr/>
          <p:nvPr/>
        </p:nvSpPr>
        <p:spPr>
          <a:xfrm rot="5400000">
            <a:off x="8199428" y="-46028"/>
            <a:ext cx="898543" cy="990600"/>
          </a:xfrm>
          <a:prstGeom prst="halfFrame">
            <a:avLst/>
          </a:prstGeom>
          <a:blipFill>
            <a:blip r:embed="rId2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4000" y="6553200"/>
            <a:ext cx="579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হোসাইন আহম্মদ মৌজুদী, সহঃ শিক্ষক, তাহিরপুর আলিম মাদ্রাসা,নবীগঞ্জ,হবিগঞ্জ</a:t>
            </a:r>
            <a:endParaRPr lang="en-US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8918" y="5100562"/>
            <a:ext cx="2181225" cy="2095500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410969" y="558225"/>
            <a:ext cx="2941831" cy="58477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32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ماذا قلتم هاذه الصور</a:t>
            </a:r>
            <a:endParaRPr lang="en-US" sz="32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4" name="Action Button: Home 13">
            <a:hlinkClick r:id="" action="ppaction://noaction" highlightClick="1"/>
          </p:cNvPr>
          <p:cNvSpPr/>
          <p:nvPr/>
        </p:nvSpPr>
        <p:spPr>
          <a:xfrm>
            <a:off x="8458200" y="6248400"/>
            <a:ext cx="190499" cy="23652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290" name="Picture 2" descr="প্রাচীন ঢাকা শহরের দুর্লভ ও অবাক করা কিছু ছবি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112" y="1295400"/>
            <a:ext cx="3969488" cy="2133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2292" name="Picture 4" descr="প্রাচীন ঢাকা শহরের দুর্লভ ও অবাক করা কিছু ছবি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34621" y="1295400"/>
            <a:ext cx="3952179" cy="213664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2294" name="Picture 6" descr="যানজটে অচল ঢাকার ছবি – চ্যানেল আই অনলাইন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7201" y="3810001"/>
            <a:ext cx="3932900" cy="243839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2296" name="Picture 8" descr="ঢাকার যা বন্ধ আজ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625380" y="3810000"/>
            <a:ext cx="4061420" cy="24384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6" name="Rectangle 15"/>
          <p:cNvSpPr/>
          <p:nvPr/>
        </p:nvSpPr>
        <p:spPr>
          <a:xfrm>
            <a:off x="3382772" y="482025"/>
            <a:ext cx="5075428" cy="58477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IN" sz="32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তোমরা বলতো দেখি কী দেখতে পাচ্ছ? </a:t>
            </a:r>
            <a:endParaRPr lang="en-US" sz="32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5186991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2400"/>
            <a:ext cx="8839200" cy="66294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w="330200" cmpd="thickThin">
            <a:gradFill>
              <a:gsLst>
                <a:gs pos="0">
                  <a:srgbClr val="000082"/>
                </a:gs>
                <a:gs pos="13000">
                  <a:srgbClr val="0047FF"/>
                </a:gs>
                <a:gs pos="28000">
                  <a:srgbClr val="000082"/>
                </a:gs>
                <a:gs pos="42999">
                  <a:srgbClr val="0047FF"/>
                </a:gs>
                <a:gs pos="58000">
                  <a:srgbClr val="000082"/>
                </a:gs>
                <a:gs pos="72000">
                  <a:srgbClr val="0047FF"/>
                </a:gs>
                <a:gs pos="87000">
                  <a:srgbClr val="000082"/>
                </a:gs>
                <a:gs pos="100000">
                  <a:srgbClr val="0047FF"/>
                </a:gs>
              </a:gsLst>
              <a:lin ang="5400000" scaled="0"/>
            </a:gra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en-US" b="1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Half Frame 9"/>
          <p:cNvSpPr/>
          <p:nvPr/>
        </p:nvSpPr>
        <p:spPr>
          <a:xfrm>
            <a:off x="-1" y="0"/>
            <a:ext cx="898543" cy="990600"/>
          </a:xfrm>
          <a:prstGeom prst="halfFrame">
            <a:avLst/>
          </a:prstGeom>
          <a:blipFill>
            <a:blip r:embed="rId2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Half Frame 10"/>
          <p:cNvSpPr/>
          <p:nvPr/>
        </p:nvSpPr>
        <p:spPr>
          <a:xfrm rot="10800000">
            <a:off x="8199427" y="5891212"/>
            <a:ext cx="898543" cy="990600"/>
          </a:xfrm>
          <a:prstGeom prst="halfFrame">
            <a:avLst/>
          </a:prstGeom>
          <a:blipFill>
            <a:blip r:embed="rId2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Half Frame 11"/>
          <p:cNvSpPr/>
          <p:nvPr/>
        </p:nvSpPr>
        <p:spPr>
          <a:xfrm rot="16200000">
            <a:off x="46028" y="5989628"/>
            <a:ext cx="898543" cy="990600"/>
          </a:xfrm>
          <a:prstGeom prst="halfFrame">
            <a:avLst/>
          </a:prstGeom>
          <a:blipFill>
            <a:blip r:embed="rId2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Half Frame 12"/>
          <p:cNvSpPr/>
          <p:nvPr/>
        </p:nvSpPr>
        <p:spPr>
          <a:xfrm rot="5400000">
            <a:off x="8199428" y="-46028"/>
            <a:ext cx="898543" cy="990600"/>
          </a:xfrm>
          <a:prstGeom prst="halfFrame">
            <a:avLst/>
          </a:prstGeom>
          <a:blipFill>
            <a:blip r:embed="rId2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4000" y="6553200"/>
            <a:ext cx="579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হোসাইন আহম্মদ মৌজুদী, সহঃ শিক্ষক, তাহিরপুর আলিম মাদ্রাসা,নবীগঞ্জ,হবিগঞ্জ</a:t>
            </a:r>
            <a:endParaRPr lang="en-US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Action Button: Home 14">
            <a:hlinkClick r:id="" action="ppaction://noaction" highlightClick="1"/>
          </p:cNvPr>
          <p:cNvSpPr/>
          <p:nvPr/>
        </p:nvSpPr>
        <p:spPr>
          <a:xfrm>
            <a:off x="8458200" y="6248400"/>
            <a:ext cx="190499" cy="23652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266" name="Picture 2" descr="১৯ আগস্ট খুলছে মিরপুর চিড়িয়াখানা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1143000"/>
            <a:ext cx="4064000" cy="2286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268" name="Picture 4" descr="জাতীয় চিড়িয়াখানা হবে বিশ্ব মানের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00600" y="1143000"/>
            <a:ext cx="3962400" cy="239229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270" name="Picture 6" descr="ঢাকা চিড়িয়াখানায় কোন প্রাণী কত?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3400" y="4114800"/>
            <a:ext cx="3923741" cy="22098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272" name="Picture 8" descr="চিড়িয়াখানায় ডলফিন শো' ও লেক সাফারি অধরাই - banglanews24.com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00599" y="4114800"/>
            <a:ext cx="3867151" cy="21336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0" name="Rectangle 19"/>
          <p:cNvSpPr/>
          <p:nvPr/>
        </p:nvSpPr>
        <p:spPr>
          <a:xfrm>
            <a:off x="2830592" y="304800"/>
            <a:ext cx="357020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4800" b="1" cap="none" spc="0" dirty="0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حديقة الحيوانات </a:t>
            </a:r>
            <a:endParaRPr lang="en-US" sz="4800" b="1" cap="none" spc="0" dirty="0">
              <a:ln w="1143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392158" y="3429000"/>
            <a:ext cx="262764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IN" sz="4800" b="1" cap="none" spc="0" dirty="0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চিড়িয়া খানা </a:t>
            </a:r>
            <a:endParaRPr lang="en-US" sz="4800" b="1" cap="none" spc="0" dirty="0">
              <a:ln w="1143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5186991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2400"/>
            <a:ext cx="8839200" cy="66294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w="330200" cmpd="thickThin">
            <a:gradFill>
              <a:gsLst>
                <a:gs pos="0">
                  <a:srgbClr val="000082"/>
                </a:gs>
                <a:gs pos="13000">
                  <a:srgbClr val="0047FF"/>
                </a:gs>
                <a:gs pos="28000">
                  <a:srgbClr val="000082"/>
                </a:gs>
                <a:gs pos="42999">
                  <a:srgbClr val="0047FF"/>
                </a:gs>
                <a:gs pos="58000">
                  <a:srgbClr val="000082"/>
                </a:gs>
                <a:gs pos="72000">
                  <a:srgbClr val="0047FF"/>
                </a:gs>
                <a:gs pos="87000">
                  <a:srgbClr val="000082"/>
                </a:gs>
                <a:gs pos="100000">
                  <a:srgbClr val="0047FF"/>
                </a:gs>
              </a:gsLst>
              <a:lin ang="5400000" scaled="0"/>
            </a:gra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en-US" b="1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Half Frame 9"/>
          <p:cNvSpPr/>
          <p:nvPr/>
        </p:nvSpPr>
        <p:spPr>
          <a:xfrm>
            <a:off x="-1" y="0"/>
            <a:ext cx="898543" cy="990600"/>
          </a:xfrm>
          <a:prstGeom prst="halfFrame">
            <a:avLst/>
          </a:prstGeom>
          <a:blipFill>
            <a:blip r:embed="rId2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Half Frame 10"/>
          <p:cNvSpPr/>
          <p:nvPr/>
        </p:nvSpPr>
        <p:spPr>
          <a:xfrm rot="10800000">
            <a:off x="8199427" y="5891212"/>
            <a:ext cx="898543" cy="990600"/>
          </a:xfrm>
          <a:prstGeom prst="halfFrame">
            <a:avLst/>
          </a:prstGeom>
          <a:blipFill>
            <a:blip r:embed="rId2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Half Frame 11"/>
          <p:cNvSpPr/>
          <p:nvPr/>
        </p:nvSpPr>
        <p:spPr>
          <a:xfrm rot="16200000">
            <a:off x="46028" y="5989628"/>
            <a:ext cx="898543" cy="990600"/>
          </a:xfrm>
          <a:prstGeom prst="halfFrame">
            <a:avLst/>
          </a:prstGeom>
          <a:blipFill>
            <a:blip r:embed="rId2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Half Frame 12"/>
          <p:cNvSpPr/>
          <p:nvPr/>
        </p:nvSpPr>
        <p:spPr>
          <a:xfrm rot="5400000">
            <a:off x="8199428" y="-46028"/>
            <a:ext cx="898543" cy="990600"/>
          </a:xfrm>
          <a:prstGeom prst="halfFrame">
            <a:avLst/>
          </a:prstGeom>
          <a:blipFill>
            <a:blip r:embed="rId2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4000" y="6553200"/>
            <a:ext cx="579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হোসাইন আহম্মদ মৌজুদী, সহঃ শিক্ষক, তাহিরপুর আলিম মাদ্রাসা,নবীগঞ্জ,হবিগঞ্জ</a:t>
            </a:r>
            <a:endParaRPr lang="en-US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Action Button: Home 14">
            <a:hlinkClick r:id="" action="ppaction://noaction" highlightClick="1"/>
          </p:cNvPr>
          <p:cNvSpPr/>
          <p:nvPr/>
        </p:nvSpPr>
        <p:spPr>
          <a:xfrm>
            <a:off x="8458200" y="6248400"/>
            <a:ext cx="190499" cy="23652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2971800" y="4876800"/>
            <a:ext cx="287931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4800" b="1" cap="none" spc="0" dirty="0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حصن لال باغ</a:t>
            </a:r>
            <a:endParaRPr lang="en-US" sz="4800" b="1" cap="none" spc="0" dirty="0">
              <a:ln w="1143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208" y="1905000"/>
            <a:ext cx="3886200" cy="25908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tx1"/>
            </a:solidFill>
            <a:miter lim="800000"/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254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008" y="1752600"/>
            <a:ext cx="4114799" cy="274319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B050"/>
            </a:solidFill>
            <a:miter lim="800000"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254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7" name="Rectangle 16"/>
          <p:cNvSpPr/>
          <p:nvPr/>
        </p:nvSpPr>
        <p:spPr>
          <a:xfrm>
            <a:off x="3124200" y="5715000"/>
            <a:ext cx="283603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IN" sz="4000" b="1" cap="none" spc="0" dirty="0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লালবাগের কেল্লা </a:t>
            </a:r>
            <a:endParaRPr lang="en-US" sz="4000" b="1" cap="none" spc="0" dirty="0">
              <a:ln w="1143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5186991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2400"/>
            <a:ext cx="8839200" cy="66294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w="330200" cmpd="thickThin">
            <a:gradFill>
              <a:gsLst>
                <a:gs pos="0">
                  <a:srgbClr val="000082"/>
                </a:gs>
                <a:gs pos="13000">
                  <a:srgbClr val="0047FF"/>
                </a:gs>
                <a:gs pos="28000">
                  <a:srgbClr val="000082"/>
                </a:gs>
                <a:gs pos="42999">
                  <a:srgbClr val="0047FF"/>
                </a:gs>
                <a:gs pos="58000">
                  <a:srgbClr val="000082"/>
                </a:gs>
                <a:gs pos="72000">
                  <a:srgbClr val="0047FF"/>
                </a:gs>
                <a:gs pos="87000">
                  <a:srgbClr val="000082"/>
                </a:gs>
                <a:gs pos="100000">
                  <a:srgbClr val="0047FF"/>
                </a:gs>
              </a:gsLst>
              <a:lin ang="5400000" scaled="0"/>
            </a:gra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en-US" b="1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Half Frame 9"/>
          <p:cNvSpPr/>
          <p:nvPr/>
        </p:nvSpPr>
        <p:spPr>
          <a:xfrm>
            <a:off x="-1" y="0"/>
            <a:ext cx="898543" cy="990600"/>
          </a:xfrm>
          <a:prstGeom prst="halfFrame">
            <a:avLst/>
          </a:prstGeom>
          <a:blipFill>
            <a:blip r:embed="rId2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Half Frame 10"/>
          <p:cNvSpPr/>
          <p:nvPr/>
        </p:nvSpPr>
        <p:spPr>
          <a:xfrm rot="10800000">
            <a:off x="8199427" y="5891212"/>
            <a:ext cx="898543" cy="990600"/>
          </a:xfrm>
          <a:prstGeom prst="halfFrame">
            <a:avLst/>
          </a:prstGeom>
          <a:blipFill>
            <a:blip r:embed="rId2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Half Frame 11"/>
          <p:cNvSpPr/>
          <p:nvPr/>
        </p:nvSpPr>
        <p:spPr>
          <a:xfrm rot="16200000">
            <a:off x="46028" y="5989628"/>
            <a:ext cx="898543" cy="990600"/>
          </a:xfrm>
          <a:prstGeom prst="halfFrame">
            <a:avLst/>
          </a:prstGeom>
          <a:blipFill>
            <a:blip r:embed="rId2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Half Frame 12"/>
          <p:cNvSpPr/>
          <p:nvPr/>
        </p:nvSpPr>
        <p:spPr>
          <a:xfrm rot="5400000">
            <a:off x="8199428" y="-46028"/>
            <a:ext cx="898543" cy="990600"/>
          </a:xfrm>
          <a:prstGeom prst="halfFrame">
            <a:avLst/>
          </a:prstGeom>
          <a:blipFill>
            <a:blip r:embed="rId2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4000" y="6553200"/>
            <a:ext cx="579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হোসাইন আহম্মদ মৌজুদী, সহঃ শিক্ষক, তাহিরপুর আলিম মাদ্রাসা,নবীগঞ্জ,হবিগঞ্জ</a:t>
            </a:r>
            <a:endParaRPr lang="en-US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Action Button: Home 14">
            <a:hlinkClick r:id="" action="ppaction://noaction" highlightClick="1"/>
          </p:cNvPr>
          <p:cNvSpPr/>
          <p:nvPr/>
        </p:nvSpPr>
        <p:spPr>
          <a:xfrm>
            <a:off x="8458200" y="6248400"/>
            <a:ext cx="190499" cy="23652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2743200" y="5410200"/>
            <a:ext cx="312297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4800" b="1" cap="none" spc="0" dirty="0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متحف الوطنى </a:t>
            </a:r>
            <a:endParaRPr lang="en-US" sz="4800" b="1" cap="none" spc="0" dirty="0">
              <a:ln w="1143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0722" name="Picture 2" descr="বাংলাদেশ জাতীয় জাদুঘর - উইকিপিডিয়া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533400"/>
            <a:ext cx="7013314" cy="4667044"/>
          </a:xfrm>
          <a:prstGeom prst="rect">
            <a:avLst/>
          </a:prstGeom>
          <a:noFill/>
        </p:spPr>
      </p:pic>
      <p:sp>
        <p:nvSpPr>
          <p:cNvPr id="14" name="Rectangle 13"/>
          <p:cNvSpPr/>
          <p:nvPr/>
        </p:nvSpPr>
        <p:spPr>
          <a:xfrm>
            <a:off x="3424847" y="6059269"/>
            <a:ext cx="236635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IN" sz="3600" b="1" cap="none" spc="0" dirty="0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জাতীয় জাদুঘর </a:t>
            </a:r>
            <a:endParaRPr lang="en-US" sz="3600" b="1" cap="none" spc="0" dirty="0">
              <a:ln w="1143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5186991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2400"/>
            <a:ext cx="8839200" cy="66294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w="330200" cmpd="thickThin">
            <a:gradFill>
              <a:gsLst>
                <a:gs pos="0">
                  <a:srgbClr val="000082"/>
                </a:gs>
                <a:gs pos="13000">
                  <a:srgbClr val="0047FF"/>
                </a:gs>
                <a:gs pos="28000">
                  <a:srgbClr val="000082"/>
                </a:gs>
                <a:gs pos="42999">
                  <a:srgbClr val="0047FF"/>
                </a:gs>
                <a:gs pos="58000">
                  <a:srgbClr val="000082"/>
                </a:gs>
                <a:gs pos="72000">
                  <a:srgbClr val="0047FF"/>
                </a:gs>
                <a:gs pos="87000">
                  <a:srgbClr val="000082"/>
                </a:gs>
                <a:gs pos="100000">
                  <a:srgbClr val="0047FF"/>
                </a:gs>
              </a:gsLst>
              <a:lin ang="5400000" scaled="0"/>
            </a:gra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en-US" b="1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Half Frame 9"/>
          <p:cNvSpPr/>
          <p:nvPr/>
        </p:nvSpPr>
        <p:spPr>
          <a:xfrm>
            <a:off x="-1" y="0"/>
            <a:ext cx="898543" cy="990600"/>
          </a:xfrm>
          <a:prstGeom prst="halfFrame">
            <a:avLst/>
          </a:prstGeom>
          <a:blipFill>
            <a:blip r:embed="rId2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Half Frame 10"/>
          <p:cNvSpPr/>
          <p:nvPr/>
        </p:nvSpPr>
        <p:spPr>
          <a:xfrm rot="10800000">
            <a:off x="8199427" y="5891212"/>
            <a:ext cx="898543" cy="990600"/>
          </a:xfrm>
          <a:prstGeom prst="halfFrame">
            <a:avLst/>
          </a:prstGeom>
          <a:blipFill>
            <a:blip r:embed="rId2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Half Frame 11"/>
          <p:cNvSpPr/>
          <p:nvPr/>
        </p:nvSpPr>
        <p:spPr>
          <a:xfrm rot="16200000">
            <a:off x="46028" y="5989628"/>
            <a:ext cx="898543" cy="990600"/>
          </a:xfrm>
          <a:prstGeom prst="halfFrame">
            <a:avLst/>
          </a:prstGeom>
          <a:blipFill>
            <a:blip r:embed="rId2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Half Frame 12"/>
          <p:cNvSpPr/>
          <p:nvPr/>
        </p:nvSpPr>
        <p:spPr>
          <a:xfrm rot="5400000">
            <a:off x="8199428" y="-46028"/>
            <a:ext cx="898543" cy="990600"/>
          </a:xfrm>
          <a:prstGeom prst="halfFrame">
            <a:avLst/>
          </a:prstGeom>
          <a:blipFill>
            <a:blip r:embed="rId2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4000" y="6553200"/>
            <a:ext cx="579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হোসাইন আহম্মদ মৌজুদী, সহঃ শিক্ষক, তাহিরপুর আলিম মাদ্রাসা,নবীগঞ্জ,হবিগঞ্জ</a:t>
            </a:r>
            <a:endParaRPr lang="en-US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Action Button: Home 14">
            <a:hlinkClick r:id="" action="ppaction://noaction" highlightClick="1"/>
          </p:cNvPr>
          <p:cNvSpPr/>
          <p:nvPr/>
        </p:nvSpPr>
        <p:spPr>
          <a:xfrm>
            <a:off x="8458200" y="6248400"/>
            <a:ext cx="190499" cy="23652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2743200" y="5181600"/>
            <a:ext cx="248497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4800" b="1" cap="none" spc="0" dirty="0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احسن منزل</a:t>
            </a:r>
            <a:endParaRPr lang="en-US" sz="4800" b="1" cap="none" spc="0" dirty="0">
              <a:ln w="1143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3794" name="AutoShape 2" descr="আহসান-মঞ্জিল - বাংলাদেশ পর্যটন করপোরেশন-গণপ্রজাতন্ত্রী বাংলাদেশ সরকা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796" name="AutoShape 4" descr="আহসান-মঞ্জিল - বাংলাদেশ পর্যটন করপোরেশন-গণপ্রজাতন্ত্রী বাংলাদেশ সরকা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3798" name="Picture 6" descr="আহসান মঞ্জিল, পুরান ঢাকা - ভ্রমণ গাইড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8952" y="457200"/>
            <a:ext cx="8102598" cy="4419600"/>
          </a:xfrm>
          <a:prstGeom prst="rect">
            <a:avLst/>
          </a:prstGeom>
          <a:noFill/>
        </p:spPr>
      </p:pic>
      <p:sp>
        <p:nvSpPr>
          <p:cNvPr id="14" name="Rectangle 13"/>
          <p:cNvSpPr/>
          <p:nvPr/>
        </p:nvSpPr>
        <p:spPr>
          <a:xfrm>
            <a:off x="2819400" y="5906869"/>
            <a:ext cx="235192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IN" sz="3600" b="1" cap="none" spc="0" dirty="0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আহসান মঞ্জিল </a:t>
            </a:r>
            <a:endParaRPr lang="en-US" sz="3600" b="1" cap="none" spc="0" dirty="0">
              <a:ln w="1143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5186991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2400"/>
            <a:ext cx="8839200" cy="66294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w="330200" cmpd="thickThin">
            <a:gradFill>
              <a:gsLst>
                <a:gs pos="0">
                  <a:srgbClr val="000082"/>
                </a:gs>
                <a:gs pos="13000">
                  <a:srgbClr val="0047FF"/>
                </a:gs>
                <a:gs pos="28000">
                  <a:srgbClr val="000082"/>
                </a:gs>
                <a:gs pos="42999">
                  <a:srgbClr val="0047FF"/>
                </a:gs>
                <a:gs pos="58000">
                  <a:srgbClr val="000082"/>
                </a:gs>
                <a:gs pos="72000">
                  <a:srgbClr val="0047FF"/>
                </a:gs>
                <a:gs pos="87000">
                  <a:srgbClr val="000082"/>
                </a:gs>
                <a:gs pos="100000">
                  <a:srgbClr val="0047FF"/>
                </a:gs>
              </a:gsLst>
              <a:lin ang="5400000" scaled="0"/>
            </a:gra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en-US" b="1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Half Frame 9"/>
          <p:cNvSpPr/>
          <p:nvPr/>
        </p:nvSpPr>
        <p:spPr>
          <a:xfrm>
            <a:off x="-1" y="0"/>
            <a:ext cx="898543" cy="990600"/>
          </a:xfrm>
          <a:prstGeom prst="halfFrame">
            <a:avLst/>
          </a:prstGeom>
          <a:blipFill>
            <a:blip r:embed="rId2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Half Frame 10"/>
          <p:cNvSpPr/>
          <p:nvPr/>
        </p:nvSpPr>
        <p:spPr>
          <a:xfrm rot="10800000">
            <a:off x="8199427" y="5891212"/>
            <a:ext cx="898543" cy="990600"/>
          </a:xfrm>
          <a:prstGeom prst="halfFrame">
            <a:avLst/>
          </a:prstGeom>
          <a:blipFill>
            <a:blip r:embed="rId2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Half Frame 11"/>
          <p:cNvSpPr/>
          <p:nvPr/>
        </p:nvSpPr>
        <p:spPr>
          <a:xfrm rot="16200000">
            <a:off x="46028" y="5989628"/>
            <a:ext cx="898543" cy="990600"/>
          </a:xfrm>
          <a:prstGeom prst="halfFrame">
            <a:avLst/>
          </a:prstGeom>
          <a:blipFill>
            <a:blip r:embed="rId2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Half Frame 12"/>
          <p:cNvSpPr/>
          <p:nvPr/>
        </p:nvSpPr>
        <p:spPr>
          <a:xfrm rot="5400000">
            <a:off x="8199428" y="-46028"/>
            <a:ext cx="898543" cy="990600"/>
          </a:xfrm>
          <a:prstGeom prst="halfFrame">
            <a:avLst/>
          </a:prstGeom>
          <a:blipFill>
            <a:blip r:embed="rId2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4000" y="6553200"/>
            <a:ext cx="579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হোসাইন আহম্মদ মৌজুদী, সহঃ শিক্ষক, তাহিরপুর আলিম মাদ্রাসা,নবীগঞ্জ,হবিগঞ্জ</a:t>
            </a:r>
            <a:endParaRPr lang="en-US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Action Button: Home 14">
            <a:hlinkClick r:id="" action="ppaction://noaction" highlightClick="1"/>
          </p:cNvPr>
          <p:cNvSpPr/>
          <p:nvPr/>
        </p:nvSpPr>
        <p:spPr>
          <a:xfrm>
            <a:off x="8458200" y="6248400"/>
            <a:ext cx="190499" cy="23652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2743200" y="5410200"/>
            <a:ext cx="297068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4800" b="1" cap="none" spc="0" dirty="0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منتزه الاطفال </a:t>
            </a:r>
            <a:endParaRPr lang="en-US" sz="4800" b="1" cap="none" spc="0" dirty="0">
              <a:ln w="1143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2770" name="Picture 2" descr="Shishu Park at Shahbag, Dhaka | Exciting Playing Place With Rides for  Children in Shishu Park Dhaka - YouTub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533400"/>
            <a:ext cx="8263465" cy="4648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65186991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1925" y="152400"/>
            <a:ext cx="8839200" cy="66294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w="330200" cmpd="thickThin">
            <a:gradFill>
              <a:gsLst>
                <a:gs pos="0">
                  <a:srgbClr val="000082"/>
                </a:gs>
                <a:gs pos="13000">
                  <a:srgbClr val="0047FF"/>
                </a:gs>
                <a:gs pos="28000">
                  <a:srgbClr val="000082"/>
                </a:gs>
                <a:gs pos="42999">
                  <a:srgbClr val="0047FF"/>
                </a:gs>
                <a:gs pos="58000">
                  <a:srgbClr val="000082"/>
                </a:gs>
                <a:gs pos="72000">
                  <a:srgbClr val="0047FF"/>
                </a:gs>
                <a:gs pos="87000">
                  <a:srgbClr val="000082"/>
                </a:gs>
                <a:gs pos="100000">
                  <a:srgbClr val="0047FF"/>
                </a:gs>
              </a:gsLst>
              <a:lin ang="5400000" scaled="0"/>
            </a:gra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Half Frame 9"/>
          <p:cNvSpPr/>
          <p:nvPr/>
        </p:nvSpPr>
        <p:spPr>
          <a:xfrm>
            <a:off x="-1" y="0"/>
            <a:ext cx="898543" cy="990600"/>
          </a:xfrm>
          <a:prstGeom prst="halfFrame">
            <a:avLst/>
          </a:prstGeom>
          <a:blipFill>
            <a:blip r:embed="rId4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Half Frame 10"/>
          <p:cNvSpPr/>
          <p:nvPr/>
        </p:nvSpPr>
        <p:spPr>
          <a:xfrm rot="10800000">
            <a:off x="8199427" y="5891212"/>
            <a:ext cx="898543" cy="990600"/>
          </a:xfrm>
          <a:prstGeom prst="halfFrame">
            <a:avLst/>
          </a:prstGeom>
          <a:blipFill>
            <a:blip r:embed="rId4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Half Frame 11"/>
          <p:cNvSpPr/>
          <p:nvPr/>
        </p:nvSpPr>
        <p:spPr>
          <a:xfrm rot="16200000">
            <a:off x="46028" y="5989628"/>
            <a:ext cx="898543" cy="990600"/>
          </a:xfrm>
          <a:prstGeom prst="halfFrame">
            <a:avLst/>
          </a:prstGeom>
          <a:blipFill>
            <a:blip r:embed="rId4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Half Frame 12"/>
          <p:cNvSpPr/>
          <p:nvPr/>
        </p:nvSpPr>
        <p:spPr>
          <a:xfrm rot="5400000">
            <a:off x="8199428" y="-46028"/>
            <a:ext cx="898543" cy="990600"/>
          </a:xfrm>
          <a:prstGeom prst="halfFrame">
            <a:avLst/>
          </a:prstGeom>
          <a:blipFill>
            <a:blip r:embed="rId4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0" y="6553200"/>
            <a:ext cx="579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হোসাইন আহম্মদ মৌজুদী, সহঃ শিক্ষক, তাহিরপুর আলিম মাদ্রাসা,নবীগঞ্জ,হবিগঞ্জ</a:t>
            </a:r>
            <a:endParaRPr lang="en-US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1000" y="449272"/>
            <a:ext cx="18293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IN" sz="54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54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925951" y="436879"/>
            <a:ext cx="161614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54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المقيم:</a:t>
            </a:r>
            <a:endParaRPr lang="en-US" sz="54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758920" y="2385486"/>
            <a:ext cx="3244799" cy="64633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36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1ـ كم قارة فى العالم؟</a:t>
            </a:r>
            <a:endParaRPr lang="en-US" sz="36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033765" y="3143934"/>
            <a:ext cx="1162498" cy="646331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solidFill>
              <a:srgbClr val="00B050"/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36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ا) اربع</a:t>
            </a:r>
            <a:endParaRPr lang="en-US" sz="36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061856" y="3162210"/>
            <a:ext cx="1628972" cy="646331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solidFill>
              <a:srgbClr val="00B050"/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36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ب</a:t>
            </a:r>
            <a:r>
              <a:rPr lang="ar-SA" sz="36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 خمسة</a:t>
            </a:r>
            <a:endParaRPr lang="en-US" sz="36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157188" y="3162210"/>
            <a:ext cx="1380506" cy="646331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solidFill>
              <a:srgbClr val="00B050"/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36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ج</a:t>
            </a:r>
            <a:r>
              <a:rPr lang="ar-SA" sz="36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 ثلاثة</a:t>
            </a:r>
            <a:endParaRPr lang="en-US" sz="36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581150" y="3162210"/>
            <a:ext cx="1178528" cy="646331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solidFill>
              <a:srgbClr val="00B050"/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36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د</a:t>
            </a:r>
            <a:r>
              <a:rPr lang="ar-SA" sz="36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 ستة</a:t>
            </a:r>
            <a:endParaRPr lang="en-US" sz="36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789925" y="4858524"/>
            <a:ext cx="1265091" cy="646331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solidFill>
              <a:srgbClr val="00B050"/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36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السفينة</a:t>
            </a:r>
            <a:endParaRPr lang="en-US" sz="36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863704" y="4876800"/>
            <a:ext cx="1640193" cy="646331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solidFill>
              <a:srgbClr val="00B050"/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36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ب</a:t>
            </a:r>
            <a:r>
              <a:rPr lang="ar-SA" sz="36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 </a:t>
            </a:r>
            <a:r>
              <a:rPr lang="ar-SA" sz="3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الحمام</a:t>
            </a:r>
            <a:endParaRPr lang="en-US" sz="36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798734" y="4876800"/>
            <a:ext cx="1712328" cy="646331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solidFill>
              <a:srgbClr val="00B050"/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36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ج</a:t>
            </a:r>
            <a:r>
              <a:rPr lang="ar-SA" sz="36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 الاذاعة</a:t>
            </a:r>
            <a:endParaRPr lang="en-US" sz="36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09600" y="4876800"/>
            <a:ext cx="1928734" cy="646331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solidFill>
              <a:srgbClr val="00B050"/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36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ه</a:t>
            </a:r>
            <a:r>
              <a:rPr lang="ar-SA" sz="36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 الحاسوب</a:t>
            </a:r>
            <a:endParaRPr lang="en-US" sz="36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728999" y="3944034"/>
            <a:ext cx="4661854" cy="64633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36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ما هى وسائل الاتصال حديثة ؟</a:t>
            </a:r>
            <a:endParaRPr lang="en-US" sz="36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429000" y="468350"/>
            <a:ext cx="238879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cap="none" spc="0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বোর্ডে</a:t>
            </a:r>
            <a:r>
              <a:rPr lang="en-US" sz="36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none" spc="0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এসে</a:t>
            </a:r>
            <a:r>
              <a:rPr lang="en-US" sz="36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none" spc="0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লিখ</a:t>
            </a:r>
            <a:endParaRPr lang="en-US" sz="36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rame 3"/>
          <p:cNvSpPr/>
          <p:nvPr/>
        </p:nvSpPr>
        <p:spPr>
          <a:xfrm>
            <a:off x="898543" y="1360209"/>
            <a:ext cx="2830456" cy="1535391"/>
          </a:xfrm>
          <a:prstGeom prst="frame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43000" y="1524000"/>
            <a:ext cx="2362200" cy="118465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1460397" y="1739155"/>
            <a:ext cx="175400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IN" sz="3600" b="1" cap="none" spc="0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উত্তর সঠিক</a:t>
            </a:r>
            <a:endParaRPr lang="en-US" sz="3600" b="1" cap="none" spc="0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351808" y="2062320"/>
            <a:ext cx="192392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IN" sz="3600" b="1" cap="none" spc="0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সঠিক হয়নি</a:t>
            </a:r>
            <a:endParaRPr lang="en-US" sz="3600" b="1" cap="none" spc="0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Action Button: Home 26">
            <a:hlinkClick r:id="" action="ppaction://noaction" highlightClick="1"/>
          </p:cNvPr>
          <p:cNvSpPr/>
          <p:nvPr/>
        </p:nvSpPr>
        <p:spPr>
          <a:xfrm>
            <a:off x="8458200" y="6248400"/>
            <a:ext cx="190499" cy="23652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51869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0"/>
                                            </p:cond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7"/>
                                            </p:cond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16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4"/>
                                            </p:cond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1"/>
                                            </p:cond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9"/>
                                            </p:cond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6"/>
                                            </p:cond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16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4"/>
                                            </p:cond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09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0" fill="hold">
                      <p:stCondLst>
                        <p:cond delay="0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53" presetClass="entr" presetSubtype="16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2"/>
                                            </p:cond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3" presetClass="entr" presetSubtype="16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20"/>
                                            </p:cond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/>
      <p:bldP spid="25" grpId="0"/>
      <p:bldP spid="25" grpId="1"/>
      <p:bldP spid="26" grpId="0"/>
      <p:bldP spid="26" grpId="1"/>
      <p:bldP spid="26" grpId="2"/>
      <p:bldP spid="26" grpId="3"/>
      <p:bldP spid="26" grpId="4"/>
      <p:bldP spid="26" grpId="5"/>
      <p:bldP spid="26" grpId="6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2400"/>
            <a:ext cx="8839200" cy="66294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w="330200" cmpd="thickThin">
            <a:gradFill>
              <a:gsLst>
                <a:gs pos="0">
                  <a:srgbClr val="000082"/>
                </a:gs>
                <a:gs pos="13000">
                  <a:srgbClr val="0047FF"/>
                </a:gs>
                <a:gs pos="28000">
                  <a:srgbClr val="000082"/>
                </a:gs>
                <a:gs pos="42999">
                  <a:srgbClr val="0047FF"/>
                </a:gs>
                <a:gs pos="58000">
                  <a:srgbClr val="000082"/>
                </a:gs>
                <a:gs pos="72000">
                  <a:srgbClr val="0047FF"/>
                </a:gs>
                <a:gs pos="87000">
                  <a:srgbClr val="000082"/>
                </a:gs>
                <a:gs pos="100000">
                  <a:srgbClr val="0047FF"/>
                </a:gs>
              </a:gsLst>
              <a:lin ang="5400000" scaled="0"/>
            </a:gra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Half Frame 9"/>
          <p:cNvSpPr/>
          <p:nvPr/>
        </p:nvSpPr>
        <p:spPr>
          <a:xfrm>
            <a:off x="-1" y="0"/>
            <a:ext cx="898543" cy="990600"/>
          </a:xfrm>
          <a:prstGeom prst="halfFrame">
            <a:avLst/>
          </a:prstGeom>
          <a:blipFill>
            <a:blip r:embed="rId3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Half Frame 10"/>
          <p:cNvSpPr/>
          <p:nvPr/>
        </p:nvSpPr>
        <p:spPr>
          <a:xfrm rot="10800000">
            <a:off x="8199427" y="5891212"/>
            <a:ext cx="898543" cy="990600"/>
          </a:xfrm>
          <a:prstGeom prst="halfFrame">
            <a:avLst/>
          </a:prstGeom>
          <a:blipFill>
            <a:blip r:embed="rId3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Half Frame 11"/>
          <p:cNvSpPr/>
          <p:nvPr/>
        </p:nvSpPr>
        <p:spPr>
          <a:xfrm rot="16200000">
            <a:off x="46028" y="5989628"/>
            <a:ext cx="898543" cy="990600"/>
          </a:xfrm>
          <a:prstGeom prst="halfFrame">
            <a:avLst/>
          </a:prstGeom>
          <a:blipFill>
            <a:blip r:embed="rId3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Half Frame 12"/>
          <p:cNvSpPr/>
          <p:nvPr/>
        </p:nvSpPr>
        <p:spPr>
          <a:xfrm rot="5400000">
            <a:off x="8199428" y="-46028"/>
            <a:ext cx="898543" cy="990600"/>
          </a:xfrm>
          <a:prstGeom prst="halfFrame">
            <a:avLst/>
          </a:prstGeom>
          <a:blipFill>
            <a:blip r:embed="rId3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0" y="6553200"/>
            <a:ext cx="579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হোসাইন আহম্মদ মৌজুদী, সহঃ শিক্ষক, তাহিরপুর আলিম মাদ্রাসা,নবীগঞ্জ,হবিগঞ্জ</a:t>
            </a:r>
            <a:endParaRPr lang="en-US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03374" y="381000"/>
            <a:ext cx="2682145" cy="92333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scene3d>
            <a:camera prst="orthographicFront"/>
            <a:lightRig rig="flat" dir="tl">
              <a:rot lat="0" lon="0" rev="6600000"/>
            </a:lightRig>
          </a:scene3d>
          <a:sp3d>
            <a:bevelT prst="angle"/>
          </a:sp3d>
        </p:spPr>
        <p:txBody>
          <a:bodyPr wrap="non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5400" b="1" cap="none" spc="0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عمل البيت </a:t>
            </a:r>
            <a:endParaRPr lang="en-US" sz="5400" b="1" cap="none" spc="0" dirty="0">
              <a:ln w="11430"/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971800" y="5181600"/>
            <a:ext cx="439254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36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ا) </a:t>
            </a:r>
            <a:r>
              <a:rPr lang="ar-SA" sz="3600" b="1" cap="none" spc="0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اكتب فقرة فى </a:t>
            </a:r>
            <a:r>
              <a:rPr lang="ar-SA" sz="3600" b="1" cap="none" spc="0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مدينة داكا؟ </a:t>
            </a:r>
            <a:endParaRPr lang="en-US" sz="3600" b="1" cap="none" spc="0" dirty="0">
              <a:ln w="11430"/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Action Button: Home 13">
            <a:hlinkClick r:id="" action="ppaction://noaction" highlightClick="1"/>
          </p:cNvPr>
          <p:cNvSpPr/>
          <p:nvPr/>
        </p:nvSpPr>
        <p:spPr>
          <a:xfrm>
            <a:off x="8458200" y="6248400"/>
            <a:ext cx="190499" cy="23652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270" y="2819548"/>
            <a:ext cx="3505729" cy="20193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tx1"/>
            </a:solidFill>
            <a:miter lim="800000"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5517" b="26150"/>
          <a:stretch/>
        </p:blipFill>
        <p:spPr>
          <a:xfrm>
            <a:off x="4142016" y="1371600"/>
            <a:ext cx="4527906" cy="1981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15" name="Rectangle 14"/>
          <p:cNvSpPr/>
          <p:nvPr/>
        </p:nvSpPr>
        <p:spPr>
          <a:xfrm>
            <a:off x="1600200" y="5715000"/>
            <a:ext cx="664156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IN" sz="3200" b="1" cap="none" spc="0" dirty="0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ঢাকা শহর নিয়ে একটি অনুচ্ছেদ লিখে নিয়ে আসবে। </a:t>
            </a:r>
            <a:endParaRPr lang="en-US" sz="3200" b="1" cap="none" spc="0" dirty="0">
              <a:ln w="1143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51869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0052 0.45503 L 0.83229 -0.4074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632" y="-4312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152400"/>
            <a:ext cx="8839200" cy="66294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w="330200" cmpd="thickThin">
            <a:gradFill>
              <a:gsLst>
                <a:gs pos="0">
                  <a:srgbClr val="000082"/>
                </a:gs>
                <a:gs pos="13000">
                  <a:srgbClr val="0047FF"/>
                </a:gs>
                <a:gs pos="28000">
                  <a:srgbClr val="000082"/>
                </a:gs>
                <a:gs pos="42999">
                  <a:srgbClr val="0047FF"/>
                </a:gs>
                <a:gs pos="58000">
                  <a:srgbClr val="000082"/>
                </a:gs>
                <a:gs pos="72000">
                  <a:srgbClr val="0047FF"/>
                </a:gs>
                <a:gs pos="87000">
                  <a:srgbClr val="000082"/>
                </a:gs>
                <a:gs pos="100000">
                  <a:srgbClr val="0047FF"/>
                </a:gs>
              </a:gsLst>
              <a:lin ang="5400000" scaled="0"/>
            </a:gra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Half Frame 9"/>
          <p:cNvSpPr/>
          <p:nvPr/>
        </p:nvSpPr>
        <p:spPr>
          <a:xfrm>
            <a:off x="-1" y="0"/>
            <a:ext cx="898543" cy="990600"/>
          </a:xfrm>
          <a:prstGeom prst="halfFrame">
            <a:avLst/>
          </a:prstGeom>
          <a:blipFill>
            <a:blip r:embed="rId2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Half Frame 10"/>
          <p:cNvSpPr/>
          <p:nvPr/>
        </p:nvSpPr>
        <p:spPr>
          <a:xfrm rot="10800000">
            <a:off x="8199427" y="5891212"/>
            <a:ext cx="898543" cy="990600"/>
          </a:xfrm>
          <a:prstGeom prst="halfFrame">
            <a:avLst/>
          </a:prstGeom>
          <a:blipFill>
            <a:blip r:embed="rId2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Half Frame 11"/>
          <p:cNvSpPr/>
          <p:nvPr/>
        </p:nvSpPr>
        <p:spPr>
          <a:xfrm rot="16200000">
            <a:off x="46028" y="5989628"/>
            <a:ext cx="898543" cy="990600"/>
          </a:xfrm>
          <a:prstGeom prst="halfFrame">
            <a:avLst/>
          </a:prstGeom>
          <a:blipFill>
            <a:blip r:embed="rId2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Half Frame 12"/>
          <p:cNvSpPr/>
          <p:nvPr/>
        </p:nvSpPr>
        <p:spPr>
          <a:xfrm rot="5400000">
            <a:off x="8199428" y="-46028"/>
            <a:ext cx="898543" cy="990600"/>
          </a:xfrm>
          <a:prstGeom prst="halfFrame">
            <a:avLst/>
          </a:prstGeom>
          <a:blipFill>
            <a:blip r:embed="rId2" cstate="print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0" y="6553200"/>
            <a:ext cx="579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হোসাইন আহম্মদ মৌজুদী, সহঃ শিক্ষক, তাহিরপুর আলিম মাদ্রাসা,নবীগঞ্জ,হবিগঞ্জ</a:t>
            </a:r>
            <a:endParaRPr lang="en-US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Action Button: Home 13">
            <a:hlinkClick r:id="" action="ppaction://noaction" highlightClick="1"/>
          </p:cNvPr>
          <p:cNvSpPr/>
          <p:nvPr/>
        </p:nvSpPr>
        <p:spPr>
          <a:xfrm>
            <a:off x="8458200" y="6248400"/>
            <a:ext cx="190499" cy="236528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28600" y="903067"/>
            <a:ext cx="8869370" cy="264687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16600" b="1" cap="none" spc="0" dirty="0" smtClean="0">
                <a:ln w="11430"/>
                <a:gradFill>
                  <a:gsLst>
                    <a:gs pos="0">
                      <a:srgbClr val="A603AB"/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5400000" scaled="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شُكْرًا لَكُمْ</a:t>
            </a:r>
            <a:endParaRPr lang="en-US" sz="16600" b="1" cap="none" spc="0" dirty="0">
              <a:ln w="11430"/>
              <a:gradFill>
                <a:gsLst>
                  <a:gs pos="0">
                    <a:srgbClr val="A603AB"/>
                  </a:gs>
                  <a:gs pos="21001">
                    <a:srgbClr val="0819FB"/>
                  </a:gs>
                  <a:gs pos="35001">
                    <a:srgbClr val="1A8D48"/>
                  </a:gs>
                  <a:gs pos="52000">
                    <a:srgbClr val="FFFF00"/>
                  </a:gs>
                  <a:gs pos="73000">
                    <a:srgbClr val="EE3F17"/>
                  </a:gs>
                  <a:gs pos="88000">
                    <a:srgbClr val="E81766"/>
                  </a:gs>
                  <a:gs pos="100000">
                    <a:srgbClr val="A603AB"/>
                  </a:gs>
                </a:gsLst>
                <a:lin ang="5400000" scaled="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3200400"/>
            <a:ext cx="2286000" cy="3048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8012" y="3318664"/>
            <a:ext cx="2286000" cy="3048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594237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81481E-6 C 0.00104 -0.00625 0.00261 -0.0125 0.00313 -0.01875 C 0.00434 -0.03379 -0.00104 -0.06412 0.01407 -0.07083 C 0.01875 -0.07708 0.02136 -0.08125 0.02344 -0.08958 C 0.02292 -0.09583 0.02379 -0.10254 0.02188 -0.10833 C 0.01927 -0.11597 0.01285 -0.12014 0.00938 -0.12708 C 0.01077 -0.14722 0.00972 -0.15879 0.02032 -0.17291 C 0.02222 -0.18078 0.025 -0.18773 0.02657 -0.19583 C 0.0257 -0.22708 0.02795 -0.24051 0.02188 -0.26458 C 0.02552 -0.27939 0.03091 -0.2787 0.04063 -0.2875 C 0.04219 -0.28889 0.04532 -0.29166 0.04532 -0.29166 C 0.04879 -0.29838 0.04966 -0.30486 0.05157 -0.3125 C 0.0507 -0.33125 0.05104 -0.3456 0.04688 -0.3625 C 0.04497 -0.38217 0.03438 -0.42291 0.05313 -0.42916 C 0.05625 -0.43541 0.05782 -0.43958 0.05313 -0.44583 " pathEditMode="relative" ptsTypes="ffffffffffffffA">
                                      <p:cBhvr>
                                        <p:cTn id="1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338</Words>
  <Application>Microsoft Office PowerPoint</Application>
  <PresentationFormat>On-screen Show (4:3)</PresentationFormat>
  <Paragraphs>80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MR</dc:creator>
  <cp:lastModifiedBy>MR</cp:lastModifiedBy>
  <cp:revision>6</cp:revision>
  <dcterms:created xsi:type="dcterms:W3CDTF">2006-08-16T00:00:00Z</dcterms:created>
  <dcterms:modified xsi:type="dcterms:W3CDTF">2024-03-13T16:11:24Z</dcterms:modified>
</cp:coreProperties>
</file>