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8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7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EA20A-8B58-47CC-91E7-6340F07DE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1C1388-CE28-48AD-BF91-C7DB5F7C0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0DB16-B1AF-48B0-9C61-5CCF6A71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4C49B-0D60-454D-9F2E-85B426A08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4282B-56CE-4209-ABEC-7AD6D10E3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5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4789D-C46B-4E37-B6C4-A1FB48724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AAD16-FDFF-4ACE-ADDD-4FCE338C9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4658F-3D20-474A-BD0D-2C3FC5203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9550A-AF58-44AE-9783-2C4685175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DC1FA-A365-47A1-AA23-F8EBCFFC1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8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D3419-5105-4460-9ACE-50EAFA39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CDD49-D04F-4C29-B59F-1B5C1F668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88E9E-4A3F-4316-9831-9725C9A59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BD1E2-A074-4A09-8F5B-02DD7E81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16375-4763-4015-82FB-A526E2AF9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2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67F2D-374D-4116-B486-A78E3864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B5DB0-874C-46A2-A680-878AFA1B8E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01AD91-2DBC-462B-A7D0-B19AAF7E5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E2EB9-79EB-4D36-B82A-559E4E933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05B5E-87EB-49A0-98F1-BACFB55C9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73496-1C63-4BE3-9E36-61E13F69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02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37BD9-7D43-4BCE-8118-7763C4C08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159145-F46F-4F02-9FE5-F5B4439AD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25D29-810E-44D9-8EF0-43388EA8F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78C1D-6719-4CC2-AA32-830DB6CF8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F6DCF8-ED27-4CC8-8B56-6FB9C7231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45CFD4-11A5-4938-8ED5-D07112D76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B1204C-24C4-4B3C-9CDA-EFDBA35B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72607-7AE0-4130-9963-F4B281943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00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83DD1-2594-4DEE-ABBF-C72A3A94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6AC303-8289-4F9A-8234-68659BB6A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B2A3FC-424E-4C44-91DA-EC4EFE6BB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2A9D61-E514-4508-9553-826AA30E1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46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088695-3C70-4603-AE85-99F698ED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5F4066-BABC-4B92-83CF-59DEA4A53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28591-804F-471B-8228-1D7B61316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2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8CFA-949B-428B-9608-EA3FB5F05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7BE2D-6405-4DD1-B02E-82269A078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662D6-8E61-4D9C-A82D-1863B2BC9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E91A99-1AB2-4C15-B1A2-04BE44EBC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1F587A-0D44-43C4-B520-F83D2EBF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D44344-7E0E-4DED-BBB3-C710BB4D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43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7B51E-F8A0-44F8-92B1-13535AA0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2DE771-D8AE-4EEE-830E-8D4DEA5F89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C54CA-2991-4EFA-80C8-35B206903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1FB21-9B6E-46C6-8C49-99E8E070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7DAA0-396A-41EE-A3E2-EC97D24E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AED7C-AEB4-42CB-8668-A9F62B226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49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C899C-664A-4213-A4CA-048176576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EEACBB-A2F6-4607-BAD0-C2A658F44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3DD19-2A83-4890-867E-63674F154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CC3DA-36C4-4777-8A1F-A4DE2890E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73C59-5B79-4CFE-B69D-BD9DFCD8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62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851CC1-A063-4A4B-A3D9-0D5B1DDE0A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769BD-2700-41F6-B188-39E5F531D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5A6F0-2278-4955-9F0D-0E20EF97F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E4BB6-1770-435C-A542-203D56F0A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D18D5-4BE2-451A-9332-160A81C82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59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0F5F2D-602B-4672-9644-9BFDB68D1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D9D27-6F3B-4CAD-B3DD-1E93CE257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DE92A-35C0-4E86-AC15-F88D3A3E4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5CAA0-3293-48A4-99E4-229D4B584466}" type="datetimeFigureOut">
              <a:rPr lang="en-US" smtClean="0"/>
              <a:t>10/12/2024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E0E2F-F4B1-4764-AC90-176D41686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B911B-AF45-4704-9BBF-3C6B4FD1D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3E8AA-D3A6-4245-9DD1-465A59699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2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AC8C37-93DB-4B36-BA34-4335A27D5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226" y="1495698"/>
            <a:ext cx="7739742" cy="46438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7B8A73-C7FB-4579-87B2-C711BAE86B56}"/>
              </a:ext>
            </a:extLst>
          </p:cNvPr>
          <p:cNvSpPr txBox="1"/>
          <p:nvPr/>
        </p:nvSpPr>
        <p:spPr>
          <a:xfrm>
            <a:off x="2427515" y="419876"/>
            <a:ext cx="7590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r>
              <a:rPr lang="bn-IN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621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BEEA32-7B65-4D46-9325-BA4E1004D2AD}"/>
              </a:ext>
            </a:extLst>
          </p:cNvPr>
          <p:cNvSpPr txBox="1"/>
          <p:nvPr/>
        </p:nvSpPr>
        <p:spPr>
          <a:xfrm>
            <a:off x="4497354" y="718457"/>
            <a:ext cx="3610947" cy="923330"/>
          </a:xfrm>
          <a:prstGeom prst="rect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bn-IN" sz="5400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 পরিচিতি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69F114-0C75-4F43-9105-4A82AC182746}"/>
              </a:ext>
            </a:extLst>
          </p:cNvPr>
          <p:cNvSpPr txBox="1"/>
          <p:nvPr/>
        </p:nvSpPr>
        <p:spPr>
          <a:xfrm>
            <a:off x="653143" y="1791478"/>
            <a:ext cx="7455158" cy="397031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মোঃ তৌহিদ মিয়া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সুপারঃ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রামনাথপুর ডি এস দাখিল মাদ্রাসা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কলমাকান্দা,নেত্রকোণা।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মোবাইল-০১৩০৩৯৯৮০২৮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E-mail-rezaulkarim</a:t>
            </a:r>
            <a:r>
              <a:rPr lang="en-US" sz="3600" dirty="0">
                <a:latin typeface="Shonar Bangla" panose="020B0502040204020203" pitchFamily="34" charset="0"/>
                <a:cs typeface="Shonar Bangla" panose="020B0502040204020203" pitchFamily="34" charset="0"/>
              </a:rPr>
              <a:t>2464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8CCFA-29AB-4AFF-B284-F89F70220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88" y="1791478"/>
            <a:ext cx="3373531" cy="39900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3367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495F88-9C2C-4139-89FC-E8EEF01FFF3C}"/>
              </a:ext>
            </a:extLst>
          </p:cNvPr>
          <p:cNvSpPr txBox="1"/>
          <p:nvPr/>
        </p:nvSpPr>
        <p:spPr>
          <a:xfrm>
            <a:off x="4646645" y="643812"/>
            <a:ext cx="29671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4AF711-16BA-47A6-A3ED-4F4BCDCD7C9F}"/>
              </a:ext>
            </a:extLst>
          </p:cNvPr>
          <p:cNvSpPr txBox="1"/>
          <p:nvPr/>
        </p:nvSpPr>
        <p:spPr>
          <a:xfrm>
            <a:off x="1548882" y="2239347"/>
            <a:ext cx="5029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দশম 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 সাহিত্য  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পাঠঃ সেইদিন এই মাঠ 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FB57BA-28C4-4302-8059-86CDF77F0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648" y="2278167"/>
            <a:ext cx="2684106" cy="337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8523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89DF9D-6BD7-439E-8F94-E62FDEAA629E}"/>
              </a:ext>
            </a:extLst>
          </p:cNvPr>
          <p:cNvSpPr txBox="1"/>
          <p:nvPr/>
        </p:nvSpPr>
        <p:spPr>
          <a:xfrm>
            <a:off x="2284445" y="289248"/>
            <a:ext cx="7399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গুলোর দিকে লক্ষ্য কর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C7244B-A86D-48AE-9586-9C9753C4C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889" y="1100612"/>
            <a:ext cx="5715000" cy="381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5C0323-693F-4605-99B9-81B2C8E6CBB4}"/>
              </a:ext>
            </a:extLst>
          </p:cNvPr>
          <p:cNvSpPr txBox="1"/>
          <p:nvPr/>
        </p:nvSpPr>
        <p:spPr>
          <a:xfrm>
            <a:off x="2284444" y="5449078"/>
            <a:ext cx="32672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এটা কিসের ছবি?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061F0D-58A6-49EA-9173-54FFAD1D4EB6}"/>
              </a:ext>
            </a:extLst>
          </p:cNvPr>
          <p:cNvSpPr txBox="1"/>
          <p:nvPr/>
        </p:nvSpPr>
        <p:spPr>
          <a:xfrm>
            <a:off x="6562531" y="5449078"/>
            <a:ext cx="2441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নদীর ছবি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692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570A69-53CB-4EF3-A3FB-EC52BB986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528" y="280405"/>
            <a:ext cx="6868109" cy="45810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DAF187-0C0E-43E9-A07B-E5A43E1AF27C}"/>
              </a:ext>
            </a:extLst>
          </p:cNvPr>
          <p:cNvSpPr txBox="1"/>
          <p:nvPr/>
        </p:nvSpPr>
        <p:spPr>
          <a:xfrm>
            <a:off x="2378528" y="5309118"/>
            <a:ext cx="3238501" cy="793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এটা কিসের ছবি?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03D5E7-1848-49C0-AAC4-7DDBD8AA4090}"/>
              </a:ext>
            </a:extLst>
          </p:cNvPr>
          <p:cNvSpPr txBox="1"/>
          <p:nvPr/>
        </p:nvSpPr>
        <p:spPr>
          <a:xfrm>
            <a:off x="6279502" y="5332779"/>
            <a:ext cx="27058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স্থাপনার ছবি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731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ED20F4-8F0B-466F-B13F-4C64069CA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715" y="149291"/>
            <a:ext cx="6873550" cy="51551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0AFCEA-01C4-4448-BB7C-D6C2A0A2994B}"/>
              </a:ext>
            </a:extLst>
          </p:cNvPr>
          <p:cNvSpPr txBox="1"/>
          <p:nvPr/>
        </p:nvSpPr>
        <p:spPr>
          <a:xfrm>
            <a:off x="1716833" y="5528387"/>
            <a:ext cx="32937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এটা কিসের ছবি?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C2F943-82DC-4004-86C2-70A5506872D9}"/>
              </a:ext>
            </a:extLst>
          </p:cNvPr>
          <p:cNvSpPr txBox="1"/>
          <p:nvPr/>
        </p:nvSpPr>
        <p:spPr>
          <a:xfrm>
            <a:off x="6484776" y="5673012"/>
            <a:ext cx="2388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রাস্তার ছবি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46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8953CF-A43F-43A9-AF13-86CAA2855046}"/>
              </a:ext>
            </a:extLst>
          </p:cNvPr>
          <p:cNvSpPr txBox="1"/>
          <p:nvPr/>
        </p:nvSpPr>
        <p:spPr>
          <a:xfrm>
            <a:off x="1250302" y="957294"/>
            <a:ext cx="3741576" cy="1107996"/>
          </a:xfrm>
          <a:prstGeom prst="rect">
            <a:avLst/>
          </a:prstGeo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E0998F-BB63-424A-AF7B-6F512DC643BA}"/>
              </a:ext>
            </a:extLst>
          </p:cNvPr>
          <p:cNvSpPr txBox="1"/>
          <p:nvPr/>
        </p:nvSpPr>
        <p:spPr>
          <a:xfrm>
            <a:off x="3928188" y="2258008"/>
            <a:ext cx="4180114" cy="923330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সেইদিন এই মাঠ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A9C5C2-E79D-4176-B11F-A24CB4A9F192}"/>
              </a:ext>
            </a:extLst>
          </p:cNvPr>
          <p:cNvSpPr txBox="1"/>
          <p:nvPr/>
        </p:nvSpPr>
        <p:spPr>
          <a:xfrm>
            <a:off x="5756988" y="3340359"/>
            <a:ext cx="2929812" cy="113877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জীবনানন্দ দাশ</a:t>
            </a:r>
          </a:p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১৮৯৯-১৯৫৪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090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3726A7-C36B-4F72-B014-B1E54DC237F2}"/>
              </a:ext>
            </a:extLst>
          </p:cNvPr>
          <p:cNvSpPr txBox="1"/>
          <p:nvPr/>
        </p:nvSpPr>
        <p:spPr>
          <a:xfrm>
            <a:off x="1166325" y="2463282"/>
            <a:ext cx="873345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শিক্ষার্থীরা...........................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০১.কবি পরিচিতি বলতে পারবে।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০২.কবিতাটির অজানা শব্দের অর্থ বলতে পারবে।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০৩.কবিতাটির বিশ্লেষন করতে পারবে।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26EA7A-10FF-4E6D-B9B9-112C0E6E396E}"/>
              </a:ext>
            </a:extLst>
          </p:cNvPr>
          <p:cNvSpPr txBox="1"/>
          <p:nvPr/>
        </p:nvSpPr>
        <p:spPr>
          <a:xfrm>
            <a:off x="4012163" y="681135"/>
            <a:ext cx="3536302" cy="92333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021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Sequential Access Storage 6">
            <a:extLst>
              <a:ext uri="{FF2B5EF4-FFF2-40B4-BE49-F238E27FC236}">
                <a16:creationId xmlns:a16="http://schemas.microsoft.com/office/drawing/2014/main" id="{B8FB987C-7642-4BAB-B25B-FDA398975183}"/>
              </a:ext>
            </a:extLst>
          </p:cNvPr>
          <p:cNvSpPr/>
          <p:nvPr/>
        </p:nvSpPr>
        <p:spPr>
          <a:xfrm>
            <a:off x="270587" y="177281"/>
            <a:ext cx="2705877" cy="1483567"/>
          </a:xfrm>
          <a:prstGeom prst="flowChartMagneticTap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কবি পরিচিতি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908175-4ADE-4A22-9C62-5A0D1CDB9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017" y="1824828"/>
            <a:ext cx="3620276" cy="32083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D0F7C9-BA18-4CFB-BA7E-13BE20B5CB18}"/>
              </a:ext>
            </a:extLst>
          </p:cNvPr>
          <p:cNvSpPr txBox="1"/>
          <p:nvPr/>
        </p:nvSpPr>
        <p:spPr>
          <a:xfrm>
            <a:off x="4348067" y="633909"/>
            <a:ext cx="3900194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জীবননান্দ দাশ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0C0C2B-06E6-4829-B703-51CECADD746E}"/>
              </a:ext>
            </a:extLst>
          </p:cNvPr>
          <p:cNvSpPr txBox="1"/>
          <p:nvPr/>
        </p:nvSpPr>
        <p:spPr>
          <a:xfrm>
            <a:off x="765110" y="2062065"/>
            <a:ext cx="2901821" cy="1938992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</a:p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১৮৯৯ সালে </a:t>
            </a:r>
          </a:p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বরিশাল শহরে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611864-1A7D-4709-8CA9-EE314A27101F}"/>
              </a:ext>
            </a:extLst>
          </p:cNvPr>
          <p:cNvSpPr txBox="1"/>
          <p:nvPr/>
        </p:nvSpPr>
        <p:spPr>
          <a:xfrm>
            <a:off x="765110" y="4126174"/>
            <a:ext cx="2901821" cy="2554545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মাতার নাম </a:t>
            </a:r>
          </a:p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কুসুমকুমারী দাশ</a:t>
            </a:r>
          </a:p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তিনি ছিলেন স্বভাব কবি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1DBCCE-550C-4A70-BDAA-630747EA1474}"/>
              </a:ext>
            </a:extLst>
          </p:cNvPr>
          <p:cNvSpPr txBox="1"/>
          <p:nvPr/>
        </p:nvSpPr>
        <p:spPr>
          <a:xfrm>
            <a:off x="4376058" y="5366124"/>
            <a:ext cx="3900194" cy="1323439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আধুনিক চেতনার কবি,</a:t>
            </a:r>
          </a:p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রুপসী বাংলার কবি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C062F5-2EBA-402A-B331-CB2611C3F79E}"/>
              </a:ext>
            </a:extLst>
          </p:cNvPr>
          <p:cNvSpPr txBox="1"/>
          <p:nvPr/>
        </p:nvSpPr>
        <p:spPr>
          <a:xfrm>
            <a:off x="8640146" y="4088851"/>
            <a:ext cx="2985796" cy="2554545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রচিত গ্রন্থ</a:t>
            </a:r>
          </a:p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ঝরা পালক,ধুসর পান্ডলিপি,বনলতা সেন,রুপসীবাংলা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148FD5-BB59-48D4-9CDE-B63FCE988C2F}"/>
              </a:ext>
            </a:extLst>
          </p:cNvPr>
          <p:cNvSpPr txBox="1"/>
          <p:nvPr/>
        </p:nvSpPr>
        <p:spPr>
          <a:xfrm>
            <a:off x="8724122" y="1049407"/>
            <a:ext cx="2985796" cy="2554545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মৃত্যু</a:t>
            </a:r>
          </a:p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১৯৫৪ সালে কলকাতায় ট্রাম দূর্ঘটনায়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56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A1B6F8-EB2A-4031-A266-830E3921E170}"/>
              </a:ext>
            </a:extLst>
          </p:cNvPr>
          <p:cNvSpPr txBox="1"/>
          <p:nvPr/>
        </p:nvSpPr>
        <p:spPr>
          <a:xfrm>
            <a:off x="1129004" y="373224"/>
            <a:ext cx="19874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930011-F014-452E-BFF1-6E0381FA3AE8}"/>
              </a:ext>
            </a:extLst>
          </p:cNvPr>
          <p:cNvSpPr txBox="1"/>
          <p:nvPr/>
        </p:nvSpPr>
        <p:spPr>
          <a:xfrm>
            <a:off x="8425543" y="465557"/>
            <a:ext cx="1987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5A373-5743-4261-AC1F-5F0821F83BAD}"/>
              </a:ext>
            </a:extLst>
          </p:cNvPr>
          <p:cNvSpPr txBox="1"/>
          <p:nvPr/>
        </p:nvSpPr>
        <p:spPr>
          <a:xfrm>
            <a:off x="1576873" y="1940767"/>
            <a:ext cx="2220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লক্ষ্মীপেঁচা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FC4ACB-E1C7-4C92-8D42-4D160FE27A05}"/>
              </a:ext>
            </a:extLst>
          </p:cNvPr>
          <p:cNvSpPr txBox="1"/>
          <p:nvPr/>
        </p:nvSpPr>
        <p:spPr>
          <a:xfrm>
            <a:off x="1707502" y="3582383"/>
            <a:ext cx="1894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বেবিলন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53F0D-421D-457F-881F-2ADE570ED881}"/>
              </a:ext>
            </a:extLst>
          </p:cNvPr>
          <p:cNvSpPr txBox="1"/>
          <p:nvPr/>
        </p:nvSpPr>
        <p:spPr>
          <a:xfrm>
            <a:off x="1684175" y="5421659"/>
            <a:ext cx="1894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কলরব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1B8AD-BBC1-4BA3-8A71-F3BD5A0696BE}"/>
              </a:ext>
            </a:extLst>
          </p:cNvPr>
          <p:cNvSpPr txBox="1"/>
          <p:nvPr/>
        </p:nvSpPr>
        <p:spPr>
          <a:xfrm>
            <a:off x="8425543" y="1707502"/>
            <a:ext cx="3349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পেঁচা প্রজাতির পক্ষী বিশেষ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4D96B6-BF40-4E16-B5F9-CA3E38900071}"/>
              </a:ext>
            </a:extLst>
          </p:cNvPr>
          <p:cNvSpPr txBox="1"/>
          <p:nvPr/>
        </p:nvSpPr>
        <p:spPr>
          <a:xfrm>
            <a:off x="8518849" y="3429000"/>
            <a:ext cx="25845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প্রাচীন ধ্বংস প্রাপ্ত নগরী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05A17C-EF66-444F-97CE-3351DEA90CFD}"/>
              </a:ext>
            </a:extLst>
          </p:cNvPr>
          <p:cNvSpPr txBox="1"/>
          <p:nvPr/>
        </p:nvSpPr>
        <p:spPr>
          <a:xfrm>
            <a:off x="9134669" y="5561446"/>
            <a:ext cx="2108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কোলাহল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1E2C28-3380-473B-8A57-AF3CCCF8B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751" y="1320179"/>
            <a:ext cx="3788228" cy="19413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3F7C023-64E4-42DB-B888-A4D0CDB2C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114" y="3381813"/>
            <a:ext cx="3890865" cy="15914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4BAB599-905C-488F-AA50-9D097377AF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751" y="5141368"/>
            <a:ext cx="3788228" cy="149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76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537F08-2CF6-43E4-A645-C3F9B272C87A}"/>
              </a:ext>
            </a:extLst>
          </p:cNvPr>
          <p:cNvSpPr txBox="1"/>
          <p:nvPr/>
        </p:nvSpPr>
        <p:spPr>
          <a:xfrm>
            <a:off x="4170784" y="578498"/>
            <a:ext cx="35736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পাঠ বিশ্লেষন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0A676F-7CEE-49BF-9525-7A2641ED169C}"/>
              </a:ext>
            </a:extLst>
          </p:cNvPr>
          <p:cNvSpPr txBox="1"/>
          <p:nvPr/>
        </p:nvSpPr>
        <p:spPr>
          <a:xfrm>
            <a:off x="1586205" y="1875453"/>
            <a:ext cx="9004040" cy="21236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সেইদিন এই মাঠ</a:t>
            </a:r>
          </a:p>
          <a:p>
            <a:pPr algn="ctr"/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       জীবননান্দ দাশ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303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1A48D1-DFA9-4F67-8D5B-8DABFB3E54A6}"/>
              </a:ext>
            </a:extLst>
          </p:cNvPr>
          <p:cNvSpPr txBox="1"/>
          <p:nvPr/>
        </p:nvSpPr>
        <p:spPr>
          <a:xfrm>
            <a:off x="471232" y="1278296"/>
            <a:ext cx="6708710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সেই দিন এই মাঠ স্তব্ধ হবে নাকো জানি—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2DA54D-94D8-4729-B71E-C524C6DCE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113" y="339330"/>
            <a:ext cx="3452200" cy="25858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096FF9-2EC2-47EE-B9EC-50106CE84487}"/>
              </a:ext>
            </a:extLst>
          </p:cNvPr>
          <p:cNvSpPr txBox="1"/>
          <p:nvPr/>
        </p:nvSpPr>
        <p:spPr>
          <a:xfrm>
            <a:off x="2127380" y="4254759"/>
            <a:ext cx="4432041" cy="707886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 এই নদী-নক্ষত্রের তলে,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B84B57-A7DA-4D71-83CD-40359B6F5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113" y="3429000"/>
            <a:ext cx="3533887" cy="276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90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19C13A-D690-4EB7-94F1-4C3704A4DCE6}"/>
              </a:ext>
            </a:extLst>
          </p:cNvPr>
          <p:cNvSpPr txBox="1"/>
          <p:nvPr/>
        </p:nvSpPr>
        <p:spPr>
          <a:xfrm>
            <a:off x="735761" y="1091682"/>
            <a:ext cx="5653110" cy="709126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সেদিনো দেখিবে স্বপ্ন -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0AE732-981B-4E36-AA8F-CB658FABDECC}"/>
              </a:ext>
            </a:extLst>
          </p:cNvPr>
          <p:cNvSpPr txBox="1"/>
          <p:nvPr/>
        </p:nvSpPr>
        <p:spPr>
          <a:xfrm>
            <a:off x="821095" y="3209731"/>
            <a:ext cx="5551714" cy="1323439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সোনার স্বপ্নের সাধ পৃথিবীতে কবে আর ঝরে!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5CF4D3-95B9-4960-9042-7798BDD58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977" y="1091682"/>
            <a:ext cx="5163578" cy="344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39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1A6DED-2781-4880-82CE-E967D7BD6E69}"/>
              </a:ext>
            </a:extLst>
          </p:cNvPr>
          <p:cNvSpPr txBox="1"/>
          <p:nvPr/>
        </p:nvSpPr>
        <p:spPr>
          <a:xfrm>
            <a:off x="2715208" y="793103"/>
            <a:ext cx="7296539" cy="13234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আমি চলে যাব বলে</a:t>
            </a:r>
          </a:p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চালতাফুল কি আর ভিজিবে না শিশিরের জলে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7A61E2-592C-44AA-9333-2A5C3841D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27" y="2537926"/>
            <a:ext cx="5263146" cy="3645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76302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ED08EF-044F-4C5A-B660-A7DB2C270193}"/>
              </a:ext>
            </a:extLst>
          </p:cNvPr>
          <p:cNvSpPr txBox="1"/>
          <p:nvPr/>
        </p:nvSpPr>
        <p:spPr>
          <a:xfrm>
            <a:off x="1129004" y="1035698"/>
            <a:ext cx="3415004" cy="707886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নরম গন্ধের ঢেউয়ে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77F5AF-2278-4EC5-ABE4-7A6AAA45F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007" y="565474"/>
            <a:ext cx="3998945" cy="18528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758D8D-4D6F-4C7D-AF44-62200389A8F9}"/>
              </a:ext>
            </a:extLst>
          </p:cNvPr>
          <p:cNvSpPr txBox="1"/>
          <p:nvPr/>
        </p:nvSpPr>
        <p:spPr>
          <a:xfrm>
            <a:off x="774441" y="3937518"/>
            <a:ext cx="4264090" cy="1323439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লক্ষ্মীপেঁচা গান গাবে নাকি তার লক্ষ্মীটির তরে?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CBD99B-97B3-46DF-8432-18C9556EB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007" y="3287157"/>
            <a:ext cx="399894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80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654E38-610F-4B1A-B792-3754E5EEA761}"/>
              </a:ext>
            </a:extLst>
          </p:cNvPr>
          <p:cNvSpPr txBox="1"/>
          <p:nvPr/>
        </p:nvSpPr>
        <p:spPr>
          <a:xfrm>
            <a:off x="503853" y="1129005"/>
            <a:ext cx="7315200" cy="707886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সোনার স্বপ্নের সাধ পৃথিবীতে কবে আর ঝরে!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3BE36A-8D03-4C6C-8BDC-2C0BAA6D4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30" y="325502"/>
            <a:ext cx="3680734" cy="24550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BF872CD-108C-47E3-85FD-0E512EF0D68A}"/>
              </a:ext>
            </a:extLst>
          </p:cNvPr>
          <p:cNvSpPr txBox="1"/>
          <p:nvPr/>
        </p:nvSpPr>
        <p:spPr>
          <a:xfrm>
            <a:off x="634482" y="4124131"/>
            <a:ext cx="6895322" cy="1323439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চারিদিকে শান্ত বাতি – ভিজে গন্ধ – মৃদু কলরব;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E75FB2-2E2B-4E73-B0B0-A2C8C3092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30" y="3167827"/>
            <a:ext cx="3680734" cy="261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96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499886-DB6E-404B-8762-E662C5705A77}"/>
              </a:ext>
            </a:extLst>
          </p:cNvPr>
          <p:cNvSpPr txBox="1"/>
          <p:nvPr/>
        </p:nvSpPr>
        <p:spPr>
          <a:xfrm>
            <a:off x="699796" y="1296954"/>
            <a:ext cx="5533053" cy="1362270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খেয়ানৌকোগুলো এসে লেগেছে চরের খুব কাছে;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1FE07D-C969-4F91-9460-D4A6D2117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547" y="261257"/>
            <a:ext cx="4223657" cy="31677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95C0E5-9B66-454C-B074-9488FB39A303}"/>
              </a:ext>
            </a:extLst>
          </p:cNvPr>
          <p:cNvSpPr txBox="1"/>
          <p:nvPr/>
        </p:nvSpPr>
        <p:spPr>
          <a:xfrm>
            <a:off x="522514" y="3736911"/>
            <a:ext cx="6279502" cy="1938992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পৃথিবীর এইসব গল্প বেঁচে রবে চিরকাল;</a:t>
            </a:r>
          </a:p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এশিরিয়া ধুলো আজ – বেবিলন ছাই হয়ে আছে।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243804-D5DC-4B69-9067-92B53DE7B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547" y="3667416"/>
            <a:ext cx="4223656" cy="292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85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67616A-4DEA-41CD-B794-0816A8381AD4}"/>
              </a:ext>
            </a:extLst>
          </p:cNvPr>
          <p:cNvSpPr txBox="1"/>
          <p:nvPr/>
        </p:nvSpPr>
        <p:spPr>
          <a:xfrm>
            <a:off x="4226767" y="1184988"/>
            <a:ext cx="3265715" cy="830997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6F9D9E-FE96-4FE9-8061-F12C150E0682}"/>
              </a:ext>
            </a:extLst>
          </p:cNvPr>
          <p:cNvSpPr txBox="1"/>
          <p:nvPr/>
        </p:nvSpPr>
        <p:spPr>
          <a:xfrm>
            <a:off x="2663890" y="2761861"/>
            <a:ext cx="7212563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এশিরিয়া ধুলো আজ বেবিলন ছাই হয়ে আছে’—কবি এ কথা বলেছেন কেন?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925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6E48CE-160E-4B7B-AB21-3BCD414C639C}"/>
              </a:ext>
            </a:extLst>
          </p:cNvPr>
          <p:cNvSpPr txBox="1"/>
          <p:nvPr/>
        </p:nvSpPr>
        <p:spPr>
          <a:xfrm>
            <a:off x="4711959" y="223935"/>
            <a:ext cx="1791477" cy="83099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F7ABCF-F36F-432D-85CE-53C9E8B055BD}"/>
              </a:ext>
            </a:extLst>
          </p:cNvPr>
          <p:cNvSpPr/>
          <p:nvPr/>
        </p:nvSpPr>
        <p:spPr>
          <a:xfrm>
            <a:off x="1705947" y="1176231"/>
            <a:ext cx="878010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</a:t>
            </a:r>
            <a:r>
              <a:rPr lang="as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জীবনানন্দ দাশের কবিতার মৌলিক প্রেরণা হিসেবে কোনটিকে চিহ্নিত করা যায়?</a:t>
            </a:r>
          </a:p>
          <a:p>
            <a:r>
              <a:rPr lang="as-IN" sz="2800" dirty="0">
                <a:solidFill>
                  <a:srgbClr val="1212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মানুষের প্রতি ভালোবাসা</a:t>
            </a:r>
          </a:p>
          <a:p>
            <a:r>
              <a:rPr lang="as-IN" sz="2800" dirty="0">
                <a:solidFill>
                  <a:srgbClr val="1212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খ. জীবনের প্রতি মোহ</a:t>
            </a:r>
          </a:p>
          <a:p>
            <a:r>
              <a:rPr lang="as-IN" sz="2800" dirty="0">
                <a:solidFill>
                  <a:srgbClr val="1212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 প্রকৃতির রহস্যময় সৌন্দর্য</a:t>
            </a:r>
          </a:p>
          <a:p>
            <a:r>
              <a:rPr lang="as-IN" sz="2800" dirty="0">
                <a:solidFill>
                  <a:srgbClr val="12121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 সৃষ্টি ও লয়ের ধারাবাহিকতা</a:t>
            </a:r>
            <a:endParaRPr lang="bn-IN" sz="2800" dirty="0">
              <a:solidFill>
                <a:srgbClr val="12121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০২</a:t>
            </a:r>
            <a:r>
              <a:rPr lang="as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‘স্তব্ধ’ শব্দের অর্থ কী?</a:t>
            </a:r>
          </a:p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ক. তারকা খ. নরম</a:t>
            </a:r>
          </a:p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গ. ইচ্ছা ঘ. নিশ্চল</a:t>
            </a:r>
          </a:p>
          <a:p>
            <a:r>
              <a:rPr lang="bn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০৩</a:t>
            </a:r>
            <a:r>
              <a:rPr lang="as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‘নক্ষত্র’ শব্দের অর্থ কী?</a:t>
            </a:r>
          </a:p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ক. আকাঙ্ক্ষা খ. তারকা</a:t>
            </a:r>
          </a:p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গ. গুঞ্জন ঘ. নিঃসাড়</a:t>
            </a:r>
          </a:p>
          <a:p>
            <a:endParaRPr lang="as-IN" b="0" i="0" dirty="0">
              <a:solidFill>
                <a:srgbClr val="121212"/>
              </a:solidFill>
              <a:effectLst/>
              <a:latin typeface="Shurjo"/>
            </a:endParaRPr>
          </a:p>
        </p:txBody>
      </p:sp>
    </p:spTree>
    <p:extLst>
      <p:ext uri="{BB962C8B-B14F-4D97-AF65-F5344CB8AC3E}">
        <p14:creationId xmlns:p14="http://schemas.microsoft.com/office/powerpoint/2010/main" val="2181216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AD4319-D9AC-4B8F-9831-86684D7B056F}"/>
              </a:ext>
            </a:extLst>
          </p:cNvPr>
          <p:cNvSpPr txBox="1"/>
          <p:nvPr/>
        </p:nvSpPr>
        <p:spPr>
          <a:xfrm>
            <a:off x="2080727" y="849086"/>
            <a:ext cx="79123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০৪</a:t>
            </a:r>
            <a:r>
              <a:rPr lang="as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‘সেইদিন এই মাঠ’ কবিতায় ‘ভিজে গন্ধ’ শব্দ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দ্বারা কী বোঝানো হয়েছে?</a:t>
            </a:r>
          </a:p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ক. আর্দ্র বা সিক্ত ঘ্রাণ</a:t>
            </a:r>
          </a:p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খ. শিশিরে ভেজা অবস্থা</a:t>
            </a:r>
          </a:p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গ. খারাপ গন্ধ</a:t>
            </a:r>
          </a:p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ঘ. সকালের ফুলের গন্ধ</a:t>
            </a:r>
          </a:p>
          <a:p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০৫</a:t>
            </a:r>
            <a:r>
              <a:rPr lang="as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‘কলরব’ শব্দের অর্থ কী?</a:t>
            </a:r>
          </a:p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ক. স্পৃহা খ. সুকোমল</a:t>
            </a:r>
          </a:p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গ. সম্মিলিত গুঞ্জন ঘ. নিস্পন্দ</a:t>
            </a:r>
          </a:p>
        </p:txBody>
      </p:sp>
    </p:spTree>
    <p:extLst>
      <p:ext uri="{BB962C8B-B14F-4D97-AF65-F5344CB8AC3E}">
        <p14:creationId xmlns:p14="http://schemas.microsoft.com/office/powerpoint/2010/main" val="3801798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1BDA26-A2E4-4396-B35B-E8D563ADBFD8}"/>
              </a:ext>
            </a:extLst>
          </p:cNvPr>
          <p:cNvSpPr txBox="1"/>
          <p:nvPr/>
        </p:nvSpPr>
        <p:spPr>
          <a:xfrm>
            <a:off x="4674637" y="849086"/>
            <a:ext cx="3349690" cy="830997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25FD23-21CB-47D6-A575-684F601B5501}"/>
              </a:ext>
            </a:extLst>
          </p:cNvPr>
          <p:cNvSpPr txBox="1"/>
          <p:nvPr/>
        </p:nvSpPr>
        <p:spPr>
          <a:xfrm>
            <a:off x="5232918" y="2332652"/>
            <a:ext cx="1726163" cy="383488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০১</a:t>
            </a:r>
            <a:r>
              <a:rPr lang="as-IN" sz="4800">
                <a:latin typeface="NikoshBAN" panose="02000000000000000000" pitchFamily="2" charset="0"/>
                <a:cs typeface="NikoshBAN" panose="02000000000000000000" pitchFamily="2" charset="0"/>
              </a:rPr>
              <a:t>.গ </a:t>
            </a:r>
            <a:endParaRPr lang="bn-IN" sz="48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০২</a:t>
            </a:r>
            <a:r>
              <a:rPr lang="as-IN" sz="4800">
                <a:latin typeface="NikoshBAN" panose="02000000000000000000" pitchFamily="2" charset="0"/>
                <a:cs typeface="NikoshBAN" panose="02000000000000000000" pitchFamily="2" charset="0"/>
              </a:rPr>
              <a:t>.ঘ</a:t>
            </a:r>
            <a:endParaRPr lang="bn-IN" sz="48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০৩</a:t>
            </a:r>
            <a:r>
              <a:rPr lang="as-IN" sz="4800">
                <a:latin typeface="NikoshBAN" panose="02000000000000000000" pitchFamily="2" charset="0"/>
                <a:cs typeface="NikoshBAN" panose="02000000000000000000" pitchFamily="2" charset="0"/>
              </a:rPr>
              <a:t>.খ</a:t>
            </a:r>
            <a:endParaRPr lang="bn-IN" sz="48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০৪</a:t>
            </a:r>
            <a:r>
              <a:rPr lang="as-IN" sz="4800">
                <a:latin typeface="NikoshBAN" panose="02000000000000000000" pitchFamily="2" charset="0"/>
                <a:cs typeface="NikoshBAN" panose="02000000000000000000" pitchFamily="2" charset="0"/>
              </a:rPr>
              <a:t>.ক </a:t>
            </a:r>
            <a:endParaRPr lang="bn-IN" sz="48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IN" sz="4800">
                <a:latin typeface="NikoshBAN" panose="02000000000000000000" pitchFamily="2" charset="0"/>
                <a:cs typeface="NikoshBAN" panose="02000000000000000000" pitchFamily="2" charset="0"/>
              </a:rPr>
              <a:t>০৫</a:t>
            </a:r>
            <a:r>
              <a:rPr lang="as-IN" sz="4800">
                <a:latin typeface="NikoshBAN" panose="02000000000000000000" pitchFamily="2" charset="0"/>
                <a:cs typeface="NikoshBAN" panose="02000000000000000000" pitchFamily="2" charset="0"/>
              </a:rPr>
              <a:t>.গ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9464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C6D1AE-3E58-4827-8903-38D30F5BEF3A}"/>
              </a:ext>
            </a:extLst>
          </p:cNvPr>
          <p:cNvSpPr txBox="1"/>
          <p:nvPr/>
        </p:nvSpPr>
        <p:spPr>
          <a:xfrm>
            <a:off x="4105469" y="839755"/>
            <a:ext cx="3601617" cy="923330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4E241D-38E1-4FBD-9F81-086F999782CE}"/>
              </a:ext>
            </a:extLst>
          </p:cNvPr>
          <p:cNvSpPr txBox="1"/>
          <p:nvPr/>
        </p:nvSpPr>
        <p:spPr>
          <a:xfrm>
            <a:off x="307910" y="2006082"/>
            <a:ext cx="11691257" cy="2215991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br>
              <a:rPr lang="as-IN" dirty="0"/>
            </a:b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সভ্যতা এক দিকে যেমন ক্ষয়িষ্ণু অন্য দিকে চলে তার বিনির্মাণ। মরণশীল ব্যক্তিমানুষ মৃত্যুর কোলে ঢলে পড়ে, কিন্তু প্রকৃতিতে থাকে চিরকালের ব্যস্ততা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উক্তটি পঠিত কবিতার আলোকে ব্যাখ্যা কর।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855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18CAB4-1D2E-49BB-88F2-F7E9DED92748}"/>
              </a:ext>
            </a:extLst>
          </p:cNvPr>
          <p:cNvSpPr txBox="1"/>
          <p:nvPr/>
        </p:nvSpPr>
        <p:spPr>
          <a:xfrm>
            <a:off x="3890865" y="2435290"/>
            <a:ext cx="3722914" cy="120032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93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458</Words>
  <Application>Microsoft Office PowerPoint</Application>
  <PresentationFormat>Widescreen</PresentationFormat>
  <Paragraphs>98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NikoshBAN</vt:lpstr>
      <vt:lpstr>Shonar Bangla</vt:lpstr>
      <vt:lpstr>Shurjo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25</cp:revision>
  <dcterms:created xsi:type="dcterms:W3CDTF">2024-10-12T08:12:51Z</dcterms:created>
  <dcterms:modified xsi:type="dcterms:W3CDTF">2024-10-12T16:01:54Z</dcterms:modified>
</cp:coreProperties>
</file>