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notesMasterIdLst>
    <p:notesMasterId r:id="rId23"/>
  </p:notesMasterIdLst>
  <p:sldIdLst>
    <p:sldId id="256" r:id="rId2"/>
    <p:sldId id="276" r:id="rId3"/>
    <p:sldId id="257" r:id="rId4"/>
    <p:sldId id="258" r:id="rId5"/>
    <p:sldId id="259" r:id="rId6"/>
    <p:sldId id="260" r:id="rId7"/>
    <p:sldId id="271" r:id="rId8"/>
    <p:sldId id="264" r:id="rId9"/>
    <p:sldId id="268" r:id="rId10"/>
    <p:sldId id="269" r:id="rId11"/>
    <p:sldId id="261" r:id="rId12"/>
    <p:sldId id="272" r:id="rId13"/>
    <p:sldId id="263" r:id="rId14"/>
    <p:sldId id="277" r:id="rId15"/>
    <p:sldId id="278" r:id="rId16"/>
    <p:sldId id="265" r:id="rId17"/>
    <p:sldId id="273" r:id="rId18"/>
    <p:sldId id="270" r:id="rId19"/>
    <p:sldId id="275" r:id="rId20"/>
    <p:sldId id="274" r:id="rId21"/>
    <p:sldId id="26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C6E5C-D793-4FC0-AC21-C022CEAB6CB0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CE3E1-1644-4526-A0E2-331C354E1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8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CE3E1-1644-4526-A0E2-331C354E12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02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5A67039-0AB0-4802-A760-82A146C55CDA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mailto:ayeasin564@gmail.com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fif"/><Relationship Id="rId18" Type="http://schemas.openxmlformats.org/officeDocument/2006/relationships/image" Target="../media/image23.jfif"/><Relationship Id="rId3" Type="http://schemas.openxmlformats.org/officeDocument/2006/relationships/image" Target="../media/image9.jpg"/><Relationship Id="rId21" Type="http://schemas.openxmlformats.org/officeDocument/2006/relationships/image" Target="../media/image26.jfif"/><Relationship Id="rId7" Type="http://schemas.openxmlformats.org/officeDocument/2006/relationships/image" Target="../media/image13.png"/><Relationship Id="rId12" Type="http://schemas.openxmlformats.org/officeDocument/2006/relationships/image" Target="../media/image18.jfif"/><Relationship Id="rId17" Type="http://schemas.openxmlformats.org/officeDocument/2006/relationships/image" Target="../media/image3.jfif"/><Relationship Id="rId25" Type="http://schemas.openxmlformats.org/officeDocument/2006/relationships/image" Target="../media/image29.jfif"/><Relationship Id="rId2" Type="http://schemas.openxmlformats.org/officeDocument/2006/relationships/image" Target="../media/image8.jpg"/><Relationship Id="rId16" Type="http://schemas.openxmlformats.org/officeDocument/2006/relationships/image" Target="../media/image22.jfif"/><Relationship Id="rId20" Type="http://schemas.openxmlformats.org/officeDocument/2006/relationships/image" Target="../media/image25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jfif"/><Relationship Id="rId24" Type="http://schemas.openxmlformats.org/officeDocument/2006/relationships/image" Target="../media/image28.jfif"/><Relationship Id="rId5" Type="http://schemas.openxmlformats.org/officeDocument/2006/relationships/image" Target="../media/image11.png"/><Relationship Id="rId15" Type="http://schemas.openxmlformats.org/officeDocument/2006/relationships/image" Target="../media/image21.jfif"/><Relationship Id="rId23" Type="http://schemas.openxmlformats.org/officeDocument/2006/relationships/image" Target="../media/image2.jfif"/><Relationship Id="rId10" Type="http://schemas.openxmlformats.org/officeDocument/2006/relationships/image" Target="../media/image16.png"/><Relationship Id="rId19" Type="http://schemas.openxmlformats.org/officeDocument/2006/relationships/image" Target="../media/image24.jfif"/><Relationship Id="rId4" Type="http://schemas.openxmlformats.org/officeDocument/2006/relationships/image" Target="../media/image10.jp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7.jf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f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f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DADF18-236F-CD86-ACE8-A3215D21B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345" y="389297"/>
            <a:ext cx="10377055" cy="4348958"/>
          </a:xfrm>
        </p:spPr>
        <p:txBody>
          <a:bodyPr>
            <a:noAutofit/>
          </a:bodyPr>
          <a:lstStyle/>
          <a:p>
            <a:r>
              <a:rPr lang="en-US" sz="15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 শিক্ষার্থীদের আন্তরিক শুভেচ্ছা </a:t>
            </a:r>
            <a:endParaRPr lang="en-US" sz="15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9150"/>
            <a:ext cx="121920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648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স্বাগতম ও লাল গোলাপের অভিন্দন শুভেচ্ছা 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1" y="1482436"/>
            <a:ext cx="12095019" cy="5375563"/>
          </a:xfrm>
        </p:spPr>
      </p:pic>
    </p:spTree>
    <p:extLst>
      <p:ext uri="{BB962C8B-B14F-4D97-AF65-F5344CB8AC3E}">
        <p14:creationId xmlns:p14="http://schemas.microsoft.com/office/powerpoint/2010/main" val="303423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7EFC0B-65C3-6011-A727-40D3E7A166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408F7A66-7E35-6CC0-D640-BF9863828A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736725"/>
            <a:ext cx="10058400" cy="4022725"/>
          </a:xfrm>
        </p:spPr>
        <p:txBody>
          <a:bodyPr/>
          <a:lstStyle/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মোঃ ইয়াছিন আলী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প্রাং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(গণিত)</a:t>
            </a: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খাদিজা খাতুন ইসলামিয়া আলিম মাদ্রাসা,দুপচাঁচিয়া, বগুড়া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+mj-lt"/>
                <a:cs typeface="NikoshBAN" panose="02000000000000000000" pitchFamily="2" charset="0"/>
              </a:rPr>
              <a:t>E-mail: </a:t>
            </a:r>
            <a:r>
              <a:rPr lang="en-US" sz="3600" dirty="0" smtClean="0">
                <a:latin typeface="+mj-lt"/>
                <a:cs typeface="NikoshBAN" panose="02000000000000000000" pitchFamily="2" charset="0"/>
                <a:hlinkClick r:id="rId2"/>
              </a:rPr>
              <a:t>ayeasin564@gmail.com</a:t>
            </a:r>
            <a:endParaRPr lang="en-US" sz="3600" dirty="0" smtClean="0">
              <a:latin typeface="+mj-lt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+mj-lt"/>
                <a:cs typeface="NikoshBAN" panose="02000000000000000000" pitchFamily="2" charset="0"/>
              </a:rPr>
              <a:t>MobLe no . 01724121754</a:t>
            </a:r>
            <a:endParaRPr lang="en-US" sz="3600" dirty="0">
              <a:latin typeface="+mj-lt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6A085D1-F320-8E5E-18CA-D50D6CDA5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897" y="277090"/>
            <a:ext cx="3591524" cy="32383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8911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FCAF8E-2355-2126-4562-9C5348A90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			</a:t>
            </a:r>
            <a:r>
              <a:rPr lang="en-US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E8CDF0D-9A84-A7AB-4C71-76238D031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শ্রেণিঃ -10ম 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অধ্যায়-১6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(পরিমিতি)</a:t>
            </a:r>
          </a:p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অনুশীলনী-16.2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/>
              <a:t>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290" y="1570084"/>
            <a:ext cx="5279795" cy="53433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7502"/>
            <a:ext cx="6830290" cy="225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C3594B-20C4-3972-B6F1-A1060F03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জানতে পারবে  :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0844" y="1489661"/>
            <a:ext cx="10058400" cy="4023360"/>
          </a:xfrm>
        </p:spPr>
        <p:txBody>
          <a:bodyPr>
            <a:normAutofit lnSpcReduction="100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চতুর্ভুজক্ষেত্রের পরিসীমা জানতে পারবে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আয়তাকার  বস্তুর বিভিন্ন সমস্যা  সমাধান করতে পারবে।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বর্গের  ক্ষেত্রফল ও কর্ণ নির্ণয় করতে পারবে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আয়তক্ষেত্রের ক্ষেত্রফল ও কর্ণ নির্ণয় করতে পারবে ।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5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EA50F4-C38B-61F9-74B9-7CE6E19A8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480" y="263475"/>
            <a:ext cx="10058400" cy="83845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লক্ষ্য কর 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963A69-7179-CF18-27AF-AC32FE800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807" y="1800014"/>
            <a:ext cx="10058400" cy="4023360"/>
          </a:xfrm>
        </p:spPr>
        <p:txBody>
          <a:bodyPr/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11" y="1723698"/>
            <a:ext cx="9872421" cy="439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 : আয়তক্ষেত্র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631958" y="2688223"/>
            <a:ext cx="223133" cy="1413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705334" y="2521311"/>
            <a:ext cx="322176" cy="1413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457743" y="2521311"/>
            <a:ext cx="340391" cy="14130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02909" y="2527185"/>
            <a:ext cx="367714" cy="14130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91980" y="2888469"/>
            <a:ext cx="310792" cy="14130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081446" y="2666917"/>
            <a:ext cx="450819" cy="14130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97280" y="2167741"/>
            <a:ext cx="341530" cy="141309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35274" y="1707594"/>
            <a:ext cx="393898" cy="14130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476641" y="2752863"/>
            <a:ext cx="340391" cy="14130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591047" y="1824219"/>
            <a:ext cx="364299" cy="14130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343291" y="2149175"/>
            <a:ext cx="228825" cy="141309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218688" y="2530766"/>
            <a:ext cx="256147" cy="141309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11379" y="2631369"/>
            <a:ext cx="417805" cy="141309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410581" y="3640869"/>
            <a:ext cx="323315" cy="141309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914943" y="4133732"/>
            <a:ext cx="340391" cy="141309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9924" y="2331645"/>
            <a:ext cx="6493272" cy="246124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364943" y="4583732"/>
            <a:ext cx="340391" cy="141309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584065" y="4268816"/>
            <a:ext cx="251594" cy="141309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96616" y="2331645"/>
            <a:ext cx="5514384" cy="418868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8988" y="4573321"/>
            <a:ext cx="6656358" cy="194700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765619" y="5278982"/>
            <a:ext cx="277778" cy="141309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578581" y="5428982"/>
            <a:ext cx="171903" cy="141309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134476" y="5374194"/>
            <a:ext cx="299408" cy="141309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418567" y="5633732"/>
            <a:ext cx="341530" cy="141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6535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a14="http://schemas.microsoft.com/office/drawing/2010/main" xmlns:a16="http://schemas.microsoft.com/office/drawing/2014/main" xmlns="" id="{7E440620-858E-ECEB-71D3-251F17E00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91" y="232476"/>
            <a:ext cx="10058400" cy="1629572"/>
          </a:xfrm>
        </p:spPr>
        <p:txBody>
          <a:bodyPr>
            <a:no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একটি আয়তক্ষেত্রের দৈর্ঘ্য বিস্তারের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পাঁচ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গুণ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এবং ক্ষেত্রফল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en-US" sz="3600" dirty="0">
                <a:cs typeface="NikoshBAN" pitchFamily="2" charset="0"/>
              </a:rPr>
              <a:t/>
            </a:r>
            <a:br>
              <a:rPr lang="en-US" sz="3600" dirty="0">
                <a:cs typeface="NikoshBAN" pitchFamily="2" charset="0"/>
              </a:rPr>
            </a:br>
            <a:r>
              <a:rPr lang="en-US" sz="3600" dirty="0" smtClean="0"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বর্গমিটার ।…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559" y="2425352"/>
            <a:ext cx="10058400" cy="3796454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ক.  রম্বসের  ক্ষেত্রফল নির্ণয়ের সুত্র লেখ।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খ.  আয়তক্ষেত্রের বাহু দুটির দৈর্ঘ্য নির্ণয় কর ।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গ .   উক্ত আয়তক্ষেত্রের পরিসীমা =বর্গের পরিসীমা হলে বর্গের ক্ষেত্রফল ও কর্ণ নির্ণয় কর 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62078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852" y="0"/>
            <a:ext cx="101600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প্রশ্নের সমাধান :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4327" y="813347"/>
                <a:ext cx="10058400" cy="5618450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solidFill>
                      <a:srgbClr val="0070C0"/>
                    </a:solidFill>
                    <a:latin typeface="NikoshBAN" pitchFamily="2" charset="0"/>
                    <a:cs typeface="NikoshBAN" pitchFamily="2" charset="0"/>
                  </a:rPr>
                  <a:t>ক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আমরা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জানি, রম্বসের ক্ষেত্রফল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+mj-lt"/>
                    <a:cs typeface="NikoshBAN" pitchFamily="2" charset="0"/>
                  </a:rPr>
                  <a:t>1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ম কর্ণ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2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য় কর্ণ বর্গ একক                                                      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solidFill>
                      <a:srgbClr val="0070C0"/>
                    </a:solidFill>
                    <a:latin typeface="NikoshBAN" pitchFamily="2" charset="0"/>
                    <a:cs typeface="NikoshBAN" pitchFamily="2" charset="0"/>
                  </a:rPr>
                  <a:t>খ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ধরি আয়তক্ষেত্রের বিস্তার=</a:t>
                </a:r>
                <a:r>
                  <a:rPr lang="en-US" sz="3200" dirty="0">
                    <a:latin typeface="+mj-lt"/>
                    <a:cs typeface="NikoshBAN" pitchFamily="2" charset="0"/>
                  </a:rPr>
                  <a:t>X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মি</a:t>
                </a:r>
              </a:p>
              <a:p>
                <a:pPr marL="114300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এবং দৈর্ঘ্য</a:t>
                </a:r>
                <a:r>
                  <a:rPr lang="en-US" sz="3200" dirty="0">
                    <a:latin typeface="+mj-lt"/>
                    <a:cs typeface="NikoshBAN" pitchFamily="2" charset="0"/>
                  </a:rPr>
                  <a:t>  </a:t>
                </a:r>
                <a:r>
                  <a:rPr lang="en-US" sz="3200" dirty="0" smtClean="0">
                    <a:latin typeface="+mj-lt"/>
                    <a:cs typeface="NikoshBAN" pitchFamily="2" charset="0"/>
                  </a:rPr>
                  <a:t>5x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মিটার</a:t>
                </a:r>
                <a:endParaRPr lang="en-US" sz="2800" dirty="0">
                  <a:latin typeface="+mj-lt"/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ক্ষেত্রফল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b="1" i="1" dirty="0">
                    <a:cs typeface="NikoshBAN" pitchFamily="2" charset="0"/>
                  </a:rPr>
                  <a:t>x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5</m:t>
                    </m:r>
                  </m:oMath>
                </a14:m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বর্গ</a:t>
                </a:r>
                <a:r>
                  <a:rPr lang="en-US" sz="32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মিটার</a:t>
                </a:r>
              </a:p>
              <a:p>
                <a:pPr marL="114300" indent="0">
                  <a:buNone/>
                </a:pP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     =</a:t>
                </a:r>
                <a14:m>
                  <m:oMath xmlns:m="http://schemas.openxmlformats.org/officeDocument/2006/math">
                    <m:r>
                      <a:rPr lang="en-US" sz="4000" i="1" dirty="0">
                        <a:latin typeface="Cambria Math"/>
                        <a:cs typeface="NikoshBAN" pitchFamily="2" charset="0"/>
                      </a:rPr>
                      <m:t>5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  <m:sSup>
                      <m:sSupPr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4000" i="1" smtClean="0">
                        <a:latin typeface="Cambria Math"/>
                        <a:cs typeface="NikoshBAN" pitchFamily="2" charset="0"/>
                      </a:rPr>
                      <m:t>ব</m:t>
                    </m:r>
                  </m:oMath>
                </a14:m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র্গ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মিটার</a:t>
                </a:r>
              </a:p>
              <a:p>
                <a:pPr marL="114300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শর্তানুসারে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9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  <a:cs typeface="NikoshBAN" pitchFamily="2" charset="0"/>
                      </a:rPr>
                      <m:t>5</m:t>
                    </m:r>
                    <m:r>
                      <a:rPr lang="en-US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 smtClean="0">
                    <a:latin typeface="+mj-lt"/>
                    <a:cs typeface="NikoshBAN" pitchFamily="2" charset="0"/>
                  </a:rPr>
                  <a:t>80</a:t>
                </a: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বা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en-US" sz="3200" dirty="0" smtClean="0">
                    <a:latin typeface="+mj-lt"/>
                    <a:cs typeface="NikoshBAN" pitchFamily="2" charset="0"/>
                  </a:rPr>
                  <a:t>80</a:t>
                </a:r>
                <a:r>
                  <a:rPr lang="en-US" sz="3200" dirty="0" smtClean="0">
                    <a:latin typeface="+mj-lt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/>
                        <a:ea typeface="Cambria Math"/>
                        <a:cs typeface="NikoshBAN" pitchFamily="2" charset="0"/>
                      </a:rPr>
                      <m:t>÷</m:t>
                    </m:r>
                    <m:r>
                      <a:rPr lang="en-US" sz="3200" b="0" i="0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5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 marL="114300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বা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en-US" sz="3200" dirty="0" smtClean="0">
                    <a:latin typeface="Cambria" pitchFamily="18" charset="0"/>
                    <a:cs typeface="NikoshBAN" pitchFamily="2" charset="0"/>
                  </a:rPr>
                  <a:t>16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</a:t>
                </a: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বা x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16</m:t>
                        </m:r>
                      </m:e>
                    </m:rad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4327" y="813347"/>
                <a:ext cx="10058400" cy="5618450"/>
              </a:xfrm>
              <a:blipFill rotWithShape="1">
                <a:blip r:embed="rId3"/>
                <a:stretch>
                  <a:fillRect l="-1273" r="-51212" b="-26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722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5101" y="887282"/>
                <a:ext cx="9402305" cy="5451529"/>
              </a:xfrm>
            </p:spPr>
            <p:txBody>
              <a:bodyPr numCol="1">
                <a:normAutofit fontScale="55000" lnSpcReduction="20000"/>
              </a:bodyPr>
              <a:lstStyle/>
              <a:p>
                <a:pPr marL="114300" indent="0">
                  <a:buNone/>
                </a:pPr>
                <a:r>
                  <a:rPr lang="en-US" sz="8500" dirty="0" smtClean="0">
                    <a:latin typeface="NikoshBAN" pitchFamily="2" charset="0"/>
                    <a:cs typeface="NikoshBAN" pitchFamily="2" charset="0"/>
                  </a:rPr>
                  <a:t>বা, </a:t>
                </a: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x= </a:t>
                </a: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4</a:t>
                </a:r>
                <a:endParaRPr lang="en-US" sz="8500" dirty="0" smtClean="0">
                  <a:latin typeface="+mj-lt"/>
                  <a:cs typeface="NikoshBAN" panose="02000000000000000000" pitchFamily="2" charset="0"/>
                </a:endParaRPr>
              </a:p>
              <a:p>
                <a:pPr marL="114300" indent="0">
                  <a:buNone/>
                </a:pP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একটি বাহুর </a:t>
                </a:r>
                <a:r>
                  <a:rPr lang="en-US" sz="8500" dirty="0" smtClean="0">
                    <a:latin typeface="NikoshBAN" pitchFamily="2" charset="0"/>
                    <a:cs typeface="NikoshBAN" pitchFamily="2" charset="0"/>
                  </a:rPr>
                  <a:t>প্রস্থ </a:t>
                </a: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 = </a:t>
                </a:r>
                <a:r>
                  <a:rPr lang="en-US" sz="8500" dirty="0">
                    <a:latin typeface="+mj-lt"/>
                    <a:cs typeface="NikoshBAN" panose="02000000000000000000" pitchFamily="2" charset="0"/>
                  </a:rPr>
                  <a:t>4</a:t>
                </a: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 </a:t>
                </a: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মি</a:t>
                </a:r>
              </a:p>
              <a:p>
                <a:pPr marL="114300" indent="0">
                  <a:buNone/>
                </a:pP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অপর বাহুর দৈর্ঘ্য=</a:t>
                </a:r>
                <a:r>
                  <a:rPr lang="en-US" sz="8500" dirty="0">
                    <a:latin typeface="+mj-lt"/>
                    <a:cs typeface="NikoshBAN" panose="02000000000000000000" pitchFamily="2" charset="0"/>
                  </a:rPr>
                  <a:t>5</a:t>
                </a:r>
                <a14:m>
                  <m:oMath xmlns:m="http://schemas.openxmlformats.org/officeDocument/2006/math">
                    <m:r>
                      <a:rPr lang="en-US" sz="8500" i="1" smtClean="0">
                        <a:latin typeface="Cambria Math"/>
                        <a:ea typeface="Cambria Math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8500" b="0" i="1" smtClean="0">
                        <a:latin typeface="Cambria Math"/>
                        <a:ea typeface="Cambria Math"/>
                        <a:cs typeface="NikoshBAN" panose="02000000000000000000" pitchFamily="2" charset="0"/>
                      </a:rPr>
                      <m:t>4</m:t>
                    </m:r>
                  </m:oMath>
                </a14:m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 মি </a:t>
                </a:r>
              </a:p>
              <a:p>
                <a:pPr marL="114300" indent="0">
                  <a:buNone/>
                </a:pP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                      = </a:t>
                </a: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20</a:t>
                </a: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  </a:t>
                </a:r>
                <a:r>
                  <a:rPr lang="en-US" sz="8500" dirty="0" smtClean="0">
                    <a:latin typeface="NikoshBAN" pitchFamily="2" charset="0"/>
                    <a:cs typeface="NikoshBAN" pitchFamily="2" charset="0"/>
                  </a:rPr>
                  <a:t>মিটার</a:t>
                </a:r>
                <a:r>
                  <a:rPr lang="en-US" sz="8500" dirty="0" smtClean="0">
                    <a:latin typeface="+mj-lt"/>
                    <a:cs typeface="NikoshBAN" panose="02000000000000000000" pitchFamily="2" charset="0"/>
                  </a:rPr>
                  <a:t> </a:t>
                </a:r>
              </a:p>
              <a:p>
                <a:pPr marL="114300" indent="0">
                  <a:buNone/>
                </a:pPr>
                <a:endParaRPr lang="en-US" sz="8500" dirty="0" smtClean="0">
                  <a:latin typeface="+mj-lt"/>
                  <a:cs typeface="NikoshBAN" panose="02000000000000000000" pitchFamily="2" charset="0"/>
                </a:endParaRPr>
              </a:p>
              <a:p>
                <a:pPr marL="114300" indent="0">
                  <a:buNone/>
                </a:pPr>
                <a:endParaRPr lang="en-US" sz="8500" dirty="0" smtClean="0">
                  <a:latin typeface="+mj-lt"/>
                  <a:cs typeface="NikoshBAN" panose="02000000000000000000" pitchFamily="2" charset="0"/>
                </a:endParaRPr>
              </a:p>
              <a:p>
                <a:pPr marL="114300" indent="0">
                  <a:buNone/>
                </a:pPr>
                <a:endParaRPr lang="en-US" sz="4400" dirty="0" smtClean="0">
                  <a:latin typeface="+mj-lt"/>
                  <a:cs typeface="NikoshBAN" panose="02000000000000000000" pitchFamily="2" charset="0"/>
                </a:endParaRPr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latin typeface="Cambria Math"/>
                          <a:cs typeface="NikoshBAN" panose="02000000000000000000" pitchFamily="2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5101" y="887282"/>
                <a:ext cx="9402305" cy="5451529"/>
              </a:xfrm>
              <a:blipFill rotWithShape="1">
                <a:blip r:embed="rId2"/>
                <a:stretch>
                  <a:fillRect l="-1686" t="-5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493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D1AC7A16-8793-9A47-EAD9-2B8000179D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0104" y="883407"/>
                <a:ext cx="10058400" cy="4835471"/>
              </a:xfrm>
            </p:spPr>
            <p:txBody>
              <a:bodyPr>
                <a:normAutofit/>
              </a:bodyPr>
              <a:lstStyle/>
              <a:p>
                <a:pPr marL="411480" lvl="1" indent="0">
                  <a:buNone/>
                </a:pPr>
                <a:r>
                  <a:rPr lang="en-US" sz="4400" dirty="0" smtClean="0">
                    <a:solidFill>
                      <a:srgbClr val="0070C0"/>
                    </a:solidFill>
                    <a:latin typeface="NikoshBAN" pitchFamily="2" charset="0"/>
                    <a:cs typeface="NikoshBAN" pitchFamily="2" charset="0"/>
                  </a:rPr>
                  <a:t>গ.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আয়তক্ষেত্রের পরিসীমা =</a:t>
                </a:r>
                <a:r>
                  <a:rPr lang="en-US" sz="4400" dirty="0">
                    <a:cs typeface="NikoshBAN" pitchFamily="2" charset="0"/>
                  </a:rPr>
                  <a:t>2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(</a:t>
                </a:r>
                <a:r>
                  <a:rPr lang="en-US" sz="4400" dirty="0">
                    <a:cs typeface="NikoshBAN" pitchFamily="2" charset="0"/>
                  </a:rPr>
                  <a:t>4</a:t>
                </a:r>
                <a:r>
                  <a:rPr lang="en-US" sz="4400" dirty="0" smtClean="0"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+</a:t>
                </a:r>
                <a:r>
                  <a:rPr lang="en-US" sz="4400" dirty="0">
                    <a:cs typeface="NikoshBAN" pitchFamily="2" charset="0"/>
                  </a:rPr>
                  <a:t> </a:t>
                </a:r>
                <a:r>
                  <a:rPr lang="en-US" sz="4400" dirty="0" smtClean="0">
                    <a:cs typeface="NikoshBAN" pitchFamily="2" charset="0"/>
                  </a:rPr>
                  <a:t>20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)</a:t>
                </a:r>
                <a:r>
                  <a:rPr lang="en-US" sz="4400" dirty="0" err="1" smtClean="0">
                    <a:latin typeface="NikoshBAN" pitchFamily="2" charset="0"/>
                    <a:cs typeface="NikoshBAN" pitchFamily="2" charset="0"/>
                  </a:rPr>
                  <a:t>মিটার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44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r>
                  <a:rPr lang="en-US" sz="4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                         = </a:t>
                </a:r>
                <a:r>
                  <a:rPr lang="en-US" sz="4400" dirty="0" smtClean="0">
                    <a:latin typeface="+mj-lt"/>
                    <a:cs typeface="NikoshBAN" pitchFamily="2" charset="0"/>
                  </a:rPr>
                  <a:t>2</a:t>
                </a:r>
                <a:r>
                  <a:rPr lang="en-US" sz="4400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4400" b="0" i="0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24</m:t>
                    </m:r>
                  </m:oMath>
                </a14:m>
                <a:r>
                  <a:rPr lang="en-US" sz="4400" dirty="0" smtClean="0">
                    <a:latin typeface="+mj-lt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মিটার</a:t>
                </a:r>
              </a:p>
              <a:p>
                <a:pPr marL="411480" lvl="1" indent="0">
                  <a:buNone/>
                </a:pPr>
                <a:r>
                  <a:rPr lang="en-US" sz="4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                        =</a:t>
                </a:r>
                <a:r>
                  <a:rPr lang="en-US" sz="4400" dirty="0" smtClean="0">
                    <a:cs typeface="NikoshBAN" pitchFamily="2" charset="0"/>
                  </a:rPr>
                  <a:t> </a:t>
                </a:r>
                <a:r>
                  <a:rPr lang="en-US" sz="4400" dirty="0" smtClean="0">
                    <a:cs typeface="NikoshBAN" pitchFamily="2" charset="0"/>
                  </a:rPr>
                  <a:t>48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মিটার </a:t>
                </a:r>
              </a:p>
              <a:p>
                <a:pPr marL="411480" lvl="1" indent="0">
                  <a:buNone/>
                </a:pP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সুতরাং বর্গের পরিসীমা  </a:t>
                </a:r>
                <a:r>
                  <a:rPr lang="en-US" sz="4400" dirty="0" smtClean="0">
                    <a:cs typeface="NikoshBAN" pitchFamily="2" charset="0"/>
                  </a:rPr>
                  <a:t>48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মিটার</a:t>
                </a:r>
              </a:p>
              <a:p>
                <a:pPr marL="411480" lvl="1" indent="0">
                  <a:buNone/>
                </a:pPr>
                <a:r>
                  <a:rPr lang="en-US" sz="4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অতত্রব বর্গের এক বাহু =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400" dirty="0">
                        <a:latin typeface="Cambria Math"/>
                        <a:cs typeface="NikoshBAN" pitchFamily="2" charset="0"/>
                      </a:rPr>
                      <m:t>4</m:t>
                    </m:r>
                    <m:r>
                      <m:rPr>
                        <m:nor/>
                      </m:rPr>
                      <a:rPr lang="en-US" sz="4400" b="0" i="0" dirty="0" smtClean="0">
                        <a:latin typeface="Cambria Math"/>
                        <a:cs typeface="NikoshBAN" pitchFamily="2" charset="0"/>
                      </a:rPr>
                      <m:t>8</m:t>
                    </m:r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÷</m:t>
                    </m:r>
                    <m:r>
                      <m:rPr>
                        <m:nor/>
                      </m:rPr>
                      <a:rPr lang="en-US" sz="4400" dirty="0">
                        <a:cs typeface="NikoshBAN" pitchFamily="2" charset="0"/>
                      </a:rPr>
                      <m:t>4</m:t>
                    </m:r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মিটার</a:t>
                </a:r>
              </a:p>
              <a:p>
                <a:pPr marL="411480" lvl="1" indent="0">
                  <a:buNone/>
                </a:pPr>
                <a:r>
                  <a:rPr lang="en-US" sz="4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                            = </a:t>
                </a:r>
                <a:r>
                  <a:rPr lang="en-US" sz="4400" dirty="0" smtClean="0">
                    <a:cs typeface="NikoshBAN" pitchFamily="2" charset="0"/>
                  </a:rPr>
                  <a:t>12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মিটার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1AC7A16-8793-9A47-EAD9-2B8000179D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0104" y="883407"/>
                <a:ext cx="10058400" cy="4835471"/>
              </a:xfrm>
              <a:blipFill rotWithShape="1">
                <a:blip r:embed="rId2"/>
                <a:stretch>
                  <a:fillRect t="-3405" b="-5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A6E84432-9DB3-5D22-314B-035B3F117137}"/>
              </a:ext>
            </a:extLst>
          </p:cNvPr>
          <p:cNvSpPr txBox="1">
            <a:spLocks/>
          </p:cNvSpPr>
          <p:nvPr/>
        </p:nvSpPr>
        <p:spPr>
          <a:xfrm>
            <a:off x="924216" y="19981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CB0966EC-066F-F01F-5BA1-1BB88A836E2B}"/>
              </a:ext>
            </a:extLst>
          </p:cNvPr>
          <p:cNvSpPr txBox="1">
            <a:spLocks/>
          </p:cNvSpPr>
          <p:nvPr/>
        </p:nvSpPr>
        <p:spPr>
          <a:xfrm>
            <a:off x="1112029" y="198116"/>
            <a:ext cx="10058400" cy="51178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012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7607" y="825285"/>
                <a:ext cx="101600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বর্গের ক্ষেত্রফল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>
                          <a:rPr lang="en-US" sz="4800" b="0" i="1" smtClean="0">
                            <a:latin typeface="Cambria Math"/>
                            <a:cs typeface="NikoshBAN" pitchFamily="2" charset="0"/>
                          </a:rPr>
                          <m:t>12</m:t>
                        </m:r>
                        <m:r>
                          <a:rPr lang="en-US" sz="4800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480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বর্গ মিটার </a:t>
                </a:r>
              </a:p>
              <a:p>
                <a:pPr marL="114300" indent="0">
                  <a:buNone/>
                </a:pPr>
                <a:r>
                  <a:rPr lang="en-US" sz="4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              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4800" dirty="0" smtClean="0">
                    <a:latin typeface="+mj-lt"/>
                    <a:cs typeface="NikoshBAN" pitchFamily="2" charset="0"/>
                  </a:rPr>
                  <a:t>144</a:t>
                </a:r>
                <a:r>
                  <a:rPr lang="en-US" sz="4800" dirty="0" smtClean="0">
                    <a:latin typeface="+mj-lt"/>
                    <a:cs typeface="NikoshBAN" pitchFamily="2" charset="0"/>
                  </a:rPr>
                  <a:t>  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বর্গ মিটার</a:t>
                </a:r>
              </a:p>
              <a:p>
                <a:pPr marL="114300" indent="0">
                  <a:buNone/>
                </a:pP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এবং বর্গের কর্ণ = </a:t>
                </a:r>
                <a:r>
                  <a:rPr lang="en-US" sz="4800" dirty="0">
                    <a:cs typeface="NikoshBAN" pitchFamily="2" charset="0"/>
                  </a:rPr>
                  <a:t> 2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80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4800" b="0" i="1" smtClean="0">
                            <a:latin typeface="Cambria Math"/>
                            <a:cs typeface="NikoshBAN" pitchFamily="2" charset="0"/>
                          </a:rPr>
                          <m:t>বাহু</m:t>
                        </m:r>
                      </m:e>
                    </m:rad>
                  </m:oMath>
                </a14:m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 মিটার</a:t>
                </a:r>
              </a:p>
              <a:p>
                <a:pPr marL="114300" indent="0">
                  <a:buNone/>
                </a:pPr>
                <a:r>
                  <a:rPr lang="en-US" sz="4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                     =</a:t>
                </a:r>
                <a:r>
                  <a:rPr lang="en-US" sz="4800" dirty="0">
                    <a:cs typeface="NikoshBAN" pitchFamily="2" charset="0"/>
                  </a:rPr>
                  <a:t> </a:t>
                </a:r>
                <a:r>
                  <a:rPr lang="en-US" sz="4800" dirty="0" smtClean="0">
                    <a:cs typeface="NikoshBAN" pitchFamily="2" charset="0"/>
                  </a:rPr>
                  <a:t>2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80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4800" b="0" i="1" smtClean="0">
                            <a:latin typeface="Cambria Math"/>
                            <a:cs typeface="NikoshBAN" pitchFamily="2" charset="0"/>
                          </a:rPr>
                          <m:t>12</m:t>
                        </m:r>
                      </m:e>
                    </m:rad>
                  </m:oMath>
                </a14:m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মিটার</a:t>
                </a:r>
              </a:p>
              <a:p>
                <a:endParaRPr lang="en-US" sz="4000" dirty="0" smtClean="0">
                  <a:latin typeface="NikoshBAN" pitchFamily="2" charset="0"/>
                  <a:cs typeface="NikoshBAN" pitchFamily="2" charset="0"/>
                </a:endParaRPr>
              </a:p>
              <a:p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7607" y="825285"/>
                <a:ext cx="10160000" cy="4800600"/>
              </a:xfrm>
              <a:blipFill rotWithShape="1">
                <a:blip r:embed="rId2"/>
                <a:stretch>
                  <a:fillRect l="-1981" t="-2538" b="-10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38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49E24A-BC4D-E304-52A7-59BD7420C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মূল্যায়ণ: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C0A616-C06F-1126-6C6C-880F2FB77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13" y="1832675"/>
            <a:ext cx="101600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১।  সামান্তরিক  কাকে বলে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বর্গের এর  কর্ণ নির্ণয়ের সুত্র লেখ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 বর্গক্ষেত্রের 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 নির্ণয়ের সুত্র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লেখ।</a:t>
            </a:r>
          </a:p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ট্রাপিজিয়ামের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 নির্ণয়ের সুত্র লেখ।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636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একক কাজ :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বাগানের দৈর্ঘ্য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সে.মি   এবং প্রস্থ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 মি হলে ক্ষেত্রফল এবং কর্ণ নির্ণয় কর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0" y="2876550"/>
            <a:ext cx="7867649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443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একক কাজ :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9750"/>
            <a:ext cx="12192000" cy="5048250"/>
          </a:xfrm>
        </p:spPr>
      </p:pic>
    </p:spTree>
    <p:extLst>
      <p:ext uri="{BB962C8B-B14F-4D97-AF65-F5344CB8AC3E}">
        <p14:creationId xmlns:p14="http://schemas.microsoft.com/office/powerpoint/2010/main" val="2622537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557D5E-1965-1E1E-FD95-09ED4E60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80220A-C340-4780-E466-FEDAF4124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 বর্গের প্রতিটি বাহুর দৈর্ঘ্য </a:t>
            </a:r>
            <a:r>
              <a:rPr lang="en-US" sz="3600" dirty="0" smtClean="0">
                <a:latin typeface="Cambria" pitchFamily="18" charset="0"/>
                <a:cs typeface="NikoshBAN" panose="02000000000000000000" pitchFamily="2" charset="0"/>
              </a:rPr>
              <a:t>19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মিটার হলে ক্ষেত্রফল ও কর্ণের দৈর্ঘ্য  নির্ণয় কর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+mj-lt"/>
              <a:buAutoNum type="arabicParenR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277" y="2614935"/>
            <a:ext cx="3378631" cy="290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321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82" y="1524000"/>
            <a:ext cx="12288982" cy="5334000"/>
          </a:xfrm>
        </p:spPr>
      </p:pic>
    </p:spTree>
    <p:extLst>
      <p:ext uri="{BB962C8B-B14F-4D97-AF65-F5344CB8AC3E}">
        <p14:creationId xmlns:p14="http://schemas.microsoft.com/office/powerpoint/2010/main" val="225708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একটি ট্রাপিজিয়ামের সমান্তরাল বাহু  </a:t>
            </a:r>
            <a:r>
              <a:rPr lang="en-US" sz="4800" dirty="0">
                <a:latin typeface="+mj-lt"/>
                <a:cs typeface="NikoshBAN" pitchFamily="2" charset="0"/>
              </a:rPr>
              <a:t>2</a:t>
            </a:r>
            <a:r>
              <a:rPr lang="en-US" sz="4800" dirty="0" smtClean="0">
                <a:latin typeface="+mj-lt"/>
                <a:cs typeface="NikoshBAN" pitchFamily="2" charset="0"/>
              </a:rPr>
              <a:t>8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সে.মি.এবং  </a:t>
            </a:r>
            <a:r>
              <a:rPr lang="en-US" sz="4800" dirty="0" smtClean="0">
                <a:cs typeface="NikoshBAN" pitchFamily="2" charset="0"/>
              </a:rPr>
              <a:t>1</a:t>
            </a:r>
            <a:r>
              <a:rPr lang="en-US" sz="4800" dirty="0">
                <a:cs typeface="NikoshBAN" pitchFamily="2" charset="0"/>
              </a:rPr>
              <a:t>7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সেমি. লম্ব দুরত্ব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. মি হলে ক্ষেত্রফল  নির্ণয় কর 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 flipV="1">
            <a:off x="5782577" y="5343352"/>
            <a:ext cx="169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57855" y="3422072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98494" y="640079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57855" y="640079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826306" y="5705756"/>
            <a:ext cx="2563091" cy="138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962402" y="4322618"/>
            <a:ext cx="346364" cy="11637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749639" y="4322622"/>
            <a:ext cx="775855" cy="1177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308764" y="4322618"/>
            <a:ext cx="1440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08764" y="4322622"/>
            <a:ext cx="0" cy="1177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49636" y="4322618"/>
            <a:ext cx="0" cy="11637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962402" y="4276901"/>
            <a:ext cx="218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1456" y="530173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808847" y="524632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flipH="1">
            <a:off x="5971309" y="4179735"/>
            <a:ext cx="318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308766" y="561565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071852" y="5430991"/>
            <a:ext cx="24536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48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1" y="1440872"/>
            <a:ext cx="10945091" cy="541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0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2" y="1191495"/>
            <a:ext cx="10986655" cy="5666509"/>
          </a:xfrm>
        </p:spPr>
      </p:pic>
    </p:spTree>
    <p:extLst>
      <p:ext uri="{BB962C8B-B14F-4D97-AF65-F5344CB8AC3E}">
        <p14:creationId xmlns:p14="http://schemas.microsoft.com/office/powerpoint/2010/main" val="20171855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0AFD3E-B421-1117-7A14-E8ECF301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/>
              <a:t>			</a:t>
            </a:r>
            <a:r>
              <a:rPr lang="en-US" sz="9600" dirty="0" smtClean="0"/>
              <a:t> </a:t>
            </a:r>
            <a:r>
              <a:rPr lang="en-US" sz="107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3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40873"/>
            <a:ext cx="11194472" cy="5417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579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644</TotalTime>
  <Words>406</Words>
  <Application>Microsoft Office PowerPoint</Application>
  <PresentationFormat>Custom</PresentationFormat>
  <Paragraphs>85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Clarity</vt:lpstr>
      <vt:lpstr>সকল শিক্ষার্থীদের আন্তরিক শুভেচ্ছা </vt:lpstr>
      <vt:lpstr>স্বাগতম ও লাল গোলাপের অভিন্দন শুভেচ্ছা  ।</vt:lpstr>
      <vt:lpstr>শিক্ষক পরিচিতি</vt:lpstr>
      <vt:lpstr>   পাঠ পরিচিতি </vt:lpstr>
      <vt:lpstr>শিখনফল জানতে পারবে  :</vt:lpstr>
      <vt:lpstr>  নিচের চিত্রটি লক্ষ্য কর </vt:lpstr>
      <vt:lpstr>আজকের পাঠ : আয়তক্ষেত্র</vt:lpstr>
      <vt:lpstr>একটি আয়তক্ষেত্রের দৈর্ঘ্য বিস্তারের পাঁচগুণ  এবং ক্ষেত্রফল 80   বর্গমিটার ।…</vt:lpstr>
      <vt:lpstr>প্রশ্নের সমাধান :</vt:lpstr>
      <vt:lpstr>PowerPoint Presentation</vt:lpstr>
      <vt:lpstr>PowerPoint Presentation</vt:lpstr>
      <vt:lpstr>PowerPoint Presentation</vt:lpstr>
      <vt:lpstr>মূল্যায়ণ:</vt:lpstr>
      <vt:lpstr>একক কাজ : </vt:lpstr>
      <vt:lpstr>একক কাজ : </vt:lpstr>
      <vt:lpstr>দলীয় কাজ </vt:lpstr>
      <vt:lpstr>দলীয় কাজ </vt:lpstr>
      <vt:lpstr>বাড়ির কাজ </vt:lpstr>
      <vt:lpstr>বাড়ির কাজ </vt:lpstr>
      <vt:lpstr>বাড়ির কাজ </vt:lpstr>
      <vt:lpstr>    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10 Pro</dc:creator>
  <cp:lastModifiedBy>PC</cp:lastModifiedBy>
  <cp:revision>261</cp:revision>
  <dcterms:created xsi:type="dcterms:W3CDTF">2023-08-19T03:06:08Z</dcterms:created>
  <dcterms:modified xsi:type="dcterms:W3CDTF">2024-10-16T15:20:40Z</dcterms:modified>
</cp:coreProperties>
</file>