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4" r:id="rId18"/>
    <p:sldId id="271" r:id="rId19"/>
    <p:sldId id="272" r:id="rId20"/>
  </p:sldIdLst>
  <p:sldSz cx="12192000" cy="6858000"/>
  <p:notesSz cx="6858000" cy="9144000"/>
  <p:custDataLst>
    <p:tags r:id="rId21"/>
  </p:custDataLst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ags" Target="tags/tag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7F0AC-1D69-8019-9753-BE7D6B4A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8" y="719666"/>
            <a:ext cx="1061357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E7284-9220-B6D9-1CDE-289D7B82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87" y="410413"/>
            <a:ext cx="4552381" cy="6269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59BDEA8-B02B-C0B2-6F94-C2A85DA32305}"/>
              </a:ext>
            </a:extLst>
          </p:cNvPr>
          <p:cNvSpPr/>
          <p:nvPr/>
        </p:nvSpPr>
        <p:spPr>
          <a:xfrm flipV="1">
            <a:off x="5479967" y="2696687"/>
            <a:ext cx="2535877" cy="1608117"/>
          </a:xfrm>
          <a:prstGeom prst="rightArrow">
            <a:avLst>
              <a:gd name="adj1" fmla="val 26538"/>
              <a:gd name="adj2" fmla="val 8132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FF572-D676-0D7C-FD5F-B5E46C0A0D27}"/>
              </a:ext>
            </a:extLst>
          </p:cNvPr>
          <p:cNvSpPr/>
          <p:nvPr/>
        </p:nvSpPr>
        <p:spPr>
          <a:xfrm>
            <a:off x="8015844" y="232283"/>
            <a:ext cx="4032663" cy="644758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>
                <a:solidFill>
                  <a:schemeClr val="bg2">
                    <a:lumMod val="10000"/>
                  </a:schemeClr>
                </a:solidFill>
              </a:rPr>
              <a:t>সহপাঠির</a:t>
            </a:r>
            <a:r>
              <a:rPr lang="en-GB" sz="7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7200" dirty="0" err="1">
                <a:solidFill>
                  <a:schemeClr val="bg2">
                    <a:lumMod val="10000"/>
                  </a:schemeClr>
                </a:solidFill>
              </a:rPr>
              <a:t>সাথে</a:t>
            </a:r>
            <a:r>
              <a:rPr lang="en-GB" sz="7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7200" dirty="0" err="1">
                <a:solidFill>
                  <a:schemeClr val="bg2">
                    <a:lumMod val="10000"/>
                  </a:schemeClr>
                </a:solidFill>
              </a:rPr>
              <a:t>কাজ</a:t>
            </a:r>
            <a:r>
              <a:rPr lang="en-GB" sz="7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7200" dirty="0" err="1">
                <a:solidFill>
                  <a:schemeClr val="bg2">
                    <a:lumMod val="10000"/>
                  </a:schemeClr>
                </a:solidFill>
              </a:rPr>
              <a:t>করি</a:t>
            </a:r>
            <a:endParaRPr lang="en-US" sz="7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DC568-3340-4AE3-666B-7A1F3CD0ABC7}"/>
              </a:ext>
            </a:extLst>
          </p:cNvPr>
          <p:cNvSpPr/>
          <p:nvPr/>
        </p:nvSpPr>
        <p:spPr>
          <a:xfrm>
            <a:off x="4515097" y="365742"/>
            <a:ext cx="4663539" cy="6314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নিজের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লেখা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উত্তরগুলা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বন্ধুর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লেখা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উত্তরের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সাথে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মিলিয়ে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6">
                    <a:lumMod val="50000"/>
                  </a:schemeClr>
                </a:solidFill>
              </a:rPr>
              <a:t>নিই</a:t>
            </a:r>
            <a:r>
              <a:rPr lang="en-GB" sz="6600" dirty="0">
                <a:solidFill>
                  <a:schemeClr val="accent6">
                    <a:lumMod val="50000"/>
                  </a:schemeClr>
                </a:solidFill>
              </a:rPr>
              <a:t>। 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83E4E-5F23-98EB-AD01-D217D8F4834E}"/>
              </a:ext>
            </a:extLst>
          </p:cNvPr>
          <p:cNvSpPr/>
          <p:nvPr/>
        </p:nvSpPr>
        <p:spPr>
          <a:xfrm>
            <a:off x="2944093" y="0"/>
            <a:ext cx="7013861" cy="1199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rgbClr val="7030A0"/>
                </a:solidFill>
              </a:rPr>
              <a:t>জোড়ায়</a:t>
            </a:r>
            <a:r>
              <a:rPr lang="en-GB" sz="8000" dirty="0">
                <a:solidFill>
                  <a:srgbClr val="7030A0"/>
                </a:solidFill>
              </a:rPr>
              <a:t> </a:t>
            </a:r>
            <a:r>
              <a:rPr lang="en-GB" sz="8000" dirty="0" err="1">
                <a:solidFill>
                  <a:srgbClr val="7030A0"/>
                </a:solidFill>
              </a:rPr>
              <a:t>কাজ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5F019-B0D5-3CE3-6F4A-83D203927881}"/>
              </a:ext>
            </a:extLst>
          </p:cNvPr>
          <p:cNvSpPr/>
          <p:nvPr/>
        </p:nvSpPr>
        <p:spPr>
          <a:xfrm>
            <a:off x="838695" y="1272884"/>
            <a:ext cx="11259291" cy="5207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rgbClr val="C00000"/>
                </a:solidFill>
              </a:rPr>
              <a:t>বাক্যের</a:t>
            </a:r>
            <a:r>
              <a:rPr lang="en-GB" sz="6000" dirty="0">
                <a:solidFill>
                  <a:srgbClr val="C00000"/>
                </a:solidFill>
              </a:rPr>
              <a:t> </a:t>
            </a:r>
            <a:r>
              <a:rPr lang="en-GB" sz="6000" dirty="0" err="1">
                <a:solidFill>
                  <a:srgbClr val="C00000"/>
                </a:solidFill>
              </a:rPr>
              <a:t>শব্দ</a:t>
            </a:r>
            <a:r>
              <a:rPr lang="en-GB" sz="6000" dirty="0">
                <a:solidFill>
                  <a:srgbClr val="C00000"/>
                </a:solidFill>
              </a:rPr>
              <a:t> ও </a:t>
            </a:r>
            <a:r>
              <a:rPr lang="en-GB" sz="6000" dirty="0" err="1">
                <a:solidFill>
                  <a:srgbClr val="C00000"/>
                </a:solidFill>
              </a:rPr>
              <a:t>শব্দগুচ্ছ</a:t>
            </a:r>
            <a:r>
              <a:rPr lang="en-GB" sz="6000" dirty="0">
                <a:solidFill>
                  <a:srgbClr val="C00000"/>
                </a:solidFill>
              </a:rPr>
              <a:t> </a:t>
            </a:r>
            <a:r>
              <a:rPr lang="en-GB" sz="6000" dirty="0" err="1">
                <a:solidFill>
                  <a:srgbClr val="C00000"/>
                </a:solidFill>
              </a:rPr>
              <a:t>শনাক্ত</a:t>
            </a:r>
            <a:r>
              <a:rPr lang="en-GB" sz="6000" dirty="0">
                <a:solidFill>
                  <a:srgbClr val="C00000"/>
                </a:solidFill>
              </a:rPr>
              <a:t> </a:t>
            </a:r>
            <a:r>
              <a:rPr lang="en-GB" sz="6000" dirty="0" err="1">
                <a:solidFill>
                  <a:srgbClr val="C00000"/>
                </a:solidFill>
              </a:rPr>
              <a:t>করি</a:t>
            </a:r>
            <a:r>
              <a:rPr lang="en-GB" sz="6000" dirty="0">
                <a:solidFill>
                  <a:srgbClr val="C00000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সুমিতা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কিছুক্ষণ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ধরে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গান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গাইছে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শায়িরা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রিতা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বাগানে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খেলছে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আমার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বোন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পরীক্ষায়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ভালো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রেজাল্ট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করেছে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প্রতিবন্ধী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ছেলেটি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অসাধারণ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ছবি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আঁকে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আমার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বাবা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প্রতিদিন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বিকালে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নদীর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ধারের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পার্কে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হাঁটেন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পরীক্ষা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শুরু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হবে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ঠিক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4">
                    <a:lumMod val="50000"/>
                  </a:schemeClr>
                </a:solidFill>
              </a:rPr>
              <a:t>দশটায়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। 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6D6E4-F297-A93B-6C62-71C0BDC6CDAE}"/>
              </a:ext>
            </a:extLst>
          </p:cNvPr>
          <p:cNvSpPr/>
          <p:nvPr/>
        </p:nvSpPr>
        <p:spPr>
          <a:xfrm>
            <a:off x="791689" y="1309374"/>
            <a:ext cx="11306297" cy="5207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নিজেদের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কাজ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পাশের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জোড়ার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কাজের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সাথে</a:t>
            </a:r>
            <a:r>
              <a:rPr lang="en-GB" sz="6600">
                <a:solidFill>
                  <a:schemeClr val="accent2">
                    <a:lumMod val="50000"/>
                  </a:schemeClr>
                </a:solidFill>
              </a:rPr>
              <a:t> মিলিয়ে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নিই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।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প্রয়োজনে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সংশোধন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করে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বন্ধু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খাতায়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লিখে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600" dirty="0" err="1">
                <a:solidFill>
                  <a:schemeClr val="accent2">
                    <a:lumMod val="50000"/>
                  </a:schemeClr>
                </a:solidFill>
              </a:rPr>
              <a:t>নিই</a:t>
            </a:r>
            <a:r>
              <a:rPr lang="en-GB" sz="6600" dirty="0"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64C4A-DAEE-46EF-3B7F-31586F7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8" y="1309374"/>
            <a:ext cx="11306297" cy="52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CE7D380E-72FE-F924-239F-42FDC7C06652}"/>
              </a:ext>
            </a:extLst>
          </p:cNvPr>
          <p:cNvSpPr/>
          <p:nvPr/>
        </p:nvSpPr>
        <p:spPr>
          <a:xfrm rot="10800000" flipV="1">
            <a:off x="2078182" y="98961"/>
            <a:ext cx="8498278" cy="1558635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8800" b="1" dirty="0" err="1">
                <a:solidFill>
                  <a:srgbClr val="C00000"/>
                </a:solidFill>
              </a:rPr>
              <a:t>এসো</a:t>
            </a:r>
            <a:r>
              <a:rPr lang="en-GB" sz="8800" b="1" dirty="0">
                <a:solidFill>
                  <a:srgbClr val="C00000"/>
                </a:solidFill>
              </a:rPr>
              <a:t> </a:t>
            </a:r>
            <a:r>
              <a:rPr lang="en-GB" sz="8800" b="1" dirty="0" err="1">
                <a:solidFill>
                  <a:srgbClr val="C00000"/>
                </a:solidFill>
              </a:rPr>
              <a:t>জেনে</a:t>
            </a:r>
            <a:r>
              <a:rPr lang="en-GB" sz="8800" b="1" dirty="0">
                <a:solidFill>
                  <a:srgbClr val="C00000"/>
                </a:solidFill>
              </a:rPr>
              <a:t> </a:t>
            </a:r>
            <a:r>
              <a:rPr lang="en-GB" sz="8800" b="1" dirty="0" err="1">
                <a:solidFill>
                  <a:srgbClr val="C00000"/>
                </a:solidFill>
              </a:rPr>
              <a:t>নিই</a:t>
            </a:r>
            <a:endParaRPr lang="en-US" sz="8800" b="1" dirty="0">
              <a:solidFill>
                <a:srgbClr val="C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9B6765-429C-9B60-46E2-0BB176334428}"/>
              </a:ext>
            </a:extLst>
          </p:cNvPr>
          <p:cNvSpPr/>
          <p:nvPr/>
        </p:nvSpPr>
        <p:spPr>
          <a:xfrm>
            <a:off x="977240" y="1798617"/>
            <a:ext cx="10551721" cy="476992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rgbClr val="C00000"/>
                </a:solidFill>
              </a:rPr>
              <a:t>উদ্দেশ্যঃ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বাক্যে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যার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সম্পর্কে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কিছু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বলা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হয়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তাকে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উদ্দেশ্য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বলে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।</a:t>
            </a:r>
          </a:p>
          <a:p>
            <a:r>
              <a:rPr lang="en-GB" sz="4000" b="1" dirty="0" err="1">
                <a:solidFill>
                  <a:srgbClr val="C00000"/>
                </a:solidFill>
              </a:rPr>
              <a:t>উদ্দেশ্যের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প্রসারকঃ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উদ্দেশ্যকে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ব্যাখ্যা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করার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জন্য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যে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শব্দ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শব্দগুচ্ছ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ব্যবহৃত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হয়,তাকে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উদ্দেশ্যের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প্রসারক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বলে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। </a:t>
            </a:r>
          </a:p>
          <a:p>
            <a:r>
              <a:rPr lang="en-GB" sz="4000" b="1" dirty="0" err="1">
                <a:solidFill>
                  <a:srgbClr val="C00000"/>
                </a:solidFill>
              </a:rPr>
              <a:t>বিধেয়ঃ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বাক্যে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উদ্দেশ্য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সম্পর্কে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যা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বলা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হয়,তাকে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বিধেয়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বলে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।</a:t>
            </a:r>
          </a:p>
          <a:p>
            <a:r>
              <a:rPr lang="en-GB" sz="4000" b="1" dirty="0" err="1">
                <a:solidFill>
                  <a:srgbClr val="C00000"/>
                </a:solidFill>
              </a:rPr>
              <a:t>বিধেয়ের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প্রসারকঃ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বিধেয়কে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ব্যাখ্যা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করার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জন্য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যে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শব্দ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বা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শব্দগুচ্ছ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ব্যবহৃত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হয়,তাকে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বধেয়ের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প্রসারক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বলে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2548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81D490-9856-2D90-EB94-38483ECC8CF8}"/>
              </a:ext>
            </a:extLst>
          </p:cNvPr>
          <p:cNvSpPr/>
          <p:nvPr/>
        </p:nvSpPr>
        <p:spPr>
          <a:xfrm>
            <a:off x="1451014" y="1"/>
            <a:ext cx="9904765" cy="12824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rgbClr val="002060"/>
                </a:solidFill>
              </a:rPr>
              <a:t>আরো</a:t>
            </a:r>
            <a:r>
              <a:rPr lang="en-GB" sz="6000" b="1" dirty="0">
                <a:solidFill>
                  <a:srgbClr val="002060"/>
                </a:solidFill>
              </a:rPr>
              <a:t> </a:t>
            </a:r>
            <a:r>
              <a:rPr lang="en-GB" sz="6000" b="1" dirty="0" err="1">
                <a:solidFill>
                  <a:srgbClr val="002060"/>
                </a:solidFill>
              </a:rPr>
              <a:t>কিছু</a:t>
            </a:r>
            <a:r>
              <a:rPr lang="en-GB" sz="6000" b="1" dirty="0">
                <a:solidFill>
                  <a:srgbClr val="002060"/>
                </a:solidFill>
              </a:rPr>
              <a:t> </a:t>
            </a:r>
            <a:r>
              <a:rPr lang="en-GB" sz="6000" b="1" dirty="0" err="1">
                <a:solidFill>
                  <a:srgbClr val="002060"/>
                </a:solidFill>
              </a:rPr>
              <a:t>জেনে</a:t>
            </a:r>
            <a:r>
              <a:rPr lang="en-GB" sz="6000" b="1" dirty="0">
                <a:solidFill>
                  <a:srgbClr val="002060"/>
                </a:solidFill>
              </a:rPr>
              <a:t> </a:t>
            </a:r>
            <a:r>
              <a:rPr lang="en-GB" sz="6000" b="1" dirty="0" err="1">
                <a:solidFill>
                  <a:srgbClr val="002060"/>
                </a:solidFill>
              </a:rPr>
              <a:t>নিই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831749-01C3-8AC1-9E8C-2A1A1260A14B}"/>
              </a:ext>
            </a:extLst>
          </p:cNvPr>
          <p:cNvSpPr/>
          <p:nvPr/>
        </p:nvSpPr>
        <p:spPr>
          <a:xfrm>
            <a:off x="1451014" y="1396463"/>
            <a:ext cx="9861469" cy="1484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এই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ভরদুপুরে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00B0F0"/>
                </a:solidFill>
              </a:rPr>
              <a:t>লাল</a:t>
            </a:r>
            <a:r>
              <a:rPr lang="en-GB" sz="3600" b="1" dirty="0">
                <a:solidFill>
                  <a:srgbClr val="00B0F0"/>
                </a:solidFill>
              </a:rPr>
              <a:t> </a:t>
            </a:r>
            <a:r>
              <a:rPr lang="en-GB" sz="3600" b="1" dirty="0" err="1">
                <a:solidFill>
                  <a:srgbClr val="00B0F0"/>
                </a:solidFill>
              </a:rPr>
              <a:t>জামা</a:t>
            </a:r>
            <a:r>
              <a:rPr lang="en-GB" sz="3600" b="1" dirty="0">
                <a:solidFill>
                  <a:srgbClr val="00B0F0"/>
                </a:solidFill>
              </a:rPr>
              <a:t> </a:t>
            </a:r>
            <a:r>
              <a:rPr lang="en-GB" sz="3600" b="1" dirty="0" err="1">
                <a:solidFill>
                  <a:srgbClr val="00B0F0"/>
                </a:solidFill>
              </a:rPr>
              <a:t>পরা</a:t>
            </a:r>
            <a:r>
              <a:rPr lang="en-GB" sz="3600" b="1" dirty="0">
                <a:solidFill>
                  <a:srgbClr val="00B0F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মেয়েটি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হারমোনিয়াম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নিয়ে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গান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করছে</a:t>
            </a:r>
            <a:r>
              <a:rPr lang="en-GB" sz="3600" b="1" dirty="0">
                <a:solidFill>
                  <a:srgbClr val="002060"/>
                </a:solidFill>
              </a:rPr>
              <a:t>।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10BD05-58C6-59CD-D7C9-3680BA024F40}"/>
              </a:ext>
            </a:extLst>
          </p:cNvPr>
          <p:cNvSpPr/>
          <p:nvPr/>
        </p:nvSpPr>
        <p:spPr>
          <a:xfrm rot="10800000" flipV="1">
            <a:off x="1451015" y="2994932"/>
            <a:ext cx="9904764" cy="14844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বাক্যটিতে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কিছু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কিছু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শব্দ</a:t>
            </a:r>
            <a:r>
              <a:rPr lang="en-GB" sz="2800" b="1" dirty="0">
                <a:solidFill>
                  <a:srgbClr val="FF0000"/>
                </a:solidFill>
              </a:rPr>
              <a:t>  </a:t>
            </a:r>
            <a:r>
              <a:rPr lang="en-GB" sz="2800" b="1" dirty="0" err="1">
                <a:solidFill>
                  <a:srgbClr val="FF0000"/>
                </a:solidFill>
              </a:rPr>
              <a:t>বিভিন্ন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রং-এর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লেখা</a:t>
            </a:r>
            <a:r>
              <a:rPr lang="en-GB" sz="28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এই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লেখা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থেকে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তুমি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কি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কিছু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বুঝতে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পারো</a:t>
            </a:r>
            <a:r>
              <a:rPr lang="en-GB" sz="2800" b="1" dirty="0">
                <a:solidFill>
                  <a:srgbClr val="FF0000"/>
                </a:solidFill>
              </a:rPr>
              <a:t>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1BB62C-0772-350B-8DEE-F264B6A9399C}"/>
              </a:ext>
            </a:extLst>
          </p:cNvPr>
          <p:cNvSpPr/>
          <p:nvPr/>
        </p:nvSpPr>
        <p:spPr>
          <a:xfrm>
            <a:off x="1451015" y="4726379"/>
            <a:ext cx="9904764" cy="160712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ভিন্ন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ভিন্ন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রং</a:t>
            </a:r>
            <a:r>
              <a:rPr lang="en-GB" sz="3200" dirty="0">
                <a:solidFill>
                  <a:srgbClr val="002060"/>
                </a:solidFill>
              </a:rPr>
              <a:t>-এ </a:t>
            </a:r>
            <a:r>
              <a:rPr lang="en-GB" sz="3200" dirty="0" err="1">
                <a:solidFill>
                  <a:srgbClr val="002060"/>
                </a:solidFill>
              </a:rPr>
              <a:t>লেখা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শব্দগুলোকে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শব্দগুচ্ছ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বলে</a:t>
            </a:r>
            <a:r>
              <a:rPr lang="en-GB" sz="3200" dirty="0">
                <a:solidFill>
                  <a:srgbClr val="002060"/>
                </a:solidFill>
              </a:rPr>
              <a:t>। </a:t>
            </a:r>
            <a:r>
              <a:rPr lang="en-GB" sz="3200" dirty="0" err="1">
                <a:solidFill>
                  <a:srgbClr val="002060"/>
                </a:solidFill>
              </a:rPr>
              <a:t>বাক্যে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ব্যবহৃত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শব্দগুচ্ছ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বা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বাক্যাংশকে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বর্গ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বলে</a:t>
            </a:r>
            <a:r>
              <a:rPr lang="en-GB" sz="3200" dirty="0">
                <a:solidFill>
                  <a:srgbClr val="002060"/>
                </a:solidFill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1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D93D28C-F04A-EA30-0404-F6DADA4DD156}"/>
              </a:ext>
            </a:extLst>
          </p:cNvPr>
          <p:cNvSpPr/>
          <p:nvPr/>
        </p:nvSpPr>
        <p:spPr>
          <a:xfrm rot="10800000" flipV="1">
            <a:off x="1744187" y="86591"/>
            <a:ext cx="9215748" cy="86590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chemeClr val="accent2">
                    <a:lumMod val="50000"/>
                  </a:schemeClr>
                </a:solidFill>
              </a:rPr>
              <a:t>এসো</a:t>
            </a:r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accent2">
                    <a:lumMod val="50000"/>
                  </a:schemeClr>
                </a:solidFill>
              </a:rPr>
              <a:t>দলে</a:t>
            </a:r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accent2">
                    <a:lumMod val="50000"/>
                  </a:schemeClr>
                </a:solidFill>
              </a:rPr>
              <a:t>বসে</a:t>
            </a:r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accent2">
                    <a:lumMod val="50000"/>
                  </a:schemeClr>
                </a:solidFill>
              </a:rPr>
              <a:t>কাজ</a:t>
            </a:r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accent2">
                    <a:lumMod val="50000"/>
                  </a:schemeClr>
                </a:solidFill>
              </a:rPr>
              <a:t>করি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20963-1FE2-3BE3-A916-F94E6CD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82" y="1175014"/>
            <a:ext cx="3216236" cy="2548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B828C-4CAD-FB1B-4F83-27AB481F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82" y="4045030"/>
            <a:ext cx="3216236" cy="2548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A246C7-A604-10AD-EB78-4C1693CE2835}"/>
              </a:ext>
            </a:extLst>
          </p:cNvPr>
          <p:cNvSpPr/>
          <p:nvPr/>
        </p:nvSpPr>
        <p:spPr>
          <a:xfrm rot="10800000" flipV="1">
            <a:off x="7174674" y="1086021"/>
            <a:ext cx="4570764" cy="2726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সুমিতা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কিছুক্ষণ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ধরে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গান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গাইছে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শায়িরা</a:t>
            </a:r>
            <a:r>
              <a:rPr lang="en-GB" sz="2000" b="1" dirty="0">
                <a:solidFill>
                  <a:srgbClr val="C00000"/>
                </a:solidFill>
              </a:rPr>
              <a:t> ও </a:t>
            </a:r>
            <a:r>
              <a:rPr lang="en-GB" sz="2000" b="1" dirty="0" err="1">
                <a:solidFill>
                  <a:srgbClr val="C00000"/>
                </a:solidFill>
              </a:rPr>
              <a:t>রিতা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বাগানে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খেলছে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আমার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বোন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পরীক্ষায়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ভালো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রেজাল্ট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করেছে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প্রতিবন্ধী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ছেলেটি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অসাধারণ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ছবি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আঁকে</a:t>
            </a:r>
            <a:r>
              <a:rPr lang="en-GB" sz="2000" b="1" dirty="0">
                <a:solidFill>
                  <a:srgbClr val="C00000"/>
                </a:solidFill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আমার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বাবা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প্রতিদিন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বিকালে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নদীর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ধারের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পার্কে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হাঁটেন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পরীক্ষা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শুরু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হবে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ঠিক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দশটায়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DA9EF-3FE2-94A9-D72C-7BB5CD232456}"/>
              </a:ext>
            </a:extLst>
          </p:cNvPr>
          <p:cNvSpPr/>
          <p:nvPr/>
        </p:nvSpPr>
        <p:spPr>
          <a:xfrm rot="10800000" flipV="1">
            <a:off x="7174674" y="3884145"/>
            <a:ext cx="4570764" cy="2887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রহিম</a:t>
            </a:r>
            <a:r>
              <a:rPr lang="en-GB" sz="2000" b="1" dirty="0">
                <a:solidFill>
                  <a:srgbClr val="C00000"/>
                </a:solidFill>
              </a:rPr>
              <a:t> ও </a:t>
            </a:r>
            <a:r>
              <a:rPr lang="en-GB" sz="2000" b="1" dirty="0" err="1">
                <a:solidFill>
                  <a:srgbClr val="C00000"/>
                </a:solidFill>
              </a:rPr>
              <a:t>করিম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বৃষ্টিতে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খেলছে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নীল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শার্ট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পরা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ছেলেটি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কবিতার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পড়ছে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সকাল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আটটার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সময়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সে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রওনা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হলো</a:t>
            </a:r>
            <a:r>
              <a:rPr lang="en-GB" sz="2000" b="1" dirty="0">
                <a:solidFill>
                  <a:srgbClr val="C00000"/>
                </a:solidFill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আমি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সকাল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থেকে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বসে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আছি</a:t>
            </a:r>
            <a:r>
              <a:rPr lang="en-GB" sz="2000" b="1" dirty="0">
                <a:solidFill>
                  <a:srgbClr val="C00000"/>
                </a:solidFill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শিশুটি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অনেকক্ষণ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ধরে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চিৎকার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করছে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মোল্লাবাড়ির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কায়সার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ভালো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একটা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চাকরি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পেয়েছে</a:t>
            </a:r>
            <a:r>
              <a:rPr lang="en-GB" sz="2000" b="1" dirty="0">
                <a:solidFill>
                  <a:srgbClr val="C00000"/>
                </a:solidFill>
              </a:rPr>
              <a:t>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4A0BC0F-4839-77CB-4191-9FCBBCFDE844}"/>
              </a:ext>
            </a:extLst>
          </p:cNvPr>
          <p:cNvSpPr/>
          <p:nvPr/>
        </p:nvSpPr>
        <p:spPr>
          <a:xfrm>
            <a:off x="4564579" y="1529629"/>
            <a:ext cx="2610095" cy="1839163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</a:rPr>
              <a:t>বাক্যগুলো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থেকে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শব্দগুচ্ছ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শনাক্ত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করি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9E4E9BE-5857-F05B-2D5D-5BE97D4E2203}"/>
              </a:ext>
            </a:extLst>
          </p:cNvPr>
          <p:cNvSpPr/>
          <p:nvPr/>
        </p:nvSpPr>
        <p:spPr>
          <a:xfrm>
            <a:off x="4524994" y="4164309"/>
            <a:ext cx="2610095" cy="1839163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</a:rPr>
              <a:t>বাক্যগুলো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থেকে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শব্দগুচ্ছ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শনাক্ত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করি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D7FF58-3948-FC58-16FD-EE8F6020730B}"/>
              </a:ext>
            </a:extLst>
          </p:cNvPr>
          <p:cNvSpPr/>
          <p:nvPr/>
        </p:nvSpPr>
        <p:spPr>
          <a:xfrm>
            <a:off x="1063830" y="321626"/>
            <a:ext cx="10613572" cy="117515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B050"/>
                </a:solidFill>
              </a:rPr>
              <a:t>এসো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 err="1">
                <a:solidFill>
                  <a:srgbClr val="00B050"/>
                </a:solidFill>
              </a:rPr>
              <a:t>দলীয়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 err="1">
                <a:solidFill>
                  <a:srgbClr val="00B050"/>
                </a:solidFill>
              </a:rPr>
              <a:t>কাজ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 err="1">
                <a:solidFill>
                  <a:srgbClr val="00B050"/>
                </a:solidFill>
              </a:rPr>
              <a:t>উপস্থাপন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 err="1">
                <a:solidFill>
                  <a:srgbClr val="00B050"/>
                </a:solidFill>
              </a:rPr>
              <a:t>করি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AB09C-38D7-9DA4-7ECF-B98CFBA6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30" y="1781299"/>
            <a:ext cx="5207826" cy="4986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3ACD1D-87D3-57E3-266A-36811610D126}"/>
              </a:ext>
            </a:extLst>
          </p:cNvPr>
          <p:cNvSpPr/>
          <p:nvPr/>
        </p:nvSpPr>
        <p:spPr>
          <a:xfrm>
            <a:off x="6469576" y="1694709"/>
            <a:ext cx="5207826" cy="5163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১নং ও ২নং </a:t>
            </a:r>
            <a:r>
              <a:rPr lang="en-GB" sz="3600" b="1" dirty="0" err="1">
                <a:solidFill>
                  <a:srgbClr val="C00000"/>
                </a:solidFill>
              </a:rPr>
              <a:t>দলের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পক্ষ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থেকে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একজন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একজন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এসে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নিজেদের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কাজ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উপস্থাপন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করবে</a:t>
            </a:r>
            <a:r>
              <a:rPr lang="en-GB" sz="3600" b="1" dirty="0">
                <a:solidFill>
                  <a:srgbClr val="C00000"/>
                </a:solidFill>
              </a:rPr>
              <a:t> ।</a:t>
            </a:r>
          </a:p>
          <a:p>
            <a:pPr algn="ctr"/>
            <a:r>
              <a:rPr lang="en-GB" sz="3600" b="1" dirty="0" err="1">
                <a:solidFill>
                  <a:srgbClr val="00B050"/>
                </a:solidFill>
              </a:rPr>
              <a:t>একদলের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কাজ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উপস্থাপনের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সময়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অন্যদল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নিজেদের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কাজ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প্রয়োজনে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সংশোধন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করে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নিতে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পারবে</a:t>
            </a:r>
            <a:r>
              <a:rPr lang="en-GB" sz="3600" b="1" dirty="0">
                <a:solidFill>
                  <a:srgbClr val="00B050"/>
                </a:solidFill>
              </a:rPr>
              <a:t>।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D997738-73B9-66EA-9FF4-ADA9269FDC80}"/>
              </a:ext>
            </a:extLst>
          </p:cNvPr>
          <p:cNvSpPr/>
          <p:nvPr/>
        </p:nvSpPr>
        <p:spPr>
          <a:xfrm>
            <a:off x="2078181" y="581396"/>
            <a:ext cx="8473540" cy="1509156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C00E59-3D8A-AEDC-91F9-B0072332F307}"/>
              </a:ext>
            </a:extLst>
          </p:cNvPr>
          <p:cNvSpPr/>
          <p:nvPr/>
        </p:nvSpPr>
        <p:spPr>
          <a:xfrm>
            <a:off x="980950" y="358734"/>
            <a:ext cx="10783044" cy="1199903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এসো</a:t>
            </a:r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বর্গ</a:t>
            </a:r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সম্পর্কে</a:t>
            </a:r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আরো</a:t>
            </a:r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কিছু</a:t>
            </a:r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জেনে</a:t>
            </a:r>
            <a:r>
              <a:rPr lang="en-GB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3">
                    <a:lumMod val="50000"/>
                  </a:schemeClr>
                </a:solidFill>
              </a:rPr>
              <a:t>নিই</a:t>
            </a:r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E3B3E9-D8C8-3DCE-CE6D-448D5772CA7E}"/>
              </a:ext>
            </a:extLst>
          </p:cNvPr>
          <p:cNvSpPr/>
          <p:nvPr/>
        </p:nvSpPr>
        <p:spPr>
          <a:xfrm>
            <a:off x="861578" y="1806039"/>
            <a:ext cx="10906745" cy="5051961"/>
          </a:xfrm>
          <a:prstGeom prst="roundRect">
            <a:avLst>
              <a:gd name="adj" fmla="val 26889"/>
            </a:avLst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GB" sz="5400" b="1" i="1" dirty="0" err="1">
                <a:solidFill>
                  <a:srgbClr val="C00000"/>
                </a:solidFill>
              </a:rPr>
              <a:t>বর্গ</a:t>
            </a:r>
            <a:r>
              <a:rPr lang="en-GB" sz="5400" b="1" i="1" dirty="0">
                <a:solidFill>
                  <a:srgbClr val="C00000"/>
                </a:solidFill>
              </a:rPr>
              <a:t> </a:t>
            </a:r>
            <a:r>
              <a:rPr lang="en-GB" sz="5400" b="1" i="1" dirty="0" err="1">
                <a:solidFill>
                  <a:srgbClr val="C00000"/>
                </a:solidFill>
              </a:rPr>
              <a:t>কয়েক</a:t>
            </a:r>
            <a:r>
              <a:rPr lang="en-GB" sz="5400" b="1" i="1" dirty="0">
                <a:solidFill>
                  <a:srgbClr val="C00000"/>
                </a:solidFill>
              </a:rPr>
              <a:t> </a:t>
            </a:r>
            <a:r>
              <a:rPr lang="en-GB" sz="5400" b="1" i="1" dirty="0" err="1">
                <a:solidFill>
                  <a:srgbClr val="C00000"/>
                </a:solidFill>
              </a:rPr>
              <a:t>ধরনের</a:t>
            </a:r>
            <a:r>
              <a:rPr lang="en-GB" sz="5400" b="1" i="1" dirty="0">
                <a:solidFill>
                  <a:srgbClr val="C00000"/>
                </a:solidFill>
              </a:rPr>
              <a:t> </a:t>
            </a:r>
            <a:r>
              <a:rPr lang="en-GB" sz="5400" b="1" i="1" dirty="0" err="1">
                <a:solidFill>
                  <a:srgbClr val="C00000"/>
                </a:solidFill>
              </a:rPr>
              <a:t>হতে</a:t>
            </a:r>
            <a:r>
              <a:rPr lang="en-GB" sz="5400" b="1" i="1" dirty="0">
                <a:solidFill>
                  <a:srgbClr val="C00000"/>
                </a:solidFill>
              </a:rPr>
              <a:t> </a:t>
            </a:r>
            <a:r>
              <a:rPr lang="en-GB" sz="5400" b="1" i="1" dirty="0" err="1">
                <a:solidFill>
                  <a:srgbClr val="C00000"/>
                </a:solidFill>
              </a:rPr>
              <a:t>পারে</a:t>
            </a:r>
            <a:r>
              <a:rPr lang="en-GB" sz="5400" b="1" i="1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err="1">
                <a:solidFill>
                  <a:srgbClr val="C00000"/>
                </a:solidFill>
              </a:rPr>
              <a:t>বিশেষ্য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বর্গঃ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একাধিক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বিশেষ্য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নিয়ে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বিশেষ্য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বর্গ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তৈরি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হয়</a:t>
            </a:r>
            <a:r>
              <a:rPr lang="en-GB" sz="2400" dirty="0">
                <a:solidFill>
                  <a:srgbClr val="002060"/>
                </a:solidFill>
              </a:rPr>
              <a:t>। </a:t>
            </a:r>
            <a:r>
              <a:rPr lang="en-GB" sz="2400" dirty="0" err="1">
                <a:solidFill>
                  <a:srgbClr val="002060"/>
                </a:solidFill>
              </a:rPr>
              <a:t>বিশেষ্য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শব্দের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আগে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সম্বন্ধপদ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যুক্ত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হয়েও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বিশেষ্য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বর্গ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তৈরি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হতে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পারে</a:t>
            </a:r>
            <a:r>
              <a:rPr lang="en-GB" sz="2400" dirty="0">
                <a:solidFill>
                  <a:srgbClr val="002060"/>
                </a:solidFill>
              </a:rPr>
              <a:t>।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যেমনঃ</a:t>
            </a:r>
            <a:r>
              <a:rPr lang="en-GB" sz="2400" b="1" u="sng" dirty="0" err="1">
                <a:solidFill>
                  <a:srgbClr val="00B050"/>
                </a:solidFill>
              </a:rPr>
              <a:t>রহিম</a:t>
            </a:r>
            <a:r>
              <a:rPr lang="en-GB" sz="2400" b="1" u="sng" dirty="0">
                <a:solidFill>
                  <a:srgbClr val="00B050"/>
                </a:solidFill>
              </a:rPr>
              <a:t> ও </a:t>
            </a:r>
            <a:r>
              <a:rPr lang="en-GB" sz="2400" b="1" u="sng" dirty="0" err="1">
                <a:solidFill>
                  <a:srgbClr val="00B050"/>
                </a:solidFill>
              </a:rPr>
              <a:t>করিম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বৃষ্টিতে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খেলছে</a:t>
            </a:r>
            <a:r>
              <a:rPr lang="en-GB" sz="2400" dirty="0">
                <a:solidFill>
                  <a:srgbClr val="00B050"/>
                </a:solidFill>
              </a:rPr>
              <a:t> । </a:t>
            </a:r>
            <a:r>
              <a:rPr lang="en-GB" sz="2400" b="1" u="sng" dirty="0" err="1">
                <a:solidFill>
                  <a:srgbClr val="00B050"/>
                </a:solidFill>
              </a:rPr>
              <a:t>মোল্লাবাড়ির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কায়সার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ভালো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একটা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চাকরি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পেয়েছে</a:t>
            </a:r>
            <a:r>
              <a:rPr lang="en-GB" sz="2400" dirty="0">
                <a:solidFill>
                  <a:srgbClr val="00B05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err="1">
                <a:solidFill>
                  <a:srgbClr val="C00000"/>
                </a:solidFill>
              </a:rPr>
              <a:t>বিশেষণ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বর্গঃ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বিশেষণজাতীয়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শব্দের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গুচ্ছকে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বিশেষণ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বর্গ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বলা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হয়</a:t>
            </a:r>
            <a:r>
              <a:rPr lang="en-GB" sz="2400" dirty="0">
                <a:solidFill>
                  <a:srgbClr val="002060"/>
                </a:solidFill>
              </a:rPr>
              <a:t>। </a:t>
            </a:r>
            <a:r>
              <a:rPr lang="en-GB" sz="2400" dirty="0" err="1">
                <a:solidFill>
                  <a:srgbClr val="00B050"/>
                </a:solidFill>
              </a:rPr>
              <a:t>যেমনঃআমটা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ভারী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মিষ্টি</a:t>
            </a:r>
            <a:r>
              <a:rPr lang="en-GB" sz="2400" dirty="0">
                <a:solidFill>
                  <a:srgbClr val="00B050"/>
                </a:solidFill>
              </a:rPr>
              <a:t>। </a:t>
            </a:r>
            <a:r>
              <a:rPr lang="en-GB" sz="2400" b="1" u="sng" dirty="0" err="1">
                <a:solidFill>
                  <a:srgbClr val="00B050"/>
                </a:solidFill>
              </a:rPr>
              <a:t>নীল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শার্ট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পরা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ছেলেটি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বই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পড়ছে</a:t>
            </a:r>
            <a:r>
              <a:rPr lang="en-GB" sz="2400" dirty="0">
                <a:solidFill>
                  <a:srgbClr val="00B050"/>
                </a:solidFill>
              </a:rPr>
              <a:t>।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err="1">
                <a:solidFill>
                  <a:srgbClr val="C00000"/>
                </a:solidFill>
              </a:rPr>
              <a:t>ক্রিয়াবিশেষণ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বর্গঃ</a:t>
            </a:r>
            <a:r>
              <a:rPr lang="en-GB" sz="2400" dirty="0" err="1">
                <a:solidFill>
                  <a:srgbClr val="002060"/>
                </a:solidFill>
              </a:rPr>
              <a:t>যে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শব্দগুচ্ছ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ক্রিয়াবিশেষণ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হিসেবে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কাজ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করে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তাকে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ক্রিয়াবিশেষণ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বর্গ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বলে</a:t>
            </a:r>
            <a:r>
              <a:rPr lang="en-GB" sz="2400" dirty="0">
                <a:solidFill>
                  <a:srgbClr val="002060"/>
                </a:solidFill>
              </a:rPr>
              <a:t>। </a:t>
            </a:r>
            <a:r>
              <a:rPr lang="en-GB" sz="2400" dirty="0" err="1">
                <a:solidFill>
                  <a:srgbClr val="00B050"/>
                </a:solidFill>
              </a:rPr>
              <a:t>যেমনঃ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আমরা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তিন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নম্বর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প্লাটফর্মে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দাঁড়ালাম</a:t>
            </a:r>
            <a:r>
              <a:rPr lang="en-GB" sz="2400" dirty="0">
                <a:solidFill>
                  <a:srgbClr val="00B050"/>
                </a:solidFill>
              </a:rPr>
              <a:t>।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সকাল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আটটার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সময়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সে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রওনা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হলো</a:t>
            </a:r>
            <a:r>
              <a:rPr lang="en-GB" sz="2400" dirty="0">
                <a:solidFill>
                  <a:srgbClr val="00B050"/>
                </a:solidFill>
              </a:rPr>
              <a:t>।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err="1">
                <a:solidFill>
                  <a:srgbClr val="C00000"/>
                </a:solidFill>
              </a:rPr>
              <a:t>ক্রিয়া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বর্গঃ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বাক্যের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বিধেয়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অংশের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ক্রিয়া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প্রায়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ক্ষেত্রেই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ক্রিয়া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বর্গ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তৈরি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করে</a:t>
            </a:r>
            <a:r>
              <a:rPr lang="en-GB" sz="2400" dirty="0">
                <a:solidFill>
                  <a:srgbClr val="002060"/>
                </a:solidFill>
              </a:rPr>
              <a:t>। </a:t>
            </a:r>
            <a:r>
              <a:rPr lang="en-GB" sz="2400" dirty="0" err="1">
                <a:solidFill>
                  <a:srgbClr val="00B050"/>
                </a:solidFill>
              </a:rPr>
              <a:t>যেমনঃ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অস্ত্রসহ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সৈন্যদল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এগিয়ে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চলেছে</a:t>
            </a:r>
            <a:r>
              <a:rPr lang="en-GB" sz="2400" dirty="0">
                <a:solidFill>
                  <a:srgbClr val="00B050"/>
                </a:solidFill>
              </a:rPr>
              <a:t>। </a:t>
            </a:r>
            <a:r>
              <a:rPr lang="en-GB" sz="2400" dirty="0" err="1">
                <a:solidFill>
                  <a:srgbClr val="00B050"/>
                </a:solidFill>
              </a:rPr>
              <a:t>সে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লিখছে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আর</a:t>
            </a:r>
            <a:r>
              <a:rPr lang="en-GB" sz="2400" b="1" u="sng" dirty="0">
                <a:solidFill>
                  <a:srgbClr val="00B050"/>
                </a:solidFill>
              </a:rPr>
              <a:t> </a:t>
            </a:r>
            <a:r>
              <a:rPr lang="en-GB" sz="2400" b="1" u="sng" dirty="0" err="1">
                <a:solidFill>
                  <a:srgbClr val="00B050"/>
                </a:solidFill>
              </a:rPr>
              <a:t>পড়ছে</a:t>
            </a:r>
            <a:r>
              <a:rPr lang="en-GB" sz="2400" dirty="0">
                <a:solidFill>
                  <a:srgbClr val="00B050"/>
                </a:solidFill>
              </a:rPr>
              <a:t>।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F3B334-24A5-8329-CE31-B9FABD5BB161}"/>
              </a:ext>
            </a:extLst>
          </p:cNvPr>
          <p:cNvSpPr/>
          <p:nvPr/>
        </p:nvSpPr>
        <p:spPr>
          <a:xfrm>
            <a:off x="680356" y="1402773"/>
            <a:ext cx="11511643" cy="5455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বিভিন্ন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ধরনের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বর্গ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খুঁজি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2400" b="1" dirty="0" err="1">
                <a:solidFill>
                  <a:srgbClr val="00B050"/>
                </a:solidFill>
              </a:rPr>
              <a:t>নিচের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বাক্যগুলোতে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বর্গ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চিহ্নিত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করা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আছে</a:t>
            </a:r>
            <a:r>
              <a:rPr lang="en-GB" sz="2400" b="1" dirty="0">
                <a:solidFill>
                  <a:srgbClr val="00B050"/>
                </a:solidFill>
              </a:rPr>
              <a:t>। </a:t>
            </a:r>
            <a:r>
              <a:rPr lang="en-GB" sz="2400" b="1" dirty="0" err="1">
                <a:solidFill>
                  <a:srgbClr val="00B050"/>
                </a:solidFill>
              </a:rPr>
              <a:t>এগুলো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কোন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ধরনেত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বর্গ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তা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পাশে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লেখো</a:t>
            </a:r>
            <a:endParaRPr lang="en-GB" sz="24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আমার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মামা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পড়ছে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আর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লিখছে</a:t>
            </a:r>
            <a:r>
              <a:rPr lang="en-GB" sz="2400" dirty="0">
                <a:solidFill>
                  <a:srgbClr val="C0000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সে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কিছুক্ষণ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অপেক্ষা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করে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চলে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গেল</a:t>
            </a:r>
            <a:r>
              <a:rPr lang="en-GB" sz="2400" dirty="0">
                <a:solidFill>
                  <a:srgbClr val="C0000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বিদ্যালয়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সংস্কারের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কাজ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দ্রুতগতিতে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এগোচ্ছে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অনুষ্ঠান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শেষ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করে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তার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বাড়ি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ফিরতে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রাত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বারোটা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বেজে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গেল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এক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নম্বর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কাউন্টারে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টিকিটের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জন্য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লোকজন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দাঁড়িয়ে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আছে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ঘুনে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ধরা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সমাজকে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বাঁচাতে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হলে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সবাইকে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এগিয়ে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আসতে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হবে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রাকিব</a:t>
            </a:r>
            <a:r>
              <a:rPr lang="en-GB" sz="2400" dirty="0">
                <a:solidFill>
                  <a:srgbClr val="C00000"/>
                </a:solidFill>
              </a:rPr>
              <a:t> ও </a:t>
            </a:r>
            <a:r>
              <a:rPr lang="en-GB" sz="2400" dirty="0" err="1">
                <a:solidFill>
                  <a:srgbClr val="C00000"/>
                </a:solidFill>
              </a:rPr>
              <a:t>তনয়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গিয়ে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ফ্রিজটি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নিয়ে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এসেছে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আমি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সকাল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থেকে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বসে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আছি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সে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খেয়ে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আর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ঘুমিয়ে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কাটাচ্ছে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সে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অনেকক্ষন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দাঁড়িয়ে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থাকার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পর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বসে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পড়লো</a:t>
            </a:r>
            <a:r>
              <a:rPr lang="en-GB" sz="2400" dirty="0">
                <a:solidFill>
                  <a:srgbClr val="7030A0"/>
                </a:solidFill>
              </a:rPr>
              <a:t>।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শিশুটি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অনেকক্ষণ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ধরে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চিৎকার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করছে</a:t>
            </a:r>
            <a:r>
              <a:rPr lang="en-GB" sz="2400" dirty="0">
                <a:solidFill>
                  <a:srgbClr val="7030A0"/>
                </a:solidFill>
              </a:rPr>
              <a:t>।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আমাদের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ক্লাসের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ছেলেরা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পাশের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গ্রামে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খেলতে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গেছে</a:t>
            </a:r>
            <a:r>
              <a:rPr lang="en-GB" sz="2400" dirty="0">
                <a:solidFill>
                  <a:srgbClr val="7030A0"/>
                </a:solidFill>
              </a:rPr>
              <a:t>।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7B576-6263-2466-3906-4F3D1384D594}"/>
              </a:ext>
            </a:extLst>
          </p:cNvPr>
          <p:cNvSpPr/>
          <p:nvPr/>
        </p:nvSpPr>
        <p:spPr>
          <a:xfrm>
            <a:off x="1472045" y="0"/>
            <a:ext cx="9673442" cy="1212273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rgbClr val="C00000"/>
                </a:solidFill>
              </a:rPr>
              <a:t>সক্রিয়</a:t>
            </a:r>
            <a:r>
              <a:rPr lang="en-GB" sz="6000" b="1" dirty="0">
                <a:solidFill>
                  <a:srgbClr val="C00000"/>
                </a:solidFill>
              </a:rPr>
              <a:t> </a:t>
            </a:r>
            <a:r>
              <a:rPr lang="en-GB" sz="6000" b="1" dirty="0" err="1">
                <a:solidFill>
                  <a:srgbClr val="C00000"/>
                </a:solidFill>
              </a:rPr>
              <a:t>মুল্যায়নে</a:t>
            </a:r>
            <a:r>
              <a:rPr lang="en-GB" sz="6000" b="1" dirty="0">
                <a:solidFill>
                  <a:srgbClr val="C00000"/>
                </a:solidFill>
              </a:rPr>
              <a:t> </a:t>
            </a:r>
            <a:r>
              <a:rPr lang="en-GB" sz="6000" b="1" dirty="0" err="1">
                <a:solidFill>
                  <a:srgbClr val="C00000"/>
                </a:solidFill>
              </a:rPr>
              <a:t>অংশ</a:t>
            </a:r>
            <a:r>
              <a:rPr lang="en-GB" sz="6000" b="1" dirty="0">
                <a:solidFill>
                  <a:srgbClr val="C00000"/>
                </a:solidFill>
              </a:rPr>
              <a:t> </a:t>
            </a:r>
            <a:r>
              <a:rPr lang="en-GB" sz="6000" b="1" dirty="0" err="1">
                <a:solidFill>
                  <a:srgbClr val="C00000"/>
                </a:solidFill>
              </a:rPr>
              <a:t>নিই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2E770F-C227-AD92-6DA5-1ACEE8424CAB}"/>
              </a:ext>
            </a:extLst>
          </p:cNvPr>
          <p:cNvSpPr/>
          <p:nvPr/>
        </p:nvSpPr>
        <p:spPr>
          <a:xfrm>
            <a:off x="8733310" y="2313214"/>
            <a:ext cx="3339935" cy="4379026"/>
          </a:xfrm>
          <a:prstGeom prst="roundRect">
            <a:avLst>
              <a:gd name="adj" fmla="val 2255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002060"/>
                </a:solidFill>
              </a:rPr>
              <a:t>ক্রিয়া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বর্গ</a:t>
            </a:r>
            <a:r>
              <a:rPr lang="en-GB" sz="2400" dirty="0">
                <a:solidFill>
                  <a:srgbClr val="00206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ক্রিয়া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বর্গ</a:t>
            </a:r>
            <a:r>
              <a:rPr lang="en-GB" sz="2400" dirty="0">
                <a:solidFill>
                  <a:srgbClr val="C0000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বিশেষ্য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বর্গ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0070C0"/>
                </a:solidFill>
              </a:rPr>
              <a:t>ক্রিয়া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বর্গ</a:t>
            </a:r>
            <a:r>
              <a:rPr lang="en-GB" sz="2400" dirty="0">
                <a:solidFill>
                  <a:srgbClr val="0070C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FF0000"/>
                </a:solidFill>
              </a:rPr>
              <a:t>ক্রিয়াবিশেষণ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বর্গ</a:t>
            </a:r>
            <a:r>
              <a:rPr lang="en-GB" sz="2400" dirty="0">
                <a:solidFill>
                  <a:srgbClr val="FF000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00B050"/>
                </a:solidFill>
              </a:rPr>
              <a:t>বিশেষণ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বর্গ</a:t>
            </a:r>
            <a:r>
              <a:rPr lang="en-GB" sz="2400" dirty="0">
                <a:solidFill>
                  <a:srgbClr val="00B05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বিশেষ্য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বর্গ</a:t>
            </a:r>
            <a:r>
              <a:rPr lang="en-GB" sz="2400" dirty="0">
                <a:solidFill>
                  <a:srgbClr val="C0000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ক্রিয়াবিশেষণ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বর্গ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ক্রিয়াবিশেষণ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বর্গ</a:t>
            </a:r>
            <a:r>
              <a:rPr lang="en-GB" sz="2400" dirty="0">
                <a:solidFill>
                  <a:srgbClr val="C0000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00B050"/>
                </a:solidFill>
              </a:rPr>
              <a:t>ক্রিয়া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বর্গ</a:t>
            </a:r>
            <a:r>
              <a:rPr lang="en-GB" sz="2400" dirty="0">
                <a:solidFill>
                  <a:srgbClr val="00B05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7030A0"/>
                </a:solidFill>
              </a:rPr>
              <a:t>ক্রিয়াবিশেষণ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বর্গ</a:t>
            </a:r>
            <a:r>
              <a:rPr lang="en-GB" sz="2400" dirty="0">
                <a:solidFill>
                  <a:srgbClr val="7030A0"/>
                </a:solidFill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C00000"/>
                </a:solidFill>
              </a:rPr>
              <a:t>বিশেষ্য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বর্গ</a:t>
            </a:r>
            <a:r>
              <a:rPr lang="en-GB" sz="2400" dirty="0">
                <a:solidFill>
                  <a:srgbClr val="C00000"/>
                </a:solidFill>
              </a:rPr>
              <a:t>।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B117C5-3E44-6A22-C257-2C2C4E0F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45" y="470066"/>
            <a:ext cx="11007619" cy="627660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C3BDE2-F0B2-E2E5-C575-7369D8BFE6B9}"/>
              </a:ext>
            </a:extLst>
          </p:cNvPr>
          <p:cNvSpPr/>
          <p:nvPr/>
        </p:nvSpPr>
        <p:spPr>
          <a:xfrm>
            <a:off x="680357" y="111330"/>
            <a:ext cx="6172695" cy="153389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err="1">
                <a:solidFill>
                  <a:srgbClr val="FFC000"/>
                </a:solidFill>
              </a:rPr>
              <a:t>বাড়ির</a:t>
            </a:r>
            <a:r>
              <a:rPr lang="en-GB" sz="8000" b="1" dirty="0">
                <a:solidFill>
                  <a:srgbClr val="FFC000"/>
                </a:solidFill>
              </a:rPr>
              <a:t> </a:t>
            </a:r>
            <a:r>
              <a:rPr lang="en-GB" sz="8000" b="1" dirty="0" err="1">
                <a:solidFill>
                  <a:srgbClr val="FFC000"/>
                </a:solidFill>
              </a:rPr>
              <a:t>কাজ</a:t>
            </a:r>
            <a:endParaRPr lang="en-US" sz="8000" b="1" dirty="0">
              <a:solidFill>
                <a:srgbClr val="FFC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228075-0815-897C-6614-C496119F8864}"/>
              </a:ext>
            </a:extLst>
          </p:cNvPr>
          <p:cNvSpPr/>
          <p:nvPr/>
        </p:nvSpPr>
        <p:spPr>
          <a:xfrm>
            <a:off x="4638799" y="4032663"/>
            <a:ext cx="7137565" cy="254824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</a:rPr>
              <a:t>নিজের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মত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দশটি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বাক্য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লিখে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en-GB" sz="3200" b="1" dirty="0" err="1">
                <a:solidFill>
                  <a:srgbClr val="C00000"/>
                </a:solidFill>
              </a:rPr>
              <a:t>বাক্যগুলো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থেকে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উদ্দেশ্য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en-GB" sz="3200" b="1" dirty="0" err="1">
                <a:solidFill>
                  <a:srgbClr val="C00000"/>
                </a:solidFill>
              </a:rPr>
              <a:t>উদ্দেশ্যের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প্রসারক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en-GB" sz="3200" b="1" dirty="0" err="1">
                <a:solidFill>
                  <a:srgbClr val="C00000"/>
                </a:solidFill>
              </a:rPr>
              <a:t>বিধেয়,বিধেয়-এর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প্রসারক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en-GB" sz="3200" b="1" dirty="0" err="1">
                <a:solidFill>
                  <a:srgbClr val="C00000"/>
                </a:solidFill>
              </a:rPr>
              <a:t>বর্গ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এবং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নিজে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বর্গ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সনাক্ত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করে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নিয়ে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আসবে</a:t>
            </a:r>
            <a:r>
              <a:rPr lang="en-GB" sz="3200" b="1" dirty="0">
                <a:solidFill>
                  <a:srgbClr val="C00000"/>
                </a:solidFill>
              </a:rPr>
              <a:t>।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8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CED93D-AE36-7D11-C39E-19630D5D76F2}"/>
              </a:ext>
            </a:extLst>
          </p:cNvPr>
          <p:cNvSpPr/>
          <p:nvPr/>
        </p:nvSpPr>
        <p:spPr>
          <a:xfrm>
            <a:off x="2238994" y="148441"/>
            <a:ext cx="8448798" cy="1867889"/>
          </a:xfrm>
          <a:prstGeom prst="roundRect">
            <a:avLst>
              <a:gd name="adj" fmla="val 1761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A28BF-9CC9-6412-7410-1E5FB35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62" y="2201883"/>
            <a:ext cx="10551721" cy="45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5779F-AA03-7CDD-885B-7678F785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8" y="142256"/>
            <a:ext cx="11739252" cy="67714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A5A399-BC3D-92FC-606E-08CEF837149C}"/>
              </a:ext>
            </a:extLst>
          </p:cNvPr>
          <p:cNvSpPr/>
          <p:nvPr/>
        </p:nvSpPr>
        <p:spPr>
          <a:xfrm>
            <a:off x="977241" y="297871"/>
            <a:ext cx="10044546" cy="14339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rgbClr val="FF0000"/>
                </a:solidFill>
              </a:rPr>
              <a:t>সুপ্রভাত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859D37-E184-0FE0-D884-1AA857460A16}"/>
              </a:ext>
            </a:extLst>
          </p:cNvPr>
          <p:cNvSpPr/>
          <p:nvPr/>
        </p:nvSpPr>
        <p:spPr>
          <a:xfrm>
            <a:off x="977241" y="297871"/>
            <a:ext cx="10044546" cy="14339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rgbClr val="FF0000"/>
                </a:solidFill>
              </a:rPr>
              <a:t>আজকের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পাঠে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সকলকে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স্বাগত</a:t>
            </a:r>
            <a:r>
              <a:rPr lang="en-GB" sz="4400" dirty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8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22D8421-E35F-EED9-22D5-4EF4C2CB0CFD}"/>
              </a:ext>
            </a:extLst>
          </p:cNvPr>
          <p:cNvSpPr/>
          <p:nvPr/>
        </p:nvSpPr>
        <p:spPr>
          <a:xfrm>
            <a:off x="1249383" y="384464"/>
            <a:ext cx="9957955" cy="15081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</a:rPr>
              <a:t>শিক্ষক</a:t>
            </a:r>
            <a:r>
              <a:rPr lang="en-GB" sz="8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59CD6-F4D4-4725-8DD5-0CF95601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06" y="2189512"/>
            <a:ext cx="4772025" cy="4403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9374A5D-395A-E950-5477-55229E76C845}"/>
              </a:ext>
            </a:extLst>
          </p:cNvPr>
          <p:cNvSpPr/>
          <p:nvPr/>
        </p:nvSpPr>
        <p:spPr>
          <a:xfrm>
            <a:off x="5813960" y="2251363"/>
            <a:ext cx="6160325" cy="4403767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মীরা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রানী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বিশ্বাস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সহকারি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শিক্ষক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 (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বাংলা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)।</a:t>
            </a:r>
          </a:p>
          <a:p>
            <a:pPr algn="ctr"/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কোন্দারদিয়া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ইসলামিয়া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দাখিল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মাদ্রাসা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বোয়ালমারী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ফরিদপুর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।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CB43CD9-4BAD-A04F-1F61-AE6B92B815F8}"/>
              </a:ext>
            </a:extLst>
          </p:cNvPr>
          <p:cNvSpPr/>
          <p:nvPr/>
        </p:nvSpPr>
        <p:spPr>
          <a:xfrm>
            <a:off x="2164772" y="160812"/>
            <a:ext cx="8609611" cy="19544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rgbClr val="002060"/>
                </a:solidFill>
              </a:rPr>
              <a:t>পাঠ</a:t>
            </a:r>
            <a:r>
              <a:rPr lang="en-GB" sz="8800" dirty="0">
                <a:solidFill>
                  <a:srgbClr val="002060"/>
                </a:solidFill>
              </a:rPr>
              <a:t> </a:t>
            </a:r>
            <a:r>
              <a:rPr lang="en-GB" sz="8800" dirty="0" err="1">
                <a:solidFill>
                  <a:srgbClr val="002060"/>
                </a:solidFill>
              </a:rPr>
              <a:t>পরিচিতি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7BFF7-A5AC-A627-0FED-407EE61B4C07}"/>
              </a:ext>
            </a:extLst>
          </p:cNvPr>
          <p:cNvSpPr/>
          <p:nvPr/>
        </p:nvSpPr>
        <p:spPr>
          <a:xfrm>
            <a:off x="2968052" y="3747541"/>
            <a:ext cx="7435122" cy="29830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</a:rPr>
              <a:t>বিষয়ঃবাংলা</a:t>
            </a:r>
            <a:r>
              <a:rPr lang="en-GB" sz="4000" dirty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GB" sz="4000" dirty="0" err="1">
                <a:solidFill>
                  <a:srgbClr val="002060"/>
                </a:solidFill>
              </a:rPr>
              <a:t>শ্রেণিঃ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নবম</a:t>
            </a:r>
            <a:r>
              <a:rPr lang="en-GB" sz="4000" dirty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GB" sz="4000" dirty="0" err="1">
                <a:solidFill>
                  <a:srgbClr val="002060"/>
                </a:solidFill>
              </a:rPr>
              <a:t>অভিজ্ঞতাঃ</a:t>
            </a:r>
            <a:r>
              <a:rPr lang="en-GB" sz="4000" dirty="0">
                <a:solidFill>
                  <a:srgbClr val="002060"/>
                </a:solidFill>
              </a:rPr>
              <a:t> ৪(</a:t>
            </a:r>
            <a:r>
              <a:rPr lang="en-GB" sz="4000" dirty="0" err="1">
                <a:solidFill>
                  <a:srgbClr val="002060"/>
                </a:solidFill>
              </a:rPr>
              <a:t>বাক্য</a:t>
            </a:r>
            <a:r>
              <a:rPr lang="en-GB" sz="4000" dirty="0">
                <a:solidFill>
                  <a:srgbClr val="002060"/>
                </a:solidFill>
              </a:rPr>
              <a:t>)।</a:t>
            </a:r>
          </a:p>
          <a:p>
            <a:pPr algn="ctr"/>
            <a:r>
              <a:rPr lang="en-GB" sz="4000" dirty="0" err="1">
                <a:solidFill>
                  <a:srgbClr val="002060"/>
                </a:solidFill>
              </a:rPr>
              <a:t>সেশনঃ</a:t>
            </a:r>
            <a:r>
              <a:rPr lang="en-GB" sz="4000" dirty="0">
                <a:solidFill>
                  <a:srgbClr val="002060"/>
                </a:solidFill>
              </a:rPr>
              <a:t> ৪.২.১।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6" y="1527797"/>
            <a:ext cx="4976734" cy="38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54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5584858-E65D-AF5C-C9F7-D1D04912BBE9}"/>
              </a:ext>
            </a:extLst>
          </p:cNvPr>
          <p:cNvSpPr/>
          <p:nvPr/>
        </p:nvSpPr>
        <p:spPr>
          <a:xfrm>
            <a:off x="2424543" y="180681"/>
            <a:ext cx="7991103" cy="163772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accent4">
                    <a:lumMod val="50000"/>
                  </a:schemeClr>
                </a:solidFill>
              </a:rPr>
              <a:t>শিখনফল</a:t>
            </a:r>
            <a:endParaRPr lang="en-US" sz="9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8BA6E9-ADD4-D4A9-9BE0-B18A22DB4410}"/>
              </a:ext>
            </a:extLst>
          </p:cNvPr>
          <p:cNvSpPr/>
          <p:nvPr/>
        </p:nvSpPr>
        <p:spPr>
          <a:xfrm>
            <a:off x="878277" y="2102921"/>
            <a:ext cx="11083637" cy="475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rgbClr val="C00000"/>
                </a:solidFill>
              </a:rPr>
              <a:t>এই</a:t>
            </a:r>
            <a:r>
              <a:rPr lang="en-GB" sz="4400" dirty="0">
                <a:solidFill>
                  <a:srgbClr val="C00000"/>
                </a:solidFill>
              </a:rPr>
              <a:t>  </a:t>
            </a:r>
            <a:r>
              <a:rPr lang="en-GB" sz="4400" dirty="0" err="1">
                <a:solidFill>
                  <a:srgbClr val="C00000"/>
                </a:solidFill>
              </a:rPr>
              <a:t>অভিজ্ঞতা</a:t>
            </a:r>
            <a:r>
              <a:rPr lang="en-GB" sz="4400" dirty="0">
                <a:solidFill>
                  <a:srgbClr val="C00000"/>
                </a:solidFill>
              </a:rPr>
              <a:t> </a:t>
            </a:r>
            <a:r>
              <a:rPr lang="en-GB" sz="4400" dirty="0" err="1">
                <a:solidFill>
                  <a:srgbClr val="C00000"/>
                </a:solidFill>
              </a:rPr>
              <a:t>শেষে</a:t>
            </a:r>
            <a:r>
              <a:rPr lang="en-GB" sz="4400" dirty="0">
                <a:solidFill>
                  <a:srgbClr val="C00000"/>
                </a:solidFill>
              </a:rPr>
              <a:t> </a:t>
            </a:r>
            <a:r>
              <a:rPr lang="en-GB" sz="4400" dirty="0" err="1">
                <a:solidFill>
                  <a:srgbClr val="C00000"/>
                </a:solidFill>
              </a:rPr>
              <a:t>শিক্ষার্থীরা</a:t>
            </a:r>
            <a:r>
              <a:rPr lang="en-GB" sz="4400" dirty="0">
                <a:solidFill>
                  <a:srgbClr val="C00000"/>
                </a:solidFill>
              </a:rPr>
              <a:t>,,,,,,,,,,,,,,,,,,,,,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বাক্যের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উদ্দেশ্য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বিধেয়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এর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সজ্ঞা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বলতে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পারবে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বাক্যের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শব্দ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শব্দগুচ্ছ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শনাক্ত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করতে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পারবে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pPr marL="1371600" lvl="2" indent="-457200" algn="ctr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বাক্যে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ব্যবহৃত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বিভিন্ন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ধরনের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বর্গ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চিহ্নিত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করতে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</a:rPr>
              <a:t>পারবে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। 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/>
          <p:nvPr/>
        </p:nvSpPr>
        <p:spPr>
          <a:xfrm>
            <a:off x="1608117" y="396834"/>
            <a:ext cx="9599100" cy="1124700"/>
          </a:xfrm>
          <a:prstGeom prst="ellipse">
            <a:avLst/>
          </a:prstGeom>
          <a:solidFill>
            <a:srgbClr val="FAF1DF"/>
          </a:solidFill>
          <a:ln w="34925" cap="flat" cmpd="sng">
            <a:solidFill>
              <a:srgbClr val="8F6B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rgbClr val="8F6B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এসো ছবি দেখি</a:t>
            </a:r>
            <a:endParaRPr sz="8000" b="0" i="0" u="none" strike="noStrike" cap="none">
              <a:solidFill>
                <a:srgbClr val="8F6B1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5324" y="1880260"/>
            <a:ext cx="3871851" cy="3500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D601DA7-2381-9BE0-C3EA-74B12B8B7ACB}"/>
              </a:ext>
            </a:extLst>
          </p:cNvPr>
          <p:cNvSpPr/>
          <p:nvPr/>
        </p:nvSpPr>
        <p:spPr>
          <a:xfrm>
            <a:off x="638419" y="1476994"/>
            <a:ext cx="4020292" cy="26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বাঘটি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দৌড়াচ্ছে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183D4A-FB98-F594-E01B-CD9E1B225E6C}"/>
              </a:ext>
            </a:extLst>
          </p:cNvPr>
          <p:cNvSpPr/>
          <p:nvPr/>
        </p:nvSpPr>
        <p:spPr>
          <a:xfrm>
            <a:off x="638419" y="4081899"/>
            <a:ext cx="4151536" cy="27021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ভরদুপুরে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ডোরাকাটা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বাঘটি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বনের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বাইরে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দৌড়াচ্ছে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AB81C6-7766-8B85-0F04-90F97773E49F}"/>
              </a:ext>
            </a:extLst>
          </p:cNvPr>
          <p:cNvSpPr/>
          <p:nvPr/>
        </p:nvSpPr>
        <p:spPr>
          <a:xfrm>
            <a:off x="8184077" y="1370615"/>
            <a:ext cx="3763982" cy="26214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ডোরাকাটা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বাঘটি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দৌড়াচ্ছে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33B3EB-1147-9D31-9E96-62FDC7C1B025}"/>
              </a:ext>
            </a:extLst>
          </p:cNvPr>
          <p:cNvSpPr/>
          <p:nvPr/>
        </p:nvSpPr>
        <p:spPr>
          <a:xfrm>
            <a:off x="8275616" y="4012377"/>
            <a:ext cx="3763982" cy="28456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ডোরাকাটা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বাঘটি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বনের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বাইরে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</a:rPr>
              <a:t>দৌড়াচ্ছে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8D2C2DA-3302-2A42-4D41-F0907A26C9BC}"/>
              </a:ext>
            </a:extLst>
          </p:cNvPr>
          <p:cNvSpPr/>
          <p:nvPr/>
        </p:nvSpPr>
        <p:spPr>
          <a:xfrm>
            <a:off x="1533895" y="483424"/>
            <a:ext cx="9797143" cy="13968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i="1" dirty="0" err="1">
                <a:solidFill>
                  <a:schemeClr val="accent6">
                    <a:lumMod val="50000"/>
                  </a:schemeClr>
                </a:solidFill>
              </a:rPr>
              <a:t>ছবি</a:t>
            </a: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400" b="1" i="1" dirty="0" err="1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400" b="1" i="1" dirty="0" err="1">
                <a:solidFill>
                  <a:schemeClr val="accent6">
                    <a:lumMod val="50000"/>
                  </a:schemeClr>
                </a:solidFill>
              </a:rPr>
              <a:t>যা</a:t>
            </a: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400" b="1" i="1" dirty="0" err="1">
                <a:solidFill>
                  <a:schemeClr val="accent6">
                    <a:lumMod val="50000"/>
                  </a:schemeClr>
                </a:solidFill>
              </a:rPr>
              <a:t>বুঝলাম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2AAB3-AB4B-BB15-BA27-8A790298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26" y="2102921"/>
            <a:ext cx="5450281" cy="4737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17CB3E1-874E-FB40-B197-F0CEC616675B}"/>
              </a:ext>
            </a:extLst>
          </p:cNvPr>
          <p:cNvSpPr/>
          <p:nvPr/>
        </p:nvSpPr>
        <p:spPr>
          <a:xfrm>
            <a:off x="6469578" y="2102921"/>
            <a:ext cx="5722422" cy="47550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১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নং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বাক্যে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উদ্দেশ্য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বিধেয়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।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২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নং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বাক্যে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উদ্দেশ্যের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প্রসারক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।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৩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নং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বাক্যে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বিধেয়ের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প্রসারক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।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৪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নং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বাক্যে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বাক্যের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শব্দগুচ্ছ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</a:rPr>
              <a:t>বর্গ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।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554CD72-1F03-EE51-43DD-D420A0D9F63C}"/>
              </a:ext>
            </a:extLst>
          </p:cNvPr>
          <p:cNvSpPr/>
          <p:nvPr/>
        </p:nvSpPr>
        <p:spPr>
          <a:xfrm>
            <a:off x="1527710" y="368187"/>
            <a:ext cx="8844643" cy="16699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4">
                    <a:lumMod val="50000"/>
                  </a:schemeClr>
                </a:solidFill>
              </a:rPr>
              <a:t>আজকের</a:t>
            </a:r>
            <a:r>
              <a:rPr lang="en-GB" sz="8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4">
                    <a:lumMod val="50000"/>
                  </a:schemeClr>
                </a:solidFill>
              </a:rPr>
              <a:t>পাঠ</a:t>
            </a:r>
            <a:endParaRPr lang="en-US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5FDC8-28A2-4FBA-9462-C499314B8D56}"/>
              </a:ext>
            </a:extLst>
          </p:cNvPr>
          <p:cNvSpPr/>
          <p:nvPr/>
        </p:nvSpPr>
        <p:spPr>
          <a:xfrm rot="10800000" flipV="1">
            <a:off x="5498523" y="2460764"/>
            <a:ext cx="148441" cy="10181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rgbClr val="FF0000"/>
                </a:solidFill>
              </a:rPr>
              <a:t>বা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88B72-BB7D-7BFF-5A9D-C6B0357D1849}"/>
              </a:ext>
            </a:extLst>
          </p:cNvPr>
          <p:cNvSpPr/>
          <p:nvPr/>
        </p:nvSpPr>
        <p:spPr>
          <a:xfrm rot="10800000" flipV="1">
            <a:off x="6741721" y="2038155"/>
            <a:ext cx="57740" cy="188317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rgbClr val="FF0000"/>
                </a:solidFill>
              </a:rPr>
              <a:t>ক্য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7CB3A-1A7A-F256-626A-905E7E4A2C02}"/>
              </a:ext>
            </a:extLst>
          </p:cNvPr>
          <p:cNvSpPr/>
          <p:nvPr/>
        </p:nvSpPr>
        <p:spPr>
          <a:xfrm>
            <a:off x="1527710" y="3901486"/>
            <a:ext cx="8844643" cy="2956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উদ্দেশ্য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বিধেয়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উদ্দেশ্য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বিধেয়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এর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প্রসারক,বাক্যের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4">
                    <a:lumMod val="50000"/>
                  </a:schemeClr>
                </a:solidFill>
              </a:rPr>
              <a:t>বর্গ</a:t>
            </a:r>
            <a:r>
              <a:rPr lang="en-GB" sz="60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endParaRPr 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85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6F8DB7E-8574-622B-43BB-5DF39C51EEE9}"/>
              </a:ext>
            </a:extLst>
          </p:cNvPr>
          <p:cNvSpPr/>
          <p:nvPr/>
        </p:nvSpPr>
        <p:spPr>
          <a:xfrm>
            <a:off x="2127662" y="462643"/>
            <a:ext cx="8782793" cy="1281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chemeClr val="accent2">
                    <a:lumMod val="50000"/>
                  </a:schemeClr>
                </a:solidFill>
              </a:rPr>
              <a:t>এসো</a:t>
            </a:r>
            <a:r>
              <a:rPr lang="en-GB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5400" dirty="0" err="1">
                <a:solidFill>
                  <a:schemeClr val="accent2">
                    <a:lumMod val="50000"/>
                  </a:schemeClr>
                </a:solidFill>
              </a:rPr>
              <a:t>নিজে</a:t>
            </a:r>
            <a:r>
              <a:rPr lang="en-GB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5400" dirty="0" err="1">
                <a:solidFill>
                  <a:schemeClr val="accent2">
                    <a:lumMod val="50000"/>
                  </a:schemeClr>
                </a:solidFill>
              </a:rPr>
              <a:t>চেষ্টা</a:t>
            </a:r>
            <a:r>
              <a:rPr lang="en-GB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5400" dirty="0" err="1">
                <a:solidFill>
                  <a:schemeClr val="accent2">
                    <a:lumMod val="50000"/>
                  </a:schemeClr>
                </a:solidFill>
              </a:rPr>
              <a:t>করি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4AA9C-71D3-044B-30F4-ABD9E5B9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75" y="2378591"/>
            <a:ext cx="4796656" cy="4016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9D67742-800C-A1A9-48BD-E46561E08FA5}"/>
              </a:ext>
            </a:extLst>
          </p:cNvPr>
          <p:cNvSpPr/>
          <p:nvPr/>
        </p:nvSpPr>
        <p:spPr>
          <a:xfrm>
            <a:off x="6620973" y="2378591"/>
            <a:ext cx="5254351" cy="401676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2800" dirty="0" err="1">
                <a:solidFill>
                  <a:srgbClr val="FF0000"/>
                </a:solidFill>
              </a:rPr>
              <a:t>মেয়েটি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গান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করছে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বাক্যে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উদ্দেশ্য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 ও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বিধেয়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চিহ্নিত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কর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800" dirty="0" err="1">
                <a:solidFill>
                  <a:srgbClr val="FF0000"/>
                </a:solidFill>
              </a:rPr>
              <a:t>লাল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জামা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পরা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মেয়েটি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গান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করছে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প্রসারক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কার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সাথে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যুক্ত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হয়েছে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800" dirty="0" err="1">
                <a:solidFill>
                  <a:srgbClr val="FF0000"/>
                </a:solidFill>
              </a:rPr>
              <a:t>লাল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জামা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পরা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মেয়েটি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হারমোনিয়াম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নিয়ে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গান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করছে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বাক্যে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প্রসারক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</a:rPr>
              <a:t>কোনটি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33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6.XML" val="2374677744"/>
  <p:tag name="PPT/SLIDES/SLIDE1.XML" val="2435967144"/>
  <p:tag name="PPT/SLIDES/SLIDE2.XML" val="2819034627"/>
  <p:tag name="PPT/SLIDES/SLIDE3.XML" val="827540526"/>
  <p:tag name="PPT/SLIDES/SLIDE4.XML" val="112561022"/>
  <p:tag name="PPT/SLIDES/SLIDE5.XML" val="3900844575"/>
  <p:tag name="PPT/SLIDES/SLIDE7.XML" val="235155246"/>
  <p:tag name="PPT/SLIDES/SLIDE8.XML" val="3041934125"/>
  <p:tag name="PPT/SLIDES/SLIDE9.XML" val="1151056230"/>
  <p:tag name="PPT/SLIDES/SLIDE10.XML" val="2363081719"/>
  <p:tag name="PPT/SLIDES/SLIDE11.XML" val="1882761690"/>
  <p:tag name="PPT/SLIDES/SLIDE12.XML" val="2035665590"/>
  <p:tag name="PPT/SLIDES/SLIDE13.XML" val="170131913"/>
  <p:tag name="PPT/SLIDES/SLIDE14.XML" val="2750230003"/>
  <p:tag name="PPT/SLIDES/SLIDE15.XML" val="1213270285"/>
  <p:tag name="PPT/SLIDES/SLIDE16.XML" val="3704496681"/>
  <p:tag name="PPT/SLIDELAYOUTS/SLIDELAYOUT5.XML" val="1049393444"/>
  <p:tag name="PPT/SLIDEMASTERS/SLIDEMASTER1.XML" val="3224958914"/>
  <p:tag name="PPT/SLIDELAYOUTS/SLIDELAYOUT1.XML" val="2400494217"/>
  <p:tag name="PPT/SLIDELAYOUTS/SLIDELAYOUT11.XML" val="2088661821"/>
  <p:tag name="PPT/SLIDELAYOUTS/SLIDELAYOUT10.XML" val="1078300131"/>
  <p:tag name="PPT/SLIDELAYOUTS/SLIDELAYOUT9.XML" val="2816657757"/>
  <p:tag name="PPT/SLIDELAYOUTS/SLIDELAYOUT8.XML" val="3721977479"/>
  <p:tag name="PPT/SLIDELAYOUTS/SLIDELAYOUT7.XML" val="3856106961"/>
  <p:tag name="PPT/SLIDELAYOUTS/SLIDELAYOUT6.XML" val="3236756922"/>
  <p:tag name="PPT/SLIDELAYOUTS/SLIDELAYOUT2.XML" val="888736788"/>
  <p:tag name="PPT/SLIDELAYOUTS/SLIDELAYOUT4.XML" val="1799381064"/>
  <p:tag name="PPT/SLIDELAYOUTS/SLIDELAYOUT3.XML" val="3513047786"/>
  <p:tag name="PPT/MEDIA/IMAGE1.JPEG" val="4180736971"/>
  <p:tag name="PPT/MEDIA/IMAGE2.JPEG" val="1209505335"/>
  <p:tag name="PPT/THEME/THEME1.XML" val="27096887"/>
  <p:tag name="PPT/MEDIA/IMAGE11.JPEG" val="38612201"/>
  <p:tag name="PPT/MEDIA/IMAGE10.JPEG" val="2023813858"/>
  <p:tag name="PPT/MEDIA/IMAGE9.JPEG" val="453333383"/>
  <p:tag name="PPT/MEDIA/IMAGE8.JPEG" val="429837778"/>
  <p:tag name="PPT/MEDIA/IMAGE7.JPEG" val="3170583927"/>
  <p:tag name="PPT/MEDIA/IMAGE6.JPEG" val="1888850041"/>
  <p:tag name="PPT/MEDIA/IMAGE5.JPEG" val="1924121684"/>
  <p:tag name="PPT/MEDIA/IMAGE3.JPEG" val="3224416919"/>
  <p:tag name="PPT/MEDIA/IMAGE4.GIF" val="1829508857"/>
</p:tagLst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TF10001025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Guest User</cp:lastModifiedBy>
  <cp:revision>23</cp:revision>
  <dcterms:modified xsi:type="dcterms:W3CDTF">2024-09-08T09:15:13Z</dcterms:modified>
</cp:coreProperties>
</file>