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1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5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6E5B2-75E3-47A3-9EBE-EA3B7E5E6A41}" type="datetimeFigureOut">
              <a:rPr lang="en-US" smtClean="0"/>
              <a:t>8/1/2025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1765D-0587-4261-BFC0-CE8A252D5C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8831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6E5B2-75E3-47A3-9EBE-EA3B7E5E6A41}" type="datetimeFigureOut">
              <a:rPr lang="en-US" smtClean="0"/>
              <a:t>8/1/2025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1765D-0587-4261-BFC0-CE8A252D5C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4652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6E5B2-75E3-47A3-9EBE-EA3B7E5E6A41}" type="datetimeFigureOut">
              <a:rPr lang="en-US" smtClean="0"/>
              <a:t>8/1/2025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1765D-0587-4261-BFC0-CE8A252D5C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5521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6E5B2-75E3-47A3-9EBE-EA3B7E5E6A41}" type="datetimeFigureOut">
              <a:rPr lang="en-US" smtClean="0"/>
              <a:t>8/1/2025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1765D-0587-4261-BFC0-CE8A252D5C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8426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6E5B2-75E3-47A3-9EBE-EA3B7E5E6A41}" type="datetimeFigureOut">
              <a:rPr lang="en-US" smtClean="0"/>
              <a:t>8/1/2025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1765D-0587-4261-BFC0-CE8A252D5C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91807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6E5B2-75E3-47A3-9EBE-EA3B7E5E6A41}" type="datetimeFigureOut">
              <a:rPr lang="en-US" smtClean="0"/>
              <a:t>8/1/2025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1765D-0587-4261-BFC0-CE8A252D5C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48742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6E5B2-75E3-47A3-9EBE-EA3B7E5E6A41}" type="datetimeFigureOut">
              <a:rPr lang="en-US" smtClean="0"/>
              <a:t>8/1/2025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1765D-0587-4261-BFC0-CE8A252D5C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7431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6E5B2-75E3-47A3-9EBE-EA3B7E5E6A41}" type="datetimeFigureOut">
              <a:rPr lang="en-US" smtClean="0"/>
              <a:t>8/1/2025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1765D-0587-4261-BFC0-CE8A252D5C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84791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6E5B2-75E3-47A3-9EBE-EA3B7E5E6A41}" type="datetimeFigureOut">
              <a:rPr lang="en-US" smtClean="0"/>
              <a:t>8/1/2025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1765D-0587-4261-BFC0-CE8A252D5C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60190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6E5B2-75E3-47A3-9EBE-EA3B7E5E6A41}" type="datetimeFigureOut">
              <a:rPr lang="en-US" smtClean="0"/>
              <a:t>8/1/2025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1765D-0587-4261-BFC0-CE8A252D5C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69304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6E5B2-75E3-47A3-9EBE-EA3B7E5E6A41}" type="datetimeFigureOut">
              <a:rPr lang="en-US" smtClean="0"/>
              <a:t>8/1/2025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1765D-0587-4261-BFC0-CE8A252D5C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18973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E6E5B2-75E3-47A3-9EBE-EA3B7E5E6A41}" type="datetimeFigureOut">
              <a:rPr lang="en-US" smtClean="0"/>
              <a:t>8/1/2025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61765D-0587-4261-BFC0-CE8A252D5C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5427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381001"/>
            <a:ext cx="7772400" cy="990599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en-US" sz="5400" b="1" dirty="0" err="1" smtClean="0">
                <a:solidFill>
                  <a:srgbClr val="00B050"/>
                </a:solidFill>
                <a:latin typeface="NikoshGrameem" pitchFamily="2" charset="0"/>
                <a:cs typeface="NikoshGrameem" pitchFamily="2" charset="0"/>
              </a:rPr>
              <a:t>আজকের</a:t>
            </a:r>
            <a:r>
              <a:rPr lang="en-US" sz="5400" b="1" dirty="0" smtClean="0">
                <a:latin typeface="NikoshGrameem" pitchFamily="2" charset="0"/>
                <a:cs typeface="NikoshGrameem" pitchFamily="2" charset="0"/>
              </a:rPr>
              <a:t> </a:t>
            </a:r>
            <a:r>
              <a:rPr lang="en-US" sz="5400" b="1" dirty="0" err="1" smtClean="0">
                <a:solidFill>
                  <a:srgbClr val="FF0000"/>
                </a:solidFill>
                <a:latin typeface="NikoshGrameem" pitchFamily="2" charset="0"/>
                <a:cs typeface="NikoshGrameem" pitchFamily="2" charset="0"/>
              </a:rPr>
              <a:t>ক্লাসে</a:t>
            </a:r>
            <a:r>
              <a:rPr lang="en-US" sz="5400" b="1" dirty="0" smtClean="0">
                <a:latin typeface="NikoshGrameem" pitchFamily="2" charset="0"/>
                <a:cs typeface="NikoshGrameem" pitchFamily="2" charset="0"/>
              </a:rPr>
              <a:t> </a:t>
            </a:r>
            <a:r>
              <a:rPr lang="en-US" sz="5400" b="1" dirty="0" err="1" smtClean="0">
                <a:solidFill>
                  <a:srgbClr val="00B050"/>
                </a:solidFill>
                <a:latin typeface="NikoshGrameem" pitchFamily="2" charset="0"/>
                <a:cs typeface="NikoshGrameem" pitchFamily="2" charset="0"/>
              </a:rPr>
              <a:t>সু-স্বাগতম</a:t>
            </a:r>
            <a:r>
              <a:rPr lang="en-US" sz="5400" b="1" dirty="0" smtClean="0">
                <a:latin typeface="NikoshGrameem" pitchFamily="2" charset="0"/>
                <a:cs typeface="NikoshGrameem" pitchFamily="2" charset="0"/>
              </a:rPr>
              <a:t> </a:t>
            </a:r>
            <a:endParaRPr lang="en-US" sz="5400" b="1" dirty="0">
              <a:latin typeface="NikoshGrameem" pitchFamily="2" charset="0"/>
              <a:cs typeface="NikoshGrameem" pitchFamily="2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1524000"/>
            <a:ext cx="7840444" cy="51522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5616702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own Arrow Callout 2"/>
          <p:cNvSpPr/>
          <p:nvPr/>
        </p:nvSpPr>
        <p:spPr>
          <a:xfrm>
            <a:off x="609600" y="609600"/>
            <a:ext cx="7772400" cy="1524000"/>
          </a:xfrm>
          <a:prstGeom prst="downArrowCallou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bn-IN" sz="4400" dirty="0">
                <a:solidFill>
                  <a:srgbClr val="0066FF"/>
                </a:solidFill>
                <a:latin typeface="NikoshBAN" pitchFamily="2" charset="0"/>
                <a:cs typeface="NikoshBAN" pitchFamily="2" charset="0"/>
              </a:rPr>
              <a:t>দলীয় কাজ</a:t>
            </a:r>
            <a:endParaRPr lang="en-US" sz="4400" dirty="0">
              <a:solidFill>
                <a:srgbClr val="0066FF"/>
              </a:solidFill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338667" y="2204357"/>
            <a:ext cx="8356600" cy="3510643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endParaRPr lang="bn-IN" sz="4400" b="1" dirty="0">
              <a:solidFill>
                <a:srgbClr val="C00000"/>
              </a:solidFill>
              <a:latin typeface="NikoshBAN" pitchFamily="2" charset="0"/>
              <a:cs typeface="NikoshBAN" pitchFamily="2" charset="0"/>
            </a:endParaRPr>
          </a:p>
          <a:p>
            <a:r>
              <a:rPr lang="bn-IN" sz="3300" b="1" dirty="0">
                <a:solidFill>
                  <a:srgbClr val="7030A0"/>
                </a:solidFill>
                <a:latin typeface="NikoshBAN" pitchFamily="2" charset="0"/>
                <a:cs typeface="NikoshBAN" pitchFamily="2" charset="0"/>
              </a:rPr>
              <a:t>১।  মানুষ কেন স্বদেশের স্মৃতি সহজে ভুলে না? </a:t>
            </a:r>
          </a:p>
          <a:p>
            <a:r>
              <a:rPr lang="bn-IN" sz="3300" b="1" dirty="0">
                <a:solidFill>
                  <a:srgbClr val="7030A0"/>
                </a:solidFill>
                <a:latin typeface="NikoshBAN" pitchFamily="2" charset="0"/>
                <a:cs typeface="NikoshBAN" pitchFamily="2" charset="0"/>
              </a:rPr>
              <a:t>	সংক্ষেপে লিখ।</a:t>
            </a:r>
          </a:p>
          <a:p>
            <a:r>
              <a:rPr lang="bn-IN" sz="3500" b="1" dirty="0">
                <a:solidFill>
                  <a:srgbClr val="7030A0"/>
                </a:solidFill>
                <a:latin typeface="NikoshBAN" pitchFamily="2" charset="0"/>
                <a:cs typeface="NikoshBAN" pitchFamily="2" charset="0"/>
              </a:rPr>
              <a:t>২। দেশের প্রতি আমাদের কেমন মমত্তবোধ থাকা উচিত 	বলে তোমরা মনে কর ? সংক্ষেপে লিখ।</a:t>
            </a:r>
          </a:p>
          <a:p>
            <a:endParaRPr lang="en-US" sz="3300" b="1" dirty="0">
              <a:solidFill>
                <a:srgbClr val="0066FF"/>
              </a:solidFill>
              <a:latin typeface="NikoshBAN" pitchFamily="2" charset="0"/>
              <a:cs typeface="NikoshBA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2363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457201"/>
            <a:ext cx="8610600" cy="146193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lIns="91431" tIns="45716" rIns="91431" bIns="45716" rtlCol="0">
            <a:spAutoFit/>
          </a:bodyPr>
          <a:lstStyle/>
          <a:p>
            <a:pPr algn="ctr"/>
            <a:r>
              <a:rPr lang="en-US" sz="8900" dirty="0" err="1">
                <a:latin typeface="NikoshBAN" pitchFamily="2" charset="0"/>
                <a:cs typeface="NikoshBAN" pitchFamily="2" charset="0"/>
              </a:rPr>
              <a:t>মূল্যায়ন</a:t>
            </a:r>
            <a:endParaRPr lang="en-US" sz="6000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4800" y="2362201"/>
            <a:ext cx="8534400" cy="298542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lIns="91431" tIns="45716" rIns="91431" bIns="45716" rtlCol="0">
            <a:spAutoFit/>
          </a:bodyPr>
          <a:lstStyle/>
          <a:p>
            <a:pPr marL="742878" indent="-742878"/>
            <a:r>
              <a:rPr lang="en-US" sz="3600" dirty="0">
                <a:latin typeface="NikoshGrameem" pitchFamily="2" charset="0"/>
                <a:cs typeface="NikoshGrameem" pitchFamily="2" charset="0"/>
              </a:rPr>
              <a:t>১। </a:t>
            </a:r>
            <a:r>
              <a:rPr lang="en-US" sz="3600" dirty="0" err="1">
                <a:latin typeface="NikoshGrameem" pitchFamily="2" charset="0"/>
                <a:cs typeface="NikoshGrameem" pitchFamily="2" charset="0"/>
              </a:rPr>
              <a:t>কবি</a:t>
            </a:r>
            <a:r>
              <a:rPr lang="en-US" sz="3600" dirty="0">
                <a:latin typeface="NikoshGrameem" pitchFamily="2" charset="0"/>
                <a:cs typeface="NikoshGrameem" pitchFamily="2" charset="0"/>
              </a:rPr>
              <a:t> </a:t>
            </a:r>
            <a:r>
              <a:rPr lang="en-US" sz="3600" dirty="0" err="1">
                <a:latin typeface="NikoshGrameem" pitchFamily="2" charset="0"/>
                <a:cs typeface="NikoshGrameem" pitchFamily="2" charset="0"/>
              </a:rPr>
              <a:t>কত</a:t>
            </a:r>
            <a:r>
              <a:rPr lang="en-US" sz="3600" dirty="0">
                <a:latin typeface="NikoshGrameem" pitchFamily="2" charset="0"/>
                <a:cs typeface="NikoshGrameem" pitchFamily="2" charset="0"/>
              </a:rPr>
              <a:t> </a:t>
            </a:r>
            <a:r>
              <a:rPr lang="en-US" sz="3600" dirty="0" err="1">
                <a:latin typeface="NikoshGrameem" pitchFamily="2" charset="0"/>
                <a:cs typeface="NikoshGrameem" pitchFamily="2" charset="0"/>
              </a:rPr>
              <a:t>সালে</a:t>
            </a:r>
            <a:r>
              <a:rPr lang="en-US" sz="3600" dirty="0">
                <a:latin typeface="NikoshGrameem" pitchFamily="2" charset="0"/>
                <a:cs typeface="NikoshGrameem" pitchFamily="2" charset="0"/>
              </a:rPr>
              <a:t> </a:t>
            </a:r>
            <a:r>
              <a:rPr lang="en-US" sz="3600" dirty="0" err="1">
                <a:latin typeface="NikoshGrameem" pitchFamily="2" charset="0"/>
                <a:cs typeface="NikoshGrameem" pitchFamily="2" charset="0"/>
              </a:rPr>
              <a:t>জন্ম</a:t>
            </a:r>
            <a:r>
              <a:rPr lang="en-US" sz="3600" dirty="0">
                <a:latin typeface="NikoshGrameem" pitchFamily="2" charset="0"/>
                <a:cs typeface="NikoshGrameem" pitchFamily="2" charset="0"/>
              </a:rPr>
              <a:t> </a:t>
            </a:r>
            <a:r>
              <a:rPr lang="en-US" sz="3600" dirty="0" err="1">
                <a:latin typeface="NikoshGrameem" pitchFamily="2" charset="0"/>
                <a:cs typeface="NikoshGrameem" pitchFamily="2" charset="0"/>
              </a:rPr>
              <a:t>গ্রহন</a:t>
            </a:r>
            <a:r>
              <a:rPr lang="en-US" sz="3600" dirty="0">
                <a:latin typeface="NikoshGrameem" pitchFamily="2" charset="0"/>
                <a:cs typeface="NikoshGrameem" pitchFamily="2" charset="0"/>
              </a:rPr>
              <a:t> </a:t>
            </a:r>
            <a:r>
              <a:rPr lang="en-US" sz="3600" dirty="0" err="1">
                <a:latin typeface="NikoshGrameem" pitchFamily="2" charset="0"/>
                <a:cs typeface="NikoshGrameem" pitchFamily="2" charset="0"/>
              </a:rPr>
              <a:t>করেন</a:t>
            </a:r>
            <a:r>
              <a:rPr lang="en-US" sz="3600" dirty="0">
                <a:latin typeface="NikoshGrameem" pitchFamily="2" charset="0"/>
                <a:cs typeface="NikoshGrameem" pitchFamily="2" charset="0"/>
              </a:rPr>
              <a:t>? </a:t>
            </a:r>
          </a:p>
          <a:p>
            <a:pPr marL="742878" indent="-742878"/>
            <a:r>
              <a:rPr lang="en-US" sz="3600" dirty="0">
                <a:latin typeface="NikoshGrameem" pitchFamily="2" charset="0"/>
                <a:cs typeface="NikoshGrameem" pitchFamily="2" charset="0"/>
              </a:rPr>
              <a:t>২। </a:t>
            </a:r>
            <a:r>
              <a:rPr lang="en-US" sz="3600" dirty="0" err="1">
                <a:latin typeface="NikoshGrameem" pitchFamily="2" charset="0"/>
                <a:cs typeface="NikoshGrameem" pitchFamily="2" charset="0"/>
              </a:rPr>
              <a:t>তাঁর</a:t>
            </a:r>
            <a:r>
              <a:rPr lang="en-US" sz="3600" dirty="0">
                <a:latin typeface="NikoshGrameem" pitchFamily="2" charset="0"/>
                <a:cs typeface="NikoshGrameem" pitchFamily="2" charset="0"/>
              </a:rPr>
              <a:t> </a:t>
            </a:r>
            <a:r>
              <a:rPr lang="en-US" sz="3600" dirty="0" err="1">
                <a:latin typeface="NikoshGrameem" pitchFamily="2" charset="0"/>
                <a:cs typeface="NikoshGrameem" pitchFamily="2" charset="0"/>
              </a:rPr>
              <a:t>অমর</a:t>
            </a:r>
            <a:r>
              <a:rPr lang="en-US" sz="3600" dirty="0">
                <a:latin typeface="NikoshGrameem" pitchFamily="2" charset="0"/>
                <a:cs typeface="NikoshGrameem" pitchFamily="2" charset="0"/>
              </a:rPr>
              <a:t> </a:t>
            </a:r>
            <a:r>
              <a:rPr lang="en-US" sz="3600" dirty="0" err="1">
                <a:latin typeface="NikoshGrameem" pitchFamily="2" charset="0"/>
                <a:cs typeface="NikoshGrameem" pitchFamily="2" charset="0"/>
              </a:rPr>
              <a:t>কীর্তি</a:t>
            </a:r>
            <a:r>
              <a:rPr lang="en-US" sz="3600" dirty="0">
                <a:latin typeface="NikoshGrameem" pitchFamily="2" charset="0"/>
                <a:cs typeface="NikoshGrameem" pitchFamily="2" charset="0"/>
              </a:rPr>
              <a:t> </a:t>
            </a:r>
            <a:r>
              <a:rPr lang="en-US" sz="3600" dirty="0" err="1">
                <a:latin typeface="NikoshGrameem" pitchFamily="2" charset="0"/>
                <a:cs typeface="NikoshGrameem" pitchFamily="2" charset="0"/>
              </a:rPr>
              <a:t>কাব্যর</a:t>
            </a:r>
            <a:r>
              <a:rPr lang="en-US" sz="3600" dirty="0">
                <a:latin typeface="NikoshGrameem" pitchFamily="2" charset="0"/>
                <a:cs typeface="NikoshGrameem" pitchFamily="2" charset="0"/>
              </a:rPr>
              <a:t> </a:t>
            </a:r>
            <a:r>
              <a:rPr lang="en-US" sz="3600" dirty="0" err="1">
                <a:latin typeface="NikoshGrameem" pitchFamily="2" charset="0"/>
                <a:cs typeface="NikoshGrameem" pitchFamily="2" charset="0"/>
              </a:rPr>
              <a:t>নাম</a:t>
            </a:r>
            <a:r>
              <a:rPr lang="en-US" sz="3600" dirty="0">
                <a:latin typeface="NikoshGrameem" pitchFamily="2" charset="0"/>
                <a:cs typeface="NikoshGrameem" pitchFamily="2" charset="0"/>
              </a:rPr>
              <a:t> </a:t>
            </a:r>
            <a:r>
              <a:rPr lang="en-US" sz="3600" dirty="0" err="1">
                <a:latin typeface="NikoshGrameem" pitchFamily="2" charset="0"/>
                <a:cs typeface="NikoshGrameem" pitchFamily="2" charset="0"/>
              </a:rPr>
              <a:t>কি</a:t>
            </a:r>
            <a:r>
              <a:rPr lang="en-US" sz="3600" dirty="0">
                <a:latin typeface="NikoshGrameem" pitchFamily="2" charset="0"/>
                <a:cs typeface="NikoshGrameem" pitchFamily="2" charset="0"/>
              </a:rPr>
              <a:t>?</a:t>
            </a:r>
          </a:p>
          <a:p>
            <a:pPr marL="742878" indent="-742878"/>
            <a:r>
              <a:rPr lang="en-US" sz="3600" dirty="0">
                <a:latin typeface="NikoshGrameem" pitchFamily="2" charset="0"/>
                <a:cs typeface="NikoshGrameem" pitchFamily="2" charset="0"/>
              </a:rPr>
              <a:t>৩।“</a:t>
            </a:r>
            <a:r>
              <a:rPr lang="en-US" sz="3600" dirty="0" err="1">
                <a:latin typeface="NikoshGrameem" pitchFamily="2" charset="0"/>
                <a:cs typeface="NikoshGrameem" pitchFamily="2" charset="0"/>
              </a:rPr>
              <a:t>দুগ্ধস্রোতরুপী</a:t>
            </a:r>
            <a:r>
              <a:rPr lang="en-US" sz="3600" dirty="0">
                <a:latin typeface="NikoshGrameem" pitchFamily="2" charset="0"/>
                <a:cs typeface="NikoshGrameem" pitchFamily="2" charset="0"/>
              </a:rPr>
              <a:t> </a:t>
            </a:r>
            <a:r>
              <a:rPr lang="en-US" sz="3600" dirty="0" err="1">
                <a:latin typeface="NikoshGrameem" pitchFamily="2" charset="0"/>
                <a:cs typeface="NikoshGrameem" pitchFamily="2" charset="0"/>
              </a:rPr>
              <a:t>তুমি</a:t>
            </a:r>
            <a:r>
              <a:rPr lang="en-US" sz="3600" dirty="0">
                <a:latin typeface="NikoshGrameem" pitchFamily="2" charset="0"/>
                <a:cs typeface="NikoshGrameem" pitchFamily="2" charset="0"/>
              </a:rPr>
              <a:t> </a:t>
            </a:r>
            <a:r>
              <a:rPr lang="en-US" sz="3600" dirty="0" err="1">
                <a:latin typeface="NikoshGrameem" pitchFamily="2" charset="0"/>
                <a:cs typeface="NikoshGrameem" pitchFamily="2" charset="0"/>
              </a:rPr>
              <a:t>জন্মভূমি</a:t>
            </a:r>
            <a:r>
              <a:rPr lang="en-US" sz="3600" dirty="0">
                <a:latin typeface="NikoshGrameem" pitchFamily="2" charset="0"/>
                <a:cs typeface="NikoshGrameem" pitchFamily="2" charset="0"/>
              </a:rPr>
              <a:t> </a:t>
            </a:r>
            <a:r>
              <a:rPr lang="en-US" sz="3600" dirty="0" err="1">
                <a:latin typeface="NikoshGrameem" pitchFamily="2" charset="0"/>
                <a:cs typeface="NikoshGrameem" pitchFamily="2" charset="0"/>
              </a:rPr>
              <a:t>স্তনে</a:t>
            </a:r>
            <a:r>
              <a:rPr lang="en-US" sz="3600" dirty="0">
                <a:latin typeface="NikoshGrameem" pitchFamily="2" charset="0"/>
                <a:cs typeface="NikoshGrameem" pitchFamily="2" charset="0"/>
              </a:rPr>
              <a:t>” </a:t>
            </a:r>
            <a:r>
              <a:rPr lang="en-US" sz="3600" dirty="0" err="1">
                <a:latin typeface="NikoshGrameem" pitchFamily="2" charset="0"/>
                <a:cs typeface="NikoshGrameem" pitchFamily="2" charset="0"/>
              </a:rPr>
              <a:t>কে</a:t>
            </a:r>
            <a:r>
              <a:rPr lang="en-US" sz="3600" dirty="0">
                <a:latin typeface="NikoshGrameem" pitchFamily="2" charset="0"/>
                <a:cs typeface="NikoshGrameem" pitchFamily="2" charset="0"/>
              </a:rPr>
              <a:t>?</a:t>
            </a:r>
          </a:p>
          <a:p>
            <a:r>
              <a:rPr lang="en-US" sz="3600" dirty="0" smtClean="0">
                <a:latin typeface="NikoshGrameem" pitchFamily="2" charset="0"/>
                <a:cs typeface="NikoshGrameem" pitchFamily="2" charset="0"/>
              </a:rPr>
              <a:t>৪।</a:t>
            </a:r>
            <a:r>
              <a:rPr lang="as-IN" sz="3600" dirty="0" smtClean="0">
                <a:latin typeface="NikoshGrameem" pitchFamily="2" charset="0"/>
                <a:cs typeface="NikoshGrameem" pitchFamily="2" charset="0"/>
              </a:rPr>
              <a:t>"ভ্রান্তির </a:t>
            </a:r>
            <a:r>
              <a:rPr lang="as-IN" sz="3600" dirty="0">
                <a:latin typeface="NikoshGrameem" pitchFamily="2" charset="0"/>
                <a:cs typeface="NikoshGrameem" pitchFamily="2" charset="0"/>
              </a:rPr>
              <a:t>ছলনে" বলতে কবি কী বুঝিয়েছেন? </a:t>
            </a:r>
          </a:p>
          <a:p>
            <a:endParaRPr lang="en-US" sz="4400" dirty="0">
              <a:latin typeface="NikoshBAN" pitchFamily="2" charset="0"/>
              <a:cs typeface="NikoshBA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6715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ardrop 9"/>
          <p:cNvSpPr/>
          <p:nvPr/>
        </p:nvSpPr>
        <p:spPr>
          <a:xfrm>
            <a:off x="0" y="2819400"/>
            <a:ext cx="5791200" cy="4038600"/>
          </a:xfrm>
          <a:prstGeom prst="teardrop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US" sz="4400" dirty="0">
                <a:latin typeface="NikoshBAN" pitchFamily="2" charset="0"/>
                <a:cs typeface="NikoshBAN" pitchFamily="2" charset="0"/>
              </a:rPr>
              <a:t> </a:t>
            </a:r>
            <a:endParaRPr lang="bn-IN" sz="4400" dirty="0">
              <a:latin typeface="NikoshBAN" pitchFamily="2" charset="0"/>
              <a:cs typeface="NikoshBAN" pitchFamily="2" charset="0"/>
            </a:endParaRPr>
          </a:p>
          <a:p>
            <a:pPr algn="ctr"/>
            <a:r>
              <a:rPr lang="bn-BD" sz="4400" b="1" dirty="0" smtClean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bn-BD" sz="4000" dirty="0">
                <a:solidFill>
                  <a:srgbClr val="7030A0"/>
                </a:solidFill>
                <a:latin typeface="NikoshGrameem" pitchFamily="2" charset="0"/>
                <a:cs typeface="NikoshGrameem" pitchFamily="2" charset="0"/>
              </a:rPr>
              <a:t>কবিতার আলোকে </a:t>
            </a:r>
            <a:r>
              <a:rPr lang="en-US" sz="4000" dirty="0" err="1" smtClean="0">
                <a:solidFill>
                  <a:srgbClr val="7030A0"/>
                </a:solidFill>
                <a:latin typeface="NikoshGrameem" pitchFamily="2" charset="0"/>
                <a:cs typeface="NikoshGrameem" pitchFamily="2" charset="0"/>
              </a:rPr>
              <a:t>তোমার</a:t>
            </a:r>
            <a:r>
              <a:rPr lang="en-US" sz="4000" dirty="0" smtClean="0">
                <a:solidFill>
                  <a:srgbClr val="7030A0"/>
                </a:solidFill>
                <a:latin typeface="NikoshGrameem" pitchFamily="2" charset="0"/>
                <a:cs typeface="NikoshGrameem" pitchFamily="2" charset="0"/>
              </a:rPr>
              <a:t> </a:t>
            </a:r>
            <a:r>
              <a:rPr lang="as-IN" sz="4000" dirty="0">
                <a:solidFill>
                  <a:srgbClr val="7030A0"/>
                </a:solidFill>
                <a:latin typeface="NikoshGrameem" pitchFamily="2" charset="0"/>
                <a:cs typeface="NikoshGrameem" pitchFamily="2" charset="0"/>
              </a:rPr>
              <a:t> দেশপ্রেম </a:t>
            </a:r>
            <a:r>
              <a:rPr lang="as-IN" sz="4000" dirty="0" smtClean="0">
                <a:solidFill>
                  <a:srgbClr val="7030A0"/>
                </a:solidFill>
                <a:latin typeface="NikoshGrameem" pitchFamily="2" charset="0"/>
                <a:cs typeface="NikoshGrameem" pitchFamily="2" charset="0"/>
              </a:rPr>
              <a:t>প্রকাশ</a:t>
            </a:r>
            <a:r>
              <a:rPr lang="en-US" sz="4000" dirty="0" smtClean="0">
                <a:solidFill>
                  <a:srgbClr val="7030A0"/>
                </a:solidFill>
                <a:latin typeface="NikoshGrameem" pitchFamily="2" charset="0"/>
                <a:cs typeface="NikoshGrameem" pitchFamily="2" charset="0"/>
              </a:rPr>
              <a:t> </a:t>
            </a:r>
            <a:r>
              <a:rPr lang="en-US" sz="4000" dirty="0" err="1" smtClean="0">
                <a:solidFill>
                  <a:srgbClr val="7030A0"/>
                </a:solidFill>
                <a:latin typeface="NikoshGrameem" pitchFamily="2" charset="0"/>
                <a:cs typeface="NikoshGrameem" pitchFamily="2" charset="0"/>
              </a:rPr>
              <a:t>পেয়েছে</a:t>
            </a:r>
            <a:r>
              <a:rPr lang="en-US" sz="4000" dirty="0" smtClean="0">
                <a:solidFill>
                  <a:srgbClr val="7030A0"/>
                </a:solidFill>
                <a:latin typeface="NikoshGrameem" pitchFamily="2" charset="0"/>
                <a:cs typeface="NikoshGrameem" pitchFamily="2" charset="0"/>
              </a:rPr>
              <a:t> </a:t>
            </a:r>
            <a:r>
              <a:rPr lang="en-US" sz="4000" dirty="0" err="1" smtClean="0">
                <a:solidFill>
                  <a:srgbClr val="7030A0"/>
                </a:solidFill>
                <a:latin typeface="NikoshGrameem" pitchFamily="2" charset="0"/>
                <a:cs typeface="NikoshGrameem" pitchFamily="2" charset="0"/>
              </a:rPr>
              <a:t>এমন</a:t>
            </a:r>
            <a:r>
              <a:rPr lang="en-US" sz="4000" dirty="0" smtClean="0">
                <a:solidFill>
                  <a:srgbClr val="7030A0"/>
                </a:solidFill>
                <a:latin typeface="NikoshGrameem" pitchFamily="2" charset="0"/>
                <a:cs typeface="NikoshGrameem" pitchFamily="2" charset="0"/>
              </a:rPr>
              <a:t> </a:t>
            </a:r>
            <a:r>
              <a:rPr lang="en-US" sz="4000" dirty="0" err="1" smtClean="0">
                <a:solidFill>
                  <a:srgbClr val="7030A0"/>
                </a:solidFill>
                <a:latin typeface="NikoshGrameem" pitchFamily="2" charset="0"/>
                <a:cs typeface="NikoshGrameem" pitchFamily="2" charset="0"/>
              </a:rPr>
              <a:t>একটি</a:t>
            </a:r>
            <a:r>
              <a:rPr lang="en-US" sz="4000" dirty="0" smtClean="0">
                <a:solidFill>
                  <a:srgbClr val="7030A0"/>
                </a:solidFill>
                <a:latin typeface="NikoshGrameem" pitchFamily="2" charset="0"/>
                <a:cs typeface="NikoshGrameem" pitchFamily="2" charset="0"/>
              </a:rPr>
              <a:t> </a:t>
            </a:r>
            <a:r>
              <a:rPr lang="en-US" sz="4000" dirty="0" err="1" smtClean="0">
                <a:solidFill>
                  <a:srgbClr val="7030A0"/>
                </a:solidFill>
                <a:latin typeface="NikoshGrameem" pitchFamily="2" charset="0"/>
                <a:cs typeface="NikoshGrameem" pitchFamily="2" charset="0"/>
              </a:rPr>
              <a:t>অনুচ্ছেদ</a:t>
            </a:r>
            <a:r>
              <a:rPr lang="en-US" sz="4000" dirty="0" smtClean="0">
                <a:solidFill>
                  <a:srgbClr val="7030A0"/>
                </a:solidFill>
                <a:latin typeface="NikoshGrameem" pitchFamily="2" charset="0"/>
                <a:cs typeface="NikoshGrameem" pitchFamily="2" charset="0"/>
              </a:rPr>
              <a:t> </a:t>
            </a:r>
            <a:r>
              <a:rPr lang="en-US" sz="4000" dirty="0" err="1" smtClean="0">
                <a:solidFill>
                  <a:srgbClr val="7030A0"/>
                </a:solidFill>
                <a:latin typeface="NikoshGrameem" pitchFamily="2" charset="0"/>
                <a:cs typeface="NikoshGrameem" pitchFamily="2" charset="0"/>
              </a:rPr>
              <a:t>লিখ</a:t>
            </a:r>
            <a:r>
              <a:rPr lang="en-US" sz="4000" dirty="0" smtClean="0">
                <a:solidFill>
                  <a:srgbClr val="7030A0"/>
                </a:solidFill>
                <a:latin typeface="NikoshGrameem" pitchFamily="2" charset="0"/>
                <a:cs typeface="NikoshGrameem" pitchFamily="2" charset="0"/>
              </a:rPr>
              <a:t>।</a:t>
            </a:r>
            <a:endParaRPr lang="en-US" sz="4400" dirty="0">
              <a:solidFill>
                <a:srgbClr val="7030A0"/>
              </a:solidFill>
              <a:latin typeface="NikoshGrameem" pitchFamily="2" charset="0"/>
              <a:cs typeface="NikoshGrameem" pitchFamily="2" charset="0"/>
            </a:endParaRPr>
          </a:p>
          <a:p>
            <a:pPr algn="ctr"/>
            <a:endParaRPr lang="en-US" sz="4400" dirty="0">
              <a:solidFill>
                <a:srgbClr val="002060"/>
              </a:solidFill>
            </a:endParaRPr>
          </a:p>
        </p:txBody>
      </p:sp>
      <p:sp>
        <p:nvSpPr>
          <p:cNvPr id="11" name="Down Arrow Callout 10"/>
          <p:cNvSpPr/>
          <p:nvPr/>
        </p:nvSpPr>
        <p:spPr>
          <a:xfrm>
            <a:off x="3048000" y="1371600"/>
            <a:ext cx="4191000" cy="1600200"/>
          </a:xfrm>
          <a:prstGeom prst="downArrowCallou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US" sz="6000" dirty="0" err="1">
                <a:solidFill>
                  <a:srgbClr val="FFC000"/>
                </a:solidFill>
                <a:latin typeface="NikoshBAN" pitchFamily="2" charset="0"/>
                <a:cs typeface="NikoshBAN" pitchFamily="2" charset="0"/>
              </a:rPr>
              <a:t>বাড়ীর</a:t>
            </a:r>
            <a:r>
              <a:rPr lang="en-US" sz="6000" dirty="0">
                <a:solidFill>
                  <a:srgbClr val="FFC00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6000" dirty="0" err="1">
                <a:solidFill>
                  <a:srgbClr val="FFC000"/>
                </a:solidFill>
                <a:latin typeface="NikoshBAN" pitchFamily="2" charset="0"/>
                <a:cs typeface="NikoshBAN" pitchFamily="2" charset="0"/>
              </a:rPr>
              <a:t>কাজ</a:t>
            </a:r>
            <a:endParaRPr lang="en-US" sz="6000" dirty="0">
              <a:solidFill>
                <a:srgbClr val="FFC000"/>
              </a:solidFill>
              <a:latin typeface="NikoshBAN" pitchFamily="2" charset="0"/>
              <a:cs typeface="NikoshBAN" pitchFamily="2" charset="0"/>
            </a:endParaRP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99487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169466" y="0"/>
            <a:ext cx="6776186" cy="2215991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bn-IN" sz="13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ধন্যবাদ</a:t>
            </a:r>
            <a:endParaRPr lang="en-US" sz="13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432783" y="-1162476"/>
            <a:ext cx="4461309" cy="32629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077" y="2362200"/>
            <a:ext cx="7010400" cy="41534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792532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b="1" dirty="0" err="1" smtClean="0">
                <a:latin typeface="NikoshBAN" pitchFamily="2" charset="0"/>
                <a:cs typeface="NikoshBAN" pitchFamily="2" charset="0"/>
              </a:rPr>
              <a:t>শিক্ষক</a:t>
            </a:r>
            <a:r>
              <a:rPr lang="en-US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b="1" dirty="0" err="1" smtClean="0">
                <a:latin typeface="NikoshBAN" pitchFamily="2" charset="0"/>
                <a:cs typeface="NikoshBAN" pitchFamily="2" charset="0"/>
              </a:rPr>
              <a:t>পরিচিতি</a:t>
            </a:r>
            <a:r>
              <a:rPr lang="en-US" b="1" dirty="0" smtClean="0">
                <a:latin typeface="NikoshBAN" pitchFamily="2" charset="0"/>
                <a:cs typeface="NikoshBAN" pitchFamily="2" charset="0"/>
              </a:rPr>
              <a:t> </a:t>
            </a:r>
            <a:endParaRPr lang="en-US" b="1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3048000"/>
          </a:xfrm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pPr marL="0" indent="0">
              <a:buNone/>
            </a:pPr>
            <a:r>
              <a:rPr lang="en-US" sz="5400" b="1" dirty="0" err="1" smtClean="0">
                <a:latin typeface="NikoshBAN" pitchFamily="2" charset="0"/>
                <a:cs typeface="NikoshBAN" pitchFamily="2" charset="0"/>
              </a:rPr>
              <a:t>মোঃ</a:t>
            </a:r>
            <a:r>
              <a:rPr lang="en-US" sz="5400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5400" b="1" dirty="0" err="1" smtClean="0">
                <a:latin typeface="NikoshBAN" pitchFamily="2" charset="0"/>
                <a:cs typeface="NikoshBAN" pitchFamily="2" charset="0"/>
              </a:rPr>
              <a:t>শামসুদ্দোহা</a:t>
            </a:r>
            <a:r>
              <a:rPr lang="en-US" sz="5400" b="1" dirty="0" smtClean="0">
                <a:latin typeface="NikoshBAN" pitchFamily="2" charset="0"/>
                <a:cs typeface="NikoshBAN" pitchFamily="2" charset="0"/>
              </a:rPr>
              <a:t> </a:t>
            </a:r>
          </a:p>
          <a:p>
            <a:pPr marL="0" indent="0">
              <a:buNone/>
            </a:pPr>
            <a:r>
              <a:rPr lang="en-US" sz="4000" dirty="0" err="1" smtClean="0">
                <a:latin typeface="NikoshBAN" pitchFamily="2" charset="0"/>
                <a:cs typeface="NikoshBAN" pitchFamily="2" charset="0"/>
              </a:rPr>
              <a:t>সহকারী</a:t>
            </a:r>
            <a:r>
              <a:rPr lang="en-US" sz="40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4000" dirty="0" err="1" smtClean="0">
                <a:latin typeface="NikoshBAN" pitchFamily="2" charset="0"/>
                <a:cs typeface="NikoshBAN" pitchFamily="2" charset="0"/>
              </a:rPr>
              <a:t>শিক্ষক</a:t>
            </a:r>
            <a:r>
              <a:rPr lang="en-US" sz="4000" dirty="0" smtClean="0">
                <a:latin typeface="NikoshBAN" pitchFamily="2" charset="0"/>
                <a:cs typeface="NikoshBAN" pitchFamily="2" charset="0"/>
              </a:rPr>
              <a:t> ( </a:t>
            </a:r>
            <a:r>
              <a:rPr lang="en-US" sz="4000" dirty="0" err="1" smtClean="0">
                <a:latin typeface="NikoshBAN" pitchFamily="2" charset="0"/>
                <a:cs typeface="NikoshBAN" pitchFamily="2" charset="0"/>
              </a:rPr>
              <a:t>বাংলা</a:t>
            </a:r>
            <a:r>
              <a:rPr lang="en-US" sz="4000" dirty="0" smtClean="0">
                <a:latin typeface="NikoshBAN" pitchFamily="2" charset="0"/>
                <a:cs typeface="NikoshBAN" pitchFamily="2" charset="0"/>
              </a:rPr>
              <a:t>) </a:t>
            </a:r>
          </a:p>
          <a:p>
            <a:pPr marL="0" indent="0">
              <a:buNone/>
            </a:pPr>
            <a:r>
              <a:rPr lang="en-US" sz="4000" dirty="0" err="1" smtClean="0">
                <a:latin typeface="NikoshBAN" pitchFamily="2" charset="0"/>
                <a:cs typeface="NikoshBAN" pitchFamily="2" charset="0"/>
              </a:rPr>
              <a:t>মির্জাপুর</a:t>
            </a:r>
            <a:r>
              <a:rPr lang="en-US" sz="40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4000" dirty="0" err="1" smtClean="0">
                <a:latin typeface="NikoshBAN" pitchFamily="2" charset="0"/>
                <a:cs typeface="NikoshBAN" pitchFamily="2" charset="0"/>
              </a:rPr>
              <a:t>উচ্চ</a:t>
            </a:r>
            <a:r>
              <a:rPr lang="en-US" sz="40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4000" dirty="0" err="1" smtClean="0">
                <a:latin typeface="NikoshBAN" pitchFamily="2" charset="0"/>
                <a:cs typeface="NikoshBAN" pitchFamily="2" charset="0"/>
              </a:rPr>
              <a:t>বিদ্যালয়</a:t>
            </a:r>
            <a:r>
              <a:rPr lang="en-US" sz="4000" dirty="0" smtClean="0">
                <a:latin typeface="NikoshBAN" pitchFamily="2" charset="0"/>
                <a:cs typeface="NikoshBAN" pitchFamily="2" charset="0"/>
              </a:rPr>
              <a:t> । </a:t>
            </a:r>
            <a:r>
              <a:rPr lang="en-US" sz="4000" dirty="0" err="1" smtClean="0">
                <a:latin typeface="NikoshBAN" pitchFamily="2" charset="0"/>
                <a:cs typeface="NikoshBAN" pitchFamily="2" charset="0"/>
              </a:rPr>
              <a:t>নাচোল,চাঁপাইনবাবগঞ্জ</a:t>
            </a:r>
            <a:r>
              <a:rPr lang="en-US" sz="4000" dirty="0" smtClean="0">
                <a:latin typeface="NikoshBAN" pitchFamily="2" charset="0"/>
                <a:cs typeface="NikoshBAN" pitchFamily="2" charset="0"/>
              </a:rPr>
              <a:t>। </a:t>
            </a:r>
          </a:p>
          <a:p>
            <a:pPr marL="0" indent="0">
              <a:buNone/>
            </a:pPr>
            <a:endParaRPr lang="en-US" dirty="0">
              <a:latin typeface="NikoshBAN" pitchFamily="2" charset="0"/>
              <a:cs typeface="NikoshBAN" pitchFamily="2" charset="0"/>
            </a:endParaRPr>
          </a:p>
        </p:txBody>
      </p:sp>
      <p:pic>
        <p:nvPicPr>
          <p:cNvPr id="1026" name="Picture 2" descr="C:\Users\samsuddoha\Pictures\2025-07-19\006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1600200"/>
            <a:ext cx="3124200" cy="3124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17219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50979" y="307168"/>
            <a:ext cx="8770513" cy="6169832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  <a:latin typeface="NikoshGrameem" pitchFamily="2" charset="0"/>
                <a:cs typeface="NikoshGrameem" pitchFamily="2" charset="0"/>
              </a:rPr>
              <a:t>    </a:t>
            </a:r>
            <a:r>
              <a:rPr lang="bn-IN" sz="4000" b="1" dirty="0" smtClean="0">
                <a:solidFill>
                  <a:srgbClr val="00B050"/>
                </a:solidFill>
                <a:latin typeface="NikoshGrameem" pitchFamily="2" charset="0"/>
                <a:cs typeface="NikoshGrameem" pitchFamily="2" charset="0"/>
              </a:rPr>
              <a:t>শ্রেণি : </a:t>
            </a:r>
            <a:r>
              <a:rPr lang="en-US" sz="4000" b="1" dirty="0" smtClean="0">
                <a:solidFill>
                  <a:srgbClr val="00B050"/>
                </a:solidFill>
                <a:latin typeface="NikoshGrameem" pitchFamily="2" charset="0"/>
                <a:cs typeface="NikoshGrameem" pitchFamily="2" charset="0"/>
              </a:rPr>
              <a:t>১০ম  </a:t>
            </a:r>
            <a:r>
              <a:rPr lang="bn-IN" sz="4000" b="1" dirty="0" smtClean="0">
                <a:solidFill>
                  <a:srgbClr val="00B050"/>
                </a:solidFill>
                <a:latin typeface="NikoshGrameem" pitchFamily="2" charset="0"/>
                <a:cs typeface="NikoshGrameem" pitchFamily="2" charset="0"/>
              </a:rPr>
              <a:t>   </a:t>
            </a:r>
            <a:endParaRPr lang="en-US" sz="4000" b="1" dirty="0" smtClean="0">
              <a:solidFill>
                <a:srgbClr val="00B050"/>
              </a:solidFill>
              <a:latin typeface="NikoshGrameem" pitchFamily="2" charset="0"/>
              <a:cs typeface="NikoshGrameem" pitchFamily="2" charset="0"/>
            </a:endParaRPr>
          </a:p>
          <a:p>
            <a:pPr algn="ctr"/>
            <a:r>
              <a:rPr lang="en-US" sz="4000" b="1" dirty="0" smtClean="0">
                <a:solidFill>
                  <a:schemeClr val="tx1"/>
                </a:solidFill>
                <a:latin typeface="NikoshGrameem" pitchFamily="2" charset="0"/>
                <a:cs typeface="NikoshGrameem" pitchFamily="2" charset="0"/>
              </a:rPr>
              <a:t>      </a:t>
            </a:r>
            <a:r>
              <a:rPr lang="en-US" sz="4000" b="1" dirty="0" smtClean="0">
                <a:solidFill>
                  <a:schemeClr val="tx1"/>
                </a:solidFill>
                <a:latin typeface="NikoshGrameem" pitchFamily="2" charset="0"/>
                <a:cs typeface="NikoshGrameem" pitchFamily="2" charset="0"/>
              </a:rPr>
              <a:t>  </a:t>
            </a:r>
            <a:r>
              <a:rPr lang="bn-IN" sz="4000" b="1" dirty="0" smtClean="0">
                <a:solidFill>
                  <a:srgbClr val="7030A0"/>
                </a:solidFill>
                <a:latin typeface="NikoshGrameem" pitchFamily="2" charset="0"/>
                <a:cs typeface="NikoshGrameem" pitchFamily="2" charset="0"/>
              </a:rPr>
              <a:t>বিষয় : বাংলা প্রথম পত্র,</a:t>
            </a:r>
            <a:endParaRPr lang="en-US" sz="4000" b="1" dirty="0">
              <a:solidFill>
                <a:srgbClr val="7030A0"/>
              </a:solidFill>
              <a:latin typeface="NikoshGrameem" pitchFamily="2" charset="0"/>
              <a:cs typeface="NikoshGrameem" pitchFamily="2" charset="0"/>
            </a:endParaRPr>
          </a:p>
          <a:p>
            <a:pPr algn="ctr"/>
            <a:r>
              <a:rPr lang="en-US" sz="4000" b="1" dirty="0" smtClean="0">
                <a:solidFill>
                  <a:schemeClr val="tx1"/>
                </a:solidFill>
                <a:latin typeface="NikoshGrameem" pitchFamily="2" charset="0"/>
                <a:cs typeface="NikoshGrameem" pitchFamily="2" charset="0"/>
              </a:rPr>
              <a:t>      </a:t>
            </a:r>
            <a:r>
              <a:rPr lang="en-US" sz="3600" b="1" dirty="0" err="1" smtClean="0">
                <a:solidFill>
                  <a:schemeClr val="tx1"/>
                </a:solidFill>
                <a:latin typeface="NikoshGrameem" pitchFamily="2" charset="0"/>
                <a:cs typeface="NikoshGrameem" pitchFamily="2" charset="0"/>
              </a:rPr>
              <a:t>পাঠঃ</a:t>
            </a:r>
            <a:r>
              <a:rPr lang="en-US" sz="3600" b="1" dirty="0" smtClean="0">
                <a:solidFill>
                  <a:schemeClr val="tx1"/>
                </a:solidFill>
                <a:latin typeface="NikoshGrameem" pitchFamily="2" charset="0"/>
                <a:cs typeface="NikoshGrameem" pitchFamily="2" charset="0"/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  <a:latin typeface="NikoshGrameem" pitchFamily="2" charset="0"/>
                <a:cs typeface="NikoshGrameem" pitchFamily="2" charset="0"/>
              </a:rPr>
              <a:t>কবিতা</a:t>
            </a:r>
            <a:r>
              <a:rPr lang="en-US" sz="3600" b="1" dirty="0" smtClean="0">
                <a:solidFill>
                  <a:schemeClr val="tx1"/>
                </a:solidFill>
                <a:latin typeface="NikoshGrameem" pitchFamily="2" charset="0"/>
                <a:cs typeface="NikoshGrameem" pitchFamily="2" charset="0"/>
              </a:rPr>
              <a:t> </a:t>
            </a:r>
            <a:endParaRPr lang="en-US" sz="3600" b="1" dirty="0" smtClean="0">
              <a:solidFill>
                <a:schemeClr val="tx1"/>
              </a:solidFill>
              <a:latin typeface="NikoshGrameem" pitchFamily="2" charset="0"/>
              <a:cs typeface="NikoshGrameem" pitchFamily="2" charset="0"/>
            </a:endParaRPr>
          </a:p>
          <a:p>
            <a:pPr algn="ctr"/>
            <a:r>
              <a:rPr lang="en-US" sz="3600" b="1" dirty="0" smtClean="0">
                <a:solidFill>
                  <a:schemeClr val="tx1"/>
                </a:solidFill>
                <a:latin typeface="NikoshGrameem" pitchFamily="2" charset="0"/>
                <a:cs typeface="NikoshGrameem" pitchFamily="2" charset="0"/>
              </a:rPr>
              <a:t>           </a:t>
            </a:r>
            <a:r>
              <a:rPr lang="bn-IN" sz="3600" b="1" dirty="0" smtClean="0">
                <a:solidFill>
                  <a:schemeClr val="tx1"/>
                </a:solidFill>
                <a:latin typeface="NikoshGrameem" pitchFamily="2" charset="0"/>
                <a:cs typeface="NikoshGrameem" pitchFamily="2" charset="0"/>
              </a:rPr>
              <a:t>সময় : ৫</a:t>
            </a:r>
            <a:r>
              <a:rPr lang="en-US" sz="3600" b="1" dirty="0">
                <a:solidFill>
                  <a:schemeClr val="tx1"/>
                </a:solidFill>
                <a:latin typeface="NikoshGrameem" pitchFamily="2" charset="0"/>
                <a:cs typeface="NikoshGrameem" pitchFamily="2" charset="0"/>
              </a:rPr>
              <a:t>০</a:t>
            </a:r>
            <a:r>
              <a:rPr lang="bn-IN" sz="3600" b="1" dirty="0" smtClean="0">
                <a:solidFill>
                  <a:schemeClr val="tx1"/>
                </a:solidFill>
                <a:latin typeface="NikoshGrameem" pitchFamily="2" charset="0"/>
                <a:cs typeface="NikoshGrameem" pitchFamily="2" charset="0"/>
              </a:rPr>
              <a:t> মিনিট</a:t>
            </a:r>
            <a:r>
              <a:rPr lang="en-US" sz="3600" b="1" dirty="0" smtClean="0">
                <a:solidFill>
                  <a:schemeClr val="tx1"/>
                </a:solidFill>
                <a:latin typeface="NikoshGrameem" pitchFamily="2" charset="0"/>
                <a:cs typeface="NikoshGrameem" pitchFamily="2" charset="0"/>
              </a:rPr>
              <a:t>। </a:t>
            </a:r>
            <a:endParaRPr lang="bn-IN" sz="3600" b="1" dirty="0" smtClean="0">
              <a:solidFill>
                <a:schemeClr val="tx1"/>
              </a:solidFill>
              <a:latin typeface="NikoshGrameem" pitchFamily="2" charset="0"/>
              <a:cs typeface="NikoshGrameem" pitchFamily="2" charset="0"/>
            </a:endParaRP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7673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1354" y="184562"/>
            <a:ext cx="8534400" cy="110798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lIns="91431" tIns="45716" rIns="91431" bIns="45716" rtlCol="0">
            <a:spAutoFit/>
          </a:bodyPr>
          <a:lstStyle/>
          <a:p>
            <a:pPr algn="ctr"/>
            <a:r>
              <a:rPr lang="en-US" sz="6600" i="1" u="sng" dirty="0" err="1">
                <a:solidFill>
                  <a:srgbClr val="C00000"/>
                </a:solidFill>
                <a:latin typeface="NikoshBAN" pitchFamily="2" charset="0"/>
                <a:cs typeface="NikoshBAN" pitchFamily="2" charset="0"/>
              </a:rPr>
              <a:t>শিখনফল</a:t>
            </a:r>
            <a:endParaRPr lang="en-US" sz="6600" i="1" u="sng" dirty="0">
              <a:solidFill>
                <a:srgbClr val="C00000"/>
              </a:solidFill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6200" y="1447800"/>
            <a:ext cx="8777654" cy="535531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as-IN" b="1" dirty="0">
                <a:solidFill>
                  <a:srgbClr val="00B050"/>
                </a:solidFill>
                <a:latin typeface="NikoshGrameem" pitchFamily="2" charset="0"/>
                <a:cs typeface="NikoshGrameem" pitchFamily="2" charset="0"/>
              </a:rPr>
              <a:t>দেশপ্রেম:</a:t>
            </a:r>
            <a:endParaRPr lang="as-IN" dirty="0">
              <a:solidFill>
                <a:srgbClr val="00B050"/>
              </a:solidFill>
              <a:latin typeface="NikoshGrameem" pitchFamily="2" charset="0"/>
              <a:cs typeface="NikoshGrameem" pitchFamily="2" charset="0"/>
            </a:endParaRPr>
          </a:p>
          <a:p>
            <a:r>
              <a:rPr lang="as-IN" dirty="0">
                <a:latin typeface="NikoshGrameem" pitchFamily="2" charset="0"/>
                <a:cs typeface="NikoshGrameem" pitchFamily="2" charset="0"/>
              </a:rPr>
              <a:t>কবিতাটিতে কবির দেশপ্রেমের গভীরতা প্রকাশিত হয়েছে। প্রবাস জীবনেও তিনি জন্মভূমির নদ-নদী, প্রকৃতির প্রতি আকুল ছিলেন।</a:t>
            </a:r>
          </a:p>
          <a:p>
            <a:r>
              <a:rPr lang="as-IN" b="1" dirty="0">
                <a:solidFill>
                  <a:srgbClr val="00B050"/>
                </a:solidFill>
                <a:latin typeface="NikoshGrameem" pitchFamily="2" charset="0"/>
                <a:cs typeface="NikoshGrameem" pitchFamily="2" charset="0"/>
              </a:rPr>
              <a:t>স্মৃতিকাতরতা:</a:t>
            </a:r>
            <a:endParaRPr lang="as-IN" dirty="0">
              <a:solidFill>
                <a:srgbClr val="00B050"/>
              </a:solidFill>
              <a:latin typeface="NikoshGrameem" pitchFamily="2" charset="0"/>
              <a:cs typeface="NikoshGrameem" pitchFamily="2" charset="0"/>
            </a:endParaRPr>
          </a:p>
          <a:p>
            <a:r>
              <a:rPr lang="as-IN" dirty="0">
                <a:latin typeface="NikoshGrameem" pitchFamily="2" charset="0"/>
                <a:cs typeface="NikoshGrameem" pitchFamily="2" charset="0"/>
              </a:rPr>
              <a:t>কবি শৈশবের স্মৃতি রোমন্থন করেছেন এবং কপোতাক্ষ নদের তীরে কাটানো দিনগুলোর কথা স্মরণ করেছেন।</a:t>
            </a:r>
          </a:p>
          <a:p>
            <a:r>
              <a:rPr lang="as-IN" b="1" dirty="0">
                <a:solidFill>
                  <a:srgbClr val="00B050"/>
                </a:solidFill>
                <a:latin typeface="NikoshGrameem" pitchFamily="2" charset="0"/>
                <a:cs typeface="NikoshGrameem" pitchFamily="2" charset="0"/>
              </a:rPr>
              <a:t>প্রকৃতির প্রতি অনুরাগ:</a:t>
            </a:r>
            <a:endParaRPr lang="as-IN" dirty="0">
              <a:solidFill>
                <a:srgbClr val="00B050"/>
              </a:solidFill>
              <a:latin typeface="NikoshGrameem" pitchFamily="2" charset="0"/>
              <a:cs typeface="NikoshGrameem" pitchFamily="2" charset="0"/>
            </a:endParaRPr>
          </a:p>
          <a:p>
            <a:r>
              <a:rPr lang="as-IN" dirty="0">
                <a:latin typeface="NikoshGrameem" pitchFamily="2" charset="0"/>
                <a:cs typeface="NikoshGrameem" pitchFamily="2" charset="0"/>
              </a:rPr>
              <a:t>কপোতাক্ষ নদের প্রতি কবির গভীর অনুরাগ প্রকাশিত হয়েছে। তিনি যেন কপোতাক্ষ নদের কাছেই বারবার ফিরে যেতে চান।</a:t>
            </a:r>
          </a:p>
          <a:p>
            <a:r>
              <a:rPr lang="as-IN" b="1" dirty="0">
                <a:solidFill>
                  <a:srgbClr val="7030A0"/>
                </a:solidFill>
                <a:latin typeface="NikoshGrameem" pitchFamily="2" charset="0"/>
                <a:cs typeface="NikoshGrameem" pitchFamily="2" charset="0"/>
              </a:rPr>
              <a:t>আত্ম-পরিচয়:</a:t>
            </a:r>
            <a:endParaRPr lang="as-IN" dirty="0">
              <a:solidFill>
                <a:srgbClr val="7030A0"/>
              </a:solidFill>
              <a:latin typeface="NikoshGrameem" pitchFamily="2" charset="0"/>
              <a:cs typeface="NikoshGrameem" pitchFamily="2" charset="0"/>
            </a:endParaRPr>
          </a:p>
          <a:p>
            <a:r>
              <a:rPr lang="as-IN" dirty="0">
                <a:latin typeface="NikoshGrameem" pitchFamily="2" charset="0"/>
                <a:cs typeface="NikoshGrameem" pitchFamily="2" charset="0"/>
              </a:rPr>
              <a:t>কবিতাটি কবির আত্ম-পরিচয় ও শিকড়ের প্রতি টানকে তুলে ধরেছে।</a:t>
            </a:r>
          </a:p>
          <a:p>
            <a:r>
              <a:rPr lang="as-IN" b="1" dirty="0">
                <a:solidFill>
                  <a:schemeClr val="accent6">
                    <a:lumMod val="75000"/>
                  </a:schemeClr>
                </a:solidFill>
                <a:latin typeface="NikoshGrameem" pitchFamily="2" charset="0"/>
                <a:cs typeface="NikoshGrameem" pitchFamily="2" charset="0"/>
              </a:rPr>
              <a:t>ভাষার মাধুর্য</a:t>
            </a:r>
            <a:r>
              <a:rPr lang="as-IN" b="1" dirty="0">
                <a:latin typeface="NikoshGrameem" pitchFamily="2" charset="0"/>
                <a:cs typeface="NikoshGrameem" pitchFamily="2" charset="0"/>
              </a:rPr>
              <a:t>:</a:t>
            </a:r>
            <a:endParaRPr lang="as-IN" dirty="0">
              <a:latin typeface="NikoshGrameem" pitchFamily="2" charset="0"/>
              <a:cs typeface="NikoshGrameem" pitchFamily="2" charset="0"/>
            </a:endParaRPr>
          </a:p>
          <a:p>
            <a:r>
              <a:rPr lang="as-IN" dirty="0">
                <a:latin typeface="NikoshGrameem" pitchFamily="2" charset="0"/>
                <a:cs typeface="NikoshGrameem" pitchFamily="2" charset="0"/>
              </a:rPr>
              <a:t>কবিতাটিতে বাংলা ভাষার মাধুর্য ও সাহিত্যের সমৃদ্ধি প্রকাশ পেয়েছে</a:t>
            </a:r>
            <a:r>
              <a:rPr lang="as-IN" dirty="0" smtClean="0">
                <a:latin typeface="NikoshGrameem" pitchFamily="2" charset="0"/>
                <a:cs typeface="NikoshGrameem" pitchFamily="2" charset="0"/>
              </a:rPr>
              <a:t>।</a:t>
            </a:r>
            <a:endParaRPr lang="en-US" dirty="0" smtClean="0">
              <a:latin typeface="NikoshGrameem" pitchFamily="2" charset="0"/>
              <a:cs typeface="NikoshGrameem" pitchFamily="2" charset="0"/>
            </a:endParaRPr>
          </a:p>
          <a:p>
            <a:endParaRPr lang="as-IN" dirty="0">
              <a:latin typeface="NikoshGrameem" pitchFamily="2" charset="0"/>
              <a:cs typeface="NikoshGrameem" pitchFamily="2" charset="0"/>
            </a:endParaRPr>
          </a:p>
          <a:p>
            <a:pPr fontAlgn="ctr"/>
            <a:r>
              <a:rPr lang="as-IN" b="1" u="sng" dirty="0" smtClean="0">
                <a:solidFill>
                  <a:srgbClr val="FF0000"/>
                </a:solidFill>
                <a:latin typeface="NikoshGrameem" pitchFamily="2" charset="0"/>
                <a:cs typeface="NikoshGrameem" pitchFamily="2" charset="0"/>
              </a:rPr>
              <a:t>সংক্ষেপ</a:t>
            </a:r>
            <a:r>
              <a:rPr lang="en-US" b="1" u="sng" dirty="0" smtClean="0">
                <a:solidFill>
                  <a:srgbClr val="FF0000"/>
                </a:solidFill>
                <a:latin typeface="NikoshGrameem" pitchFamily="2" charset="0"/>
                <a:cs typeface="NikoshGrameem" pitchFamily="2" charset="0"/>
              </a:rPr>
              <a:t>ঃ </a:t>
            </a:r>
            <a:r>
              <a:rPr lang="as-IN" dirty="0" smtClean="0">
                <a:latin typeface="NikoshGrameem" pitchFamily="2" charset="0"/>
                <a:cs typeface="NikoshGrameem" pitchFamily="2" charset="0"/>
              </a:rPr>
              <a:t>"কপোতাক্ষ </a:t>
            </a:r>
            <a:r>
              <a:rPr lang="as-IN" dirty="0">
                <a:latin typeface="NikoshGrameem" pitchFamily="2" charset="0"/>
                <a:cs typeface="NikoshGrameem" pitchFamily="2" charset="0"/>
              </a:rPr>
              <a:t>নদ" কবিতাটি দেশপ্রেম, স্মৃতিকাতরতা, প্রকৃতির প্রতি অনুরাগ এবং আত্ম-পরিচয়ের মতো গুরুত্বপূর্ণ বিষয়গুলিকে তুলে ধরেছে। </a:t>
            </a:r>
          </a:p>
          <a:p>
            <a:endParaRPr lang="as-IN" dirty="0"/>
          </a:p>
          <a:p>
            <a:r>
              <a:rPr lang="as-IN" dirty="0"/>
              <a:t/>
            </a:r>
            <a:br>
              <a:rPr lang="as-IN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24024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JESSOR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0" y="0"/>
            <a:ext cx="4402668" cy="5061857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8" name="Picture 7" descr="kopotakkho-nod_rbnews24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4495800" cy="5029200"/>
          </a:xfrm>
          <a:prstGeom prst="rect">
            <a:avLst/>
          </a:prstGeom>
        </p:spPr>
      </p:pic>
      <p:sp>
        <p:nvSpPr>
          <p:cNvPr id="11" name="Up Arrow Callout 10"/>
          <p:cNvSpPr/>
          <p:nvPr/>
        </p:nvSpPr>
        <p:spPr>
          <a:xfrm>
            <a:off x="533400" y="4953000"/>
            <a:ext cx="3200400" cy="1066800"/>
          </a:xfrm>
          <a:prstGeom prst="upArrowCallou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bn-IN" sz="3600" dirty="0">
                <a:latin typeface="NikoshBAN" pitchFamily="2" charset="0"/>
                <a:cs typeface="NikoshBAN" pitchFamily="2" charset="0"/>
              </a:rPr>
              <a:t>কপোতাক্ষ নদ</a:t>
            </a:r>
            <a:endParaRPr lang="en-US" sz="3600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12" name="Up Arrow Callout 11"/>
          <p:cNvSpPr/>
          <p:nvPr/>
        </p:nvSpPr>
        <p:spPr>
          <a:xfrm>
            <a:off x="4741333" y="5061857"/>
            <a:ext cx="4148667" cy="1066800"/>
          </a:xfrm>
          <a:prstGeom prst="upArrowCallou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bn-IN" sz="3900" dirty="0">
                <a:latin typeface="NikoshBAN" pitchFamily="2" charset="0"/>
                <a:cs typeface="NikoshBAN" pitchFamily="2" charset="0"/>
              </a:rPr>
              <a:t>কবির জন্মন্থান</a:t>
            </a:r>
            <a:endParaRPr lang="en-US" sz="3900" dirty="0">
              <a:latin typeface="NikoshBAN" pitchFamily="2" charset="0"/>
              <a:cs typeface="NikoshBAN" pitchFamily="2" charset="0"/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6519333" y="4327071"/>
            <a:ext cx="338667" cy="734786"/>
            <a:chOff x="5867400" y="3962400"/>
            <a:chExt cx="304800" cy="1066800"/>
          </a:xfrm>
          <a:solidFill>
            <a:schemeClr val="accent1"/>
          </a:solidFill>
        </p:grpSpPr>
        <p:sp useBgFill="1">
          <p:nvSpPr>
            <p:cNvPr id="18" name="Rectangle 17"/>
            <p:cNvSpPr>
              <a:spLocks/>
            </p:cNvSpPr>
            <p:nvPr/>
          </p:nvSpPr>
          <p:spPr>
            <a:xfrm>
              <a:off x="5943600" y="4114800"/>
              <a:ext cx="152400" cy="9144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Isosceles Triangle 18"/>
            <p:cNvSpPr/>
            <p:nvPr/>
          </p:nvSpPr>
          <p:spPr>
            <a:xfrm>
              <a:off x="5867400" y="3962400"/>
              <a:ext cx="304800" cy="152400"/>
            </a:xfrm>
            <a:prstGeom prst="triangl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9097151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exagon 2"/>
          <p:cNvSpPr/>
          <p:nvPr/>
        </p:nvSpPr>
        <p:spPr>
          <a:xfrm>
            <a:off x="609600" y="1676400"/>
            <a:ext cx="2895600" cy="1676400"/>
          </a:xfrm>
          <a:prstGeom prst="hexagon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US" sz="2400" dirty="0" err="1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জন্ম</a:t>
            </a:r>
            <a:r>
              <a:rPr lang="en-US" sz="2400" dirty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স্থান-যশোরের</a:t>
            </a:r>
            <a:r>
              <a:rPr lang="en-US" sz="2400" dirty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সাগরদাঁড়ি</a:t>
            </a:r>
            <a:r>
              <a:rPr lang="en-US" sz="2400" dirty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গ্রামে</a:t>
            </a:r>
            <a:endParaRPr lang="en-US" sz="2400" dirty="0">
              <a:solidFill>
                <a:schemeClr val="tx1"/>
              </a:solidFill>
              <a:latin typeface="NikoshBAN" pitchFamily="2" charset="0"/>
              <a:cs typeface="NikoshBAN" pitchFamily="2" charset="0"/>
            </a:endParaRPr>
          </a:p>
        </p:txBody>
      </p:sp>
      <p:pic>
        <p:nvPicPr>
          <p:cNvPr id="4" name="Picture 2" descr="C:\Users\ALAMGIR\Desktop\MichaelMadhusudanDatt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05200" y="1714500"/>
            <a:ext cx="2819400" cy="28575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5" name="Hexagon 4"/>
          <p:cNvSpPr/>
          <p:nvPr/>
        </p:nvSpPr>
        <p:spPr>
          <a:xfrm>
            <a:off x="4953000" y="228600"/>
            <a:ext cx="1828800" cy="1447800"/>
          </a:xfrm>
          <a:prstGeom prst="hexagon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US" sz="2400" dirty="0">
                <a:solidFill>
                  <a:srgbClr val="00B0F0"/>
                </a:solidFill>
                <a:latin typeface="NikoshBAN" pitchFamily="2" charset="0"/>
                <a:cs typeface="NikoshBAN" pitchFamily="2" charset="0"/>
              </a:rPr>
              <a:t>জন্ম-১৮২৪</a:t>
            </a:r>
            <a:endParaRPr lang="en-US" sz="2400" dirty="0">
              <a:solidFill>
                <a:srgbClr val="00B0F0"/>
              </a:solidFill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6" name="Hexagon 5"/>
          <p:cNvSpPr/>
          <p:nvPr/>
        </p:nvSpPr>
        <p:spPr>
          <a:xfrm>
            <a:off x="3581400" y="4648200"/>
            <a:ext cx="2286000" cy="1447800"/>
          </a:xfrm>
          <a:prstGeom prst="hexagon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US" sz="2000" dirty="0" err="1">
                <a:solidFill>
                  <a:srgbClr val="002060"/>
                </a:solidFill>
                <a:latin typeface="NikoshBAN" pitchFamily="2" charset="0"/>
                <a:cs typeface="NikoshBAN" pitchFamily="2" charset="0"/>
              </a:rPr>
              <a:t>কাব্য-মেঘনাথনবধ</a:t>
            </a:r>
            <a:r>
              <a:rPr lang="en-US" sz="2000" dirty="0">
                <a:solidFill>
                  <a:srgbClr val="002060"/>
                </a:solidFill>
                <a:latin typeface="NikoshBAN" pitchFamily="2" charset="0"/>
                <a:cs typeface="NikoshBAN" pitchFamily="2" charset="0"/>
              </a:rPr>
              <a:t>,</a:t>
            </a:r>
          </a:p>
          <a:p>
            <a:pPr algn="ctr"/>
            <a:r>
              <a:rPr lang="en-US" sz="2000" dirty="0" err="1">
                <a:solidFill>
                  <a:srgbClr val="002060"/>
                </a:solidFill>
                <a:latin typeface="NikoshBAN" pitchFamily="2" charset="0"/>
                <a:cs typeface="NikoshBAN" pitchFamily="2" charset="0"/>
              </a:rPr>
              <a:t>তিলোত্তমা</a:t>
            </a:r>
            <a:r>
              <a:rPr lang="en-US" sz="2000" dirty="0">
                <a:solidFill>
                  <a:srgbClr val="002060"/>
                </a:solidFill>
                <a:latin typeface="NikoshBAN" pitchFamily="2" charset="0"/>
                <a:cs typeface="NikoshBAN" pitchFamily="2" charset="0"/>
              </a:rPr>
              <a:t>,</a:t>
            </a:r>
          </a:p>
          <a:p>
            <a:pPr algn="ctr"/>
            <a:r>
              <a:rPr lang="en-US" sz="2000" dirty="0">
                <a:solidFill>
                  <a:srgbClr val="00206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NikoshBAN" pitchFamily="2" charset="0"/>
                <a:cs typeface="NikoshBAN" pitchFamily="2" charset="0"/>
              </a:rPr>
              <a:t>বিরাঙ্গনা</a:t>
            </a:r>
            <a:r>
              <a:rPr lang="en-US" sz="2000" dirty="0">
                <a:solidFill>
                  <a:srgbClr val="002060"/>
                </a:solidFill>
                <a:latin typeface="NikoshBAN" pitchFamily="2" charset="0"/>
                <a:cs typeface="NikoshBAN" pitchFamily="2" charset="0"/>
              </a:rPr>
              <a:t>।</a:t>
            </a:r>
            <a:endParaRPr lang="en-US" sz="2000" dirty="0">
              <a:solidFill>
                <a:srgbClr val="002060"/>
              </a:solidFill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7" name="Hexagon 6"/>
          <p:cNvSpPr/>
          <p:nvPr/>
        </p:nvSpPr>
        <p:spPr>
          <a:xfrm>
            <a:off x="914400" y="3657600"/>
            <a:ext cx="2590800" cy="1600200"/>
          </a:xfrm>
          <a:prstGeom prst="hexagon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US" sz="2400" dirty="0" err="1">
                <a:solidFill>
                  <a:srgbClr val="002060"/>
                </a:solidFill>
                <a:latin typeface="NikoshBAN" pitchFamily="2" charset="0"/>
                <a:cs typeface="NikoshBAN" pitchFamily="2" charset="0"/>
              </a:rPr>
              <a:t>মা-জাহ্নবী</a:t>
            </a:r>
            <a:r>
              <a:rPr lang="en-US" sz="2400" dirty="0">
                <a:solidFill>
                  <a:srgbClr val="00206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NikoshBAN" pitchFamily="2" charset="0"/>
                <a:cs typeface="NikoshBAN" pitchFamily="2" charset="0"/>
              </a:rPr>
              <a:t>দে</a:t>
            </a:r>
            <a:r>
              <a:rPr lang="en-US" sz="2400" dirty="0">
                <a:solidFill>
                  <a:srgbClr val="002060"/>
                </a:solidFill>
                <a:latin typeface="NikoshBAN" pitchFamily="2" charset="0"/>
                <a:cs typeface="NikoshBAN" pitchFamily="2" charset="0"/>
              </a:rPr>
              <a:t>,</a:t>
            </a:r>
          </a:p>
          <a:p>
            <a:pPr algn="ctr"/>
            <a:r>
              <a:rPr lang="en-US" sz="2400" dirty="0" err="1">
                <a:solidFill>
                  <a:srgbClr val="002060"/>
                </a:solidFill>
                <a:latin typeface="NikoshBAN" pitchFamily="2" charset="0"/>
                <a:cs typeface="NikoshBAN" pitchFamily="2" charset="0"/>
              </a:rPr>
              <a:t>বাবা-রাজরামায়ন</a:t>
            </a:r>
            <a:endParaRPr lang="en-US" sz="2400" dirty="0">
              <a:solidFill>
                <a:srgbClr val="002060"/>
              </a:solidFill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8" name="Hexagon 7"/>
          <p:cNvSpPr/>
          <p:nvPr/>
        </p:nvSpPr>
        <p:spPr>
          <a:xfrm>
            <a:off x="6477000" y="1752600"/>
            <a:ext cx="2243667" cy="1752600"/>
          </a:xfrm>
          <a:prstGeom prst="hexagon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US" sz="2400" dirty="0">
                <a:solidFill>
                  <a:srgbClr val="002060"/>
                </a:solidFill>
                <a:latin typeface="NikoshBAN" pitchFamily="2" charset="0"/>
                <a:cs typeface="NikoshBAN" pitchFamily="2" charset="0"/>
              </a:rPr>
              <a:t>মৃত্যু-১৮৭৩</a:t>
            </a:r>
            <a:endParaRPr lang="en-US" sz="2400" dirty="0">
              <a:solidFill>
                <a:srgbClr val="002060"/>
              </a:solidFill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9" name="Hexagon 8"/>
          <p:cNvSpPr/>
          <p:nvPr/>
        </p:nvSpPr>
        <p:spPr>
          <a:xfrm>
            <a:off x="6400800" y="3657600"/>
            <a:ext cx="2057400" cy="1371600"/>
          </a:xfrm>
          <a:prstGeom prst="hexagon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US" sz="2400" dirty="0" err="1">
                <a:solidFill>
                  <a:srgbClr val="002060"/>
                </a:solidFill>
                <a:latin typeface="NikoshBAN" pitchFamily="2" charset="0"/>
                <a:cs typeface="NikoshBAN" pitchFamily="2" charset="0"/>
              </a:rPr>
              <a:t>নাটক</a:t>
            </a:r>
            <a:r>
              <a:rPr lang="en-US" sz="2400" dirty="0">
                <a:solidFill>
                  <a:srgbClr val="002060"/>
                </a:solidFill>
                <a:latin typeface="NikoshBAN" pitchFamily="2" charset="0"/>
                <a:cs typeface="NikoshBAN" pitchFamily="2" charset="0"/>
              </a:rPr>
              <a:t>- </a:t>
            </a:r>
            <a:r>
              <a:rPr lang="en-US" sz="2400" dirty="0" err="1">
                <a:solidFill>
                  <a:srgbClr val="002060"/>
                </a:solidFill>
                <a:latin typeface="NikoshBAN" pitchFamily="2" charset="0"/>
                <a:cs typeface="NikoshBAN" pitchFamily="2" charset="0"/>
              </a:rPr>
              <a:t>কৃষ্ণকূমারী</a:t>
            </a:r>
            <a:r>
              <a:rPr lang="en-US" sz="2400" dirty="0">
                <a:solidFill>
                  <a:srgbClr val="00206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NikoshBAN" pitchFamily="2" charset="0"/>
                <a:cs typeface="NikoshBAN" pitchFamily="2" charset="0"/>
              </a:rPr>
              <a:t>শর্মিষ্ঠা</a:t>
            </a:r>
            <a:r>
              <a:rPr lang="en-US" sz="2400" dirty="0">
                <a:solidFill>
                  <a:srgbClr val="002060"/>
                </a:solidFill>
                <a:latin typeface="NikoshBAN" pitchFamily="2" charset="0"/>
                <a:cs typeface="NikoshBAN" pitchFamily="2" charset="0"/>
              </a:rPr>
              <a:t>,</a:t>
            </a:r>
          </a:p>
          <a:p>
            <a:pPr algn="ctr"/>
            <a:r>
              <a:rPr lang="en-US" sz="2400" dirty="0" err="1">
                <a:solidFill>
                  <a:srgbClr val="002060"/>
                </a:solidFill>
                <a:latin typeface="NikoshBAN" pitchFamily="2" charset="0"/>
                <a:cs typeface="NikoshBAN" pitchFamily="2" charset="0"/>
              </a:rPr>
              <a:t>পদ্মাবতী</a:t>
            </a:r>
            <a:endParaRPr lang="en-US" sz="2400" dirty="0">
              <a:solidFill>
                <a:srgbClr val="002060"/>
              </a:solidFill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201333" y="6157500"/>
            <a:ext cx="5080000" cy="70787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91431" tIns="45716" rIns="91431" bIns="45716" rtlCol="0">
            <a:spAutoFit/>
          </a:bodyPr>
          <a:lstStyle/>
          <a:p>
            <a:pPr algn="ctr"/>
            <a:r>
              <a:rPr lang="en-US" sz="4000" dirty="0" err="1">
                <a:solidFill>
                  <a:srgbClr val="002060"/>
                </a:solidFill>
                <a:latin typeface="NikoshBAN" pitchFamily="2" charset="0"/>
                <a:cs typeface="NikoshBAN" pitchFamily="2" charset="0"/>
              </a:rPr>
              <a:t>মাইকেল</a:t>
            </a:r>
            <a:r>
              <a:rPr lang="en-US" sz="4000" dirty="0">
                <a:solidFill>
                  <a:srgbClr val="00206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4000" dirty="0" err="1">
                <a:solidFill>
                  <a:srgbClr val="002060"/>
                </a:solidFill>
                <a:latin typeface="NikoshBAN" pitchFamily="2" charset="0"/>
                <a:cs typeface="NikoshBAN" pitchFamily="2" charset="0"/>
              </a:rPr>
              <a:t>মধুসূদন</a:t>
            </a:r>
            <a:r>
              <a:rPr lang="en-US" sz="4000" dirty="0">
                <a:solidFill>
                  <a:srgbClr val="00206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4000" dirty="0" err="1">
                <a:solidFill>
                  <a:srgbClr val="002060"/>
                </a:solidFill>
                <a:latin typeface="NikoshBAN" pitchFamily="2" charset="0"/>
                <a:cs typeface="NikoshBAN" pitchFamily="2" charset="0"/>
              </a:rPr>
              <a:t>দত্ত</a:t>
            </a:r>
            <a:r>
              <a:rPr lang="en-US" sz="4000" dirty="0">
                <a:solidFill>
                  <a:srgbClr val="002060"/>
                </a:solidFill>
                <a:latin typeface="NikoshBAN" pitchFamily="2" charset="0"/>
                <a:cs typeface="NikoshBAN" pitchFamily="2" charset="0"/>
              </a:rPr>
              <a:t> </a:t>
            </a:r>
            <a:endParaRPr lang="en-US" sz="4000" dirty="0">
              <a:solidFill>
                <a:srgbClr val="002060"/>
              </a:solidFill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11" name="Circular Arrow 10"/>
          <p:cNvSpPr/>
          <p:nvPr/>
        </p:nvSpPr>
        <p:spPr>
          <a:xfrm>
            <a:off x="1447800" y="-163286"/>
            <a:ext cx="3429000" cy="2906486"/>
          </a:xfrm>
          <a:prstGeom prst="circularArrow">
            <a:avLst>
              <a:gd name="adj1" fmla="val 17996"/>
              <a:gd name="adj2" fmla="val 1791328"/>
              <a:gd name="adj3" fmla="val 20975183"/>
              <a:gd name="adj4" fmla="val 10800000"/>
              <a:gd name="adj5" fmla="val 12500"/>
            </a:avLst>
          </a:prstGeom>
          <a:solidFill>
            <a:srgbClr val="92D050"/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bn-IN" sz="3100" b="1" dirty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কবি পরিচিতি</a:t>
            </a:r>
            <a:endParaRPr lang="en-US" sz="2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65798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304801"/>
            <a:ext cx="8839200" cy="830989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lIns="91431" tIns="45716" rIns="91431" bIns="45716" rtlCol="0">
            <a:spAutoFit/>
          </a:bodyPr>
          <a:lstStyle/>
          <a:p>
            <a:pPr algn="ctr"/>
            <a:r>
              <a:rPr lang="en-US" sz="4800" dirty="0" err="1">
                <a:latin typeface="NikoshBAN" pitchFamily="2" charset="0"/>
                <a:cs typeface="NikoshBAN" pitchFamily="2" charset="0"/>
              </a:rPr>
              <a:t>শব্দার্থ</a:t>
            </a:r>
            <a:r>
              <a:rPr lang="en-US" sz="4800" dirty="0">
                <a:latin typeface="NikoshBAN" pitchFamily="2" charset="0"/>
                <a:cs typeface="NikoshBAN" pitchFamily="2" charset="0"/>
              </a:rPr>
              <a:t> </a:t>
            </a:r>
            <a:r>
              <a:rPr lang="bn-IN" sz="4800" dirty="0">
                <a:latin typeface="NikoshBAN" pitchFamily="2" charset="0"/>
                <a:cs typeface="NikoshBAN" pitchFamily="2" charset="0"/>
              </a:rPr>
              <a:t>জেনে নিই</a:t>
            </a:r>
            <a:endParaRPr lang="en-US" sz="4800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28600" y="1905000"/>
            <a:ext cx="2438400" cy="91440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US" sz="3300" dirty="0" err="1">
                <a:solidFill>
                  <a:srgbClr val="FFFF00"/>
                </a:solidFill>
                <a:latin typeface="NikoshBAN" pitchFamily="2" charset="0"/>
                <a:cs typeface="NikoshBAN" pitchFamily="2" charset="0"/>
              </a:rPr>
              <a:t>মিনতি</a:t>
            </a:r>
            <a:endParaRPr lang="en-US" sz="3300" dirty="0">
              <a:solidFill>
                <a:srgbClr val="FFFF00"/>
              </a:solidFill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28600" y="3200400"/>
            <a:ext cx="2438400" cy="8382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US" sz="3300" dirty="0" err="1">
                <a:latin typeface="NikoshBAN" pitchFamily="2" charset="0"/>
                <a:cs typeface="NikoshBAN" pitchFamily="2" charset="0"/>
              </a:rPr>
              <a:t>নিশা</a:t>
            </a:r>
            <a:endParaRPr lang="en-US" sz="3300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" y="4419600"/>
            <a:ext cx="2438400" cy="9144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US" sz="3300" dirty="0" err="1">
                <a:latin typeface="NikoshBAN" pitchFamily="2" charset="0"/>
                <a:cs typeface="NikoshBAN" pitchFamily="2" charset="0"/>
              </a:rPr>
              <a:t>বিরলে</a:t>
            </a:r>
            <a:endParaRPr lang="en-US" sz="3300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629400" y="1981200"/>
            <a:ext cx="2286000" cy="9906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US" sz="3300" dirty="0" err="1">
                <a:latin typeface="NikoshBAN" pitchFamily="2" charset="0"/>
                <a:cs typeface="NikoshBAN" pitchFamily="2" charset="0"/>
              </a:rPr>
              <a:t>প্রার্থনা</a:t>
            </a:r>
            <a:endParaRPr lang="en-US" sz="3300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705600" y="4495800"/>
            <a:ext cx="2209800" cy="9144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US" sz="2800" dirty="0" err="1">
                <a:latin typeface="NikoshBAN" pitchFamily="2" charset="0"/>
                <a:cs typeface="NikoshBAN" pitchFamily="2" charset="0"/>
              </a:rPr>
              <a:t>একান্ত</a:t>
            </a:r>
            <a:r>
              <a:rPr lang="en-US" sz="2800" dirty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>
                <a:latin typeface="NikoshBAN" pitchFamily="2" charset="0"/>
                <a:cs typeface="NikoshBAN" pitchFamily="2" charset="0"/>
              </a:rPr>
              <a:t>নিরিবিলিতে</a:t>
            </a:r>
            <a:endParaRPr lang="en-US" sz="2800" dirty="0">
              <a:latin typeface="NikoshBAN" pitchFamily="2" charset="0"/>
              <a:cs typeface="NikoshBAN" pitchFamily="2" charset="0"/>
            </a:endParaRPr>
          </a:p>
        </p:txBody>
      </p:sp>
      <p:pic>
        <p:nvPicPr>
          <p:cNvPr id="8" name="Picture 7" descr="moolit-mermaid-night-sk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00400" y="3200400"/>
            <a:ext cx="2743200" cy="8382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9" name="Picture 8" descr="r789445_6859849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29002" y="4419602"/>
            <a:ext cx="2514601" cy="914399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pic>
        <p:nvPicPr>
          <p:cNvPr id="10" name="Picture 9" descr="3_24046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24200" y="2057400"/>
            <a:ext cx="2667000" cy="83820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304800" y="5638800"/>
            <a:ext cx="2362200" cy="9906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US" sz="3300" dirty="0" err="1">
                <a:latin typeface="NikoshBAN" pitchFamily="2" charset="0"/>
                <a:cs typeface="NikoshBAN" pitchFamily="2" charset="0"/>
              </a:rPr>
              <a:t>বারি</a:t>
            </a:r>
            <a:endParaRPr lang="en-US" sz="3300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705600" y="5715000"/>
            <a:ext cx="2133600" cy="9144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US" sz="3300" dirty="0" err="1">
                <a:latin typeface="NikoshBAN" pitchFamily="2" charset="0"/>
                <a:cs typeface="NikoshBAN" pitchFamily="2" charset="0"/>
              </a:rPr>
              <a:t>পানি</a:t>
            </a:r>
            <a:endParaRPr lang="en-US" sz="3300" dirty="0">
              <a:latin typeface="NikoshBAN" pitchFamily="2" charset="0"/>
              <a:cs typeface="NikoshBAN" pitchFamily="2" charset="0"/>
            </a:endParaRPr>
          </a:p>
        </p:txBody>
      </p:sp>
      <p:pic>
        <p:nvPicPr>
          <p:cNvPr id="13" name="Picture 12" descr="index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276600" y="5638800"/>
            <a:ext cx="2466976" cy="1009650"/>
          </a:xfrm>
          <a:prstGeom prst="ellipse">
            <a:avLst/>
          </a:prstGeom>
          <a:ln w="190500" cap="rnd">
            <a:solidFill>
              <a:srgbClr val="C8C6BD"/>
            </a:solidFill>
            <a:prstDash val="solid"/>
          </a:ln>
          <a:effectLst>
            <a:outerShdw blurRad="127000" algn="bl" rotWithShape="0">
              <a:srgbClr val="000000"/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14" name="Rectangle 13"/>
          <p:cNvSpPr/>
          <p:nvPr/>
        </p:nvSpPr>
        <p:spPr>
          <a:xfrm>
            <a:off x="6629400" y="3352800"/>
            <a:ext cx="2286000" cy="8382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US" sz="3300" dirty="0" err="1">
                <a:latin typeface="NikoshBAN" pitchFamily="2" charset="0"/>
                <a:cs typeface="NikoshBAN" pitchFamily="2" charset="0"/>
              </a:rPr>
              <a:t>রাত্রি</a:t>
            </a:r>
            <a:endParaRPr lang="en-US" sz="3300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15" name="Pentagon 14"/>
          <p:cNvSpPr/>
          <p:nvPr/>
        </p:nvSpPr>
        <p:spPr>
          <a:xfrm>
            <a:off x="0" y="1306286"/>
            <a:ext cx="8839200" cy="522514"/>
          </a:xfrm>
          <a:prstGeom prst="homePlat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r>
              <a:rPr lang="en-US" sz="4000" dirty="0">
                <a:latin typeface="NikoshBAN" pitchFamily="2" charset="0"/>
                <a:cs typeface="NikoshBAN" pitchFamily="2" charset="0"/>
              </a:rPr>
              <a:t>                               </a:t>
            </a:r>
            <a:r>
              <a:rPr lang="en-US" sz="4000" dirty="0" err="1">
                <a:latin typeface="NikoshBAN" pitchFamily="2" charset="0"/>
                <a:cs typeface="NikoshBAN" pitchFamily="2" charset="0"/>
              </a:rPr>
              <a:t>শব্দ</a:t>
            </a:r>
            <a:r>
              <a:rPr lang="en-US" sz="4000" dirty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4000" dirty="0" err="1">
                <a:latin typeface="NikoshBAN" pitchFamily="2" charset="0"/>
                <a:cs typeface="NikoshBAN" pitchFamily="2" charset="0"/>
              </a:rPr>
              <a:t>অর্থ</a:t>
            </a:r>
            <a:r>
              <a:rPr lang="en-US" sz="4000" dirty="0">
                <a:latin typeface="NikoshBAN" pitchFamily="2" charset="0"/>
                <a:cs typeface="NikoshBAN" pitchFamily="2" charset="0"/>
              </a:rPr>
              <a:t> </a:t>
            </a:r>
            <a:endParaRPr lang="en-US" sz="4000" dirty="0">
              <a:latin typeface="NikoshBAN" pitchFamily="2" charset="0"/>
              <a:cs typeface="NikoshBA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9289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8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65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  <p:bldP spid="7" grpId="0" animBg="1"/>
      <p:bldP spid="11" grpId="0" animBg="1"/>
      <p:bldP spid="12" grpId="0" animBg="1"/>
      <p:bldP spid="14" grpId="0" animBg="1"/>
      <p:bldP spid="1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33600" y="1"/>
            <a:ext cx="4572000" cy="600156"/>
          </a:xfrm>
          <a:prstGeom prst="rect">
            <a:avLst/>
          </a:prstGeom>
        </p:spPr>
        <p:txBody>
          <a:bodyPr lIns="91431" tIns="45716" rIns="91431" bIns="45716">
            <a:spAutoFit/>
          </a:bodyPr>
          <a:lstStyle/>
          <a:p>
            <a:pPr algn="ctr"/>
            <a:r>
              <a:rPr lang="bn-BD" sz="3300" b="1" dirty="0">
                <a:solidFill>
                  <a:srgbClr val="C0000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04800" y="381000"/>
            <a:ext cx="8585200" cy="584774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lIns="91431" tIns="45716" rIns="91431" bIns="45716">
            <a:spAutoFit/>
          </a:bodyPr>
          <a:lstStyle/>
          <a:p>
            <a:pPr algn="ctr"/>
            <a:r>
              <a:rPr lang="bn-BD" sz="6600" b="1" dirty="0">
                <a:solidFill>
                  <a:srgbClr val="C0000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 টীকা</a:t>
            </a:r>
            <a:r>
              <a:rPr lang="bn-BD" sz="3600" dirty="0">
                <a:latin typeface="NikoshBAN" panose="02000000000000000000" pitchFamily="2" charset="0"/>
                <a:cs typeface="NikoshBAN" panose="02000000000000000000" pitchFamily="2" charset="0"/>
              </a:rPr>
              <a:t/>
            </a:r>
            <a:br>
              <a:rPr lang="bn-BD" sz="3600" dirty="0">
                <a:latin typeface="NikoshBAN" panose="02000000000000000000" pitchFamily="2" charset="0"/>
                <a:cs typeface="NikoshBAN" panose="02000000000000000000" pitchFamily="2" charset="0"/>
              </a:rPr>
            </a:br>
            <a:r>
              <a:rPr lang="en-US" sz="4400" b="1" dirty="0">
                <a:latin typeface="NikoshBAN" panose="02000000000000000000" pitchFamily="2" charset="0"/>
                <a:cs typeface="NikoshBAN" panose="02000000000000000000" pitchFamily="2" charset="0"/>
              </a:rPr>
              <a:t>‘</a:t>
            </a:r>
            <a:r>
              <a:rPr lang="bn-BD" sz="4400" b="1" dirty="0">
                <a:solidFill>
                  <a:srgbClr val="7030A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সনেট</a:t>
            </a:r>
            <a:r>
              <a:rPr lang="en-US" sz="4400" b="1" dirty="0">
                <a:solidFill>
                  <a:srgbClr val="7030A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’</a:t>
            </a:r>
            <a:r>
              <a:rPr lang="bn-BD" sz="4400" dirty="0">
                <a:solidFill>
                  <a:srgbClr val="7030A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  ইংরেজি শব্দ,</a:t>
            </a:r>
            <a:r>
              <a:rPr lang="en-US" sz="4400" dirty="0">
                <a:solidFill>
                  <a:srgbClr val="7030A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   </a:t>
            </a:r>
          </a:p>
          <a:p>
            <a:pPr algn="ctr"/>
            <a:r>
              <a:rPr lang="bn-BD" sz="4400" dirty="0">
                <a:solidFill>
                  <a:srgbClr val="7030A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বাংলায় চতুর্দশপদী কবিতা।</a:t>
            </a:r>
            <a:r>
              <a:rPr lang="en-US" sz="4400" dirty="0">
                <a:solidFill>
                  <a:srgbClr val="7030A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  </a:t>
            </a:r>
          </a:p>
          <a:p>
            <a:pPr algn="ctr"/>
            <a:r>
              <a:rPr lang="bn-BD" sz="4400" dirty="0">
                <a:solidFill>
                  <a:srgbClr val="7030A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প্রথম আট চর</a:t>
            </a:r>
            <a:r>
              <a:rPr lang="en-US" sz="4400" dirty="0">
                <a:solidFill>
                  <a:srgbClr val="7030A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ণ</a:t>
            </a:r>
            <a:r>
              <a:rPr lang="bn-BD" sz="4400" dirty="0">
                <a:solidFill>
                  <a:srgbClr val="7030A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 স্তবককে অ</a:t>
            </a:r>
            <a:r>
              <a:rPr lang="en-US" sz="4400" dirty="0" err="1">
                <a:solidFill>
                  <a:srgbClr val="7030A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ষ্টক</a:t>
            </a:r>
            <a:r>
              <a:rPr lang="bn-BD" sz="4400" dirty="0">
                <a:solidFill>
                  <a:srgbClr val="7030A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 এবং</a:t>
            </a:r>
            <a:endParaRPr lang="en-US" sz="4400" dirty="0">
              <a:solidFill>
                <a:srgbClr val="7030A0"/>
              </a:solidFill>
              <a:latin typeface="NikoshBAN" panose="02000000000000000000" pitchFamily="2" charset="0"/>
              <a:cs typeface="NikoshBAN" panose="02000000000000000000" pitchFamily="2" charset="0"/>
            </a:endParaRPr>
          </a:p>
          <a:p>
            <a:pPr algn="ctr"/>
            <a:r>
              <a:rPr lang="bn-BD" sz="4400" dirty="0">
                <a:solidFill>
                  <a:srgbClr val="7030A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 ছয় চ</a:t>
            </a:r>
            <a:r>
              <a:rPr lang="en-US" sz="4400" dirty="0" err="1">
                <a:solidFill>
                  <a:srgbClr val="7030A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রণে</a:t>
            </a:r>
            <a:r>
              <a:rPr lang="bn-BD" sz="4400" dirty="0">
                <a:solidFill>
                  <a:srgbClr val="7030A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র স্তবককে ষষ্টক বলে।</a:t>
            </a:r>
            <a:r>
              <a:rPr lang="en-US" sz="4400" dirty="0">
                <a:solidFill>
                  <a:srgbClr val="7030A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</a:p>
          <a:p>
            <a:pPr algn="ctr"/>
            <a:r>
              <a:rPr lang="bn-BD" sz="4400" dirty="0">
                <a:solidFill>
                  <a:srgbClr val="7030A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প্রথম আট লাইনে ভাবের প্রবর্তনা এবং</a:t>
            </a:r>
            <a:endParaRPr lang="en-US" sz="4400" dirty="0">
              <a:solidFill>
                <a:srgbClr val="7030A0"/>
              </a:solidFill>
              <a:latin typeface="NikoshBAN" panose="02000000000000000000" pitchFamily="2" charset="0"/>
              <a:cs typeface="NikoshBAN" panose="02000000000000000000" pitchFamily="2" charset="0"/>
            </a:endParaRPr>
          </a:p>
          <a:p>
            <a:pPr algn="ctr"/>
            <a:r>
              <a:rPr lang="bn-BD" sz="4400" dirty="0">
                <a:solidFill>
                  <a:srgbClr val="7030A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 শে</a:t>
            </a:r>
            <a:r>
              <a:rPr lang="bn-IN" sz="4400" dirty="0">
                <a:solidFill>
                  <a:srgbClr val="7030A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ষ</a:t>
            </a:r>
            <a:r>
              <a:rPr lang="bn-BD" sz="4400" dirty="0">
                <a:solidFill>
                  <a:srgbClr val="7030A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 ছয় লাইনে ভাবের পরি</a:t>
            </a:r>
            <a:r>
              <a:rPr lang="en-US" sz="4400" dirty="0">
                <a:solidFill>
                  <a:srgbClr val="7030A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ণ</a:t>
            </a:r>
            <a:r>
              <a:rPr lang="bn-BD" sz="4400" dirty="0">
                <a:solidFill>
                  <a:srgbClr val="7030A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তি।</a:t>
            </a:r>
            <a:endParaRPr lang="en-US" sz="4400" dirty="0">
              <a:solidFill>
                <a:srgbClr val="7030A0"/>
              </a:solidFill>
              <a:latin typeface="NikoshBAN" panose="02000000000000000000" pitchFamily="2" charset="0"/>
              <a:cs typeface="NikoshBAN" panose="02000000000000000000" pitchFamily="2" charset="0"/>
            </a:endParaRPr>
          </a:p>
          <a:p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874089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kopotakkho-nod_rbnews24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" y="1208314"/>
            <a:ext cx="4648200" cy="3200400"/>
          </a:xfrm>
          <a:prstGeom prst="rect">
            <a:avLst/>
          </a:prstGeom>
        </p:spPr>
      </p:pic>
      <p:pic>
        <p:nvPicPr>
          <p:cNvPr id="3" name="Picture 2" descr="r789445_6859849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24400" y="1469572"/>
            <a:ext cx="4267200" cy="2775857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</p:spPr>
      </p:pic>
      <p:sp>
        <p:nvSpPr>
          <p:cNvPr id="4" name="Rectangle 3"/>
          <p:cNvSpPr/>
          <p:nvPr/>
        </p:nvSpPr>
        <p:spPr>
          <a:xfrm>
            <a:off x="338667" y="4653643"/>
            <a:ext cx="7662333" cy="201385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bn-IN" sz="3900" dirty="0">
                <a:solidFill>
                  <a:srgbClr val="7030A0"/>
                </a:solidFill>
                <a:latin typeface="NikoshBAN" pitchFamily="2" charset="0"/>
                <a:cs typeface="NikoshBAN" pitchFamily="2" charset="0"/>
              </a:rPr>
              <a:t>সতত, হে নদ তুমি, পড় মোর মনে!</a:t>
            </a:r>
          </a:p>
          <a:p>
            <a:pPr algn="ctr"/>
            <a:r>
              <a:rPr lang="bn-IN" sz="3900" dirty="0">
                <a:solidFill>
                  <a:srgbClr val="7030A0"/>
                </a:solidFill>
                <a:latin typeface="NikoshBAN" pitchFamily="2" charset="0"/>
                <a:cs typeface="NikoshBAN" pitchFamily="2" charset="0"/>
              </a:rPr>
              <a:t>সতত তোমার কথা ভাবি এ বিরলে;</a:t>
            </a:r>
            <a:endParaRPr lang="en-US" sz="3900" dirty="0">
              <a:solidFill>
                <a:srgbClr val="7030A0"/>
              </a:solidFill>
              <a:latin typeface="NikoshBAN" pitchFamily="2" charset="0"/>
              <a:cs typeface="NikoshBA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0049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174</Words>
  <Application>Microsoft Office PowerPoint</Application>
  <PresentationFormat>On-screen Show (4:3)</PresentationFormat>
  <Paragraphs>71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আজকের ক্লাসে সু-স্বাগতম </vt:lpstr>
      <vt:lpstr>শিক্ষক পরিচিতি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আজকের ক্লাসে সু-স্বাগতম </dc:title>
  <dc:creator>samsuddoha</dc:creator>
  <cp:lastModifiedBy>samsuddoha</cp:lastModifiedBy>
  <cp:revision>13</cp:revision>
  <dcterms:created xsi:type="dcterms:W3CDTF">2025-08-01T13:58:53Z</dcterms:created>
  <dcterms:modified xsi:type="dcterms:W3CDTF">2025-08-01T14:47:35Z</dcterms:modified>
</cp:coreProperties>
</file>