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99" r:id="rId2"/>
    <p:sldId id="315" r:id="rId3"/>
    <p:sldId id="298" r:id="rId4"/>
    <p:sldId id="339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6" r:id="rId14"/>
    <p:sldId id="357" r:id="rId15"/>
    <p:sldId id="3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7116A5-6756-4DDD-98CD-5D71EBFACE2B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07CF22-09D3-4520-828B-E36CE4811FA0}" type="pres">
      <dgm:prSet presAssocID="{C37116A5-6756-4DDD-98CD-5D71EBFACE2B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6460D40A-BFCF-4EB5-90EA-0E76ABC75187}" type="presOf" srcId="{C37116A5-6756-4DDD-98CD-5D71EBFACE2B}" destId="{3C07CF22-09D3-4520-828B-E36CE4811FA0}" srcOrd="0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7116A5-6756-4DDD-98CD-5D71EBFACE2B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B04166-B821-4CE1-BB38-9946C635EB3C}">
      <dgm:prSet phldrT="[Text]" custT="1"/>
      <dgm:spPr/>
      <dgm:t>
        <a:bodyPr/>
        <a:lstStyle/>
        <a:p>
          <a:r>
            <a:rPr lang="en-US" sz="9600" b="1" dirty="0">
              <a:latin typeface="NikoshBAN" panose="02000000000000000000" pitchFamily="2" charset="0"/>
              <a:cs typeface="NikoshBAN" panose="02000000000000000000" pitchFamily="2" charset="0"/>
            </a:rPr>
            <a:t>ধ</a:t>
          </a:r>
        </a:p>
      </dgm:t>
    </dgm:pt>
    <dgm:pt modelId="{2D272F74-B1A0-42A2-BA94-FA5D6A6DE30C}" type="parTrans" cxnId="{20971B31-15CD-43FE-8253-E381C665A7E2}">
      <dgm:prSet/>
      <dgm:spPr/>
      <dgm:t>
        <a:bodyPr/>
        <a:lstStyle/>
        <a:p>
          <a:endParaRPr lang="en-US"/>
        </a:p>
      </dgm:t>
    </dgm:pt>
    <dgm:pt modelId="{476B9F13-3198-45E3-A004-F9EB60E81D16}" type="sibTrans" cxnId="{20971B31-15CD-43FE-8253-E381C665A7E2}">
      <dgm:prSet/>
      <dgm:spPr/>
      <dgm:t>
        <a:bodyPr/>
        <a:lstStyle/>
        <a:p>
          <a:endParaRPr lang="en-US"/>
        </a:p>
      </dgm:t>
    </dgm:pt>
    <dgm:pt modelId="{8C5DDE33-277F-4BE2-9B8A-D4D39E27CF52}">
      <dgm:prSet phldrT="[Text]" custT="1"/>
      <dgm:spPr/>
      <dgm:t>
        <a:bodyPr/>
        <a:lstStyle/>
        <a:p>
          <a:r>
            <a:rPr lang="en-US" sz="9600" b="1" dirty="0" err="1">
              <a:latin typeface="NikoshBAN" panose="02000000000000000000" pitchFamily="2" charset="0"/>
              <a:cs typeface="NikoshBAN" panose="02000000000000000000" pitchFamily="2" charset="0"/>
            </a:rPr>
            <a:t>ন্য</a:t>
          </a:r>
          <a:endParaRPr lang="en-US" sz="9600" b="1" dirty="0">
            <a:latin typeface="NikoshBAN" panose="02000000000000000000" pitchFamily="2" charset="0"/>
            <a:cs typeface="NikoshBAN" panose="02000000000000000000" pitchFamily="2" charset="0"/>
          </a:endParaRPr>
        </a:p>
      </dgm:t>
    </dgm:pt>
    <dgm:pt modelId="{BA44C654-7AFD-4A85-87DE-8E91065203BA}" type="parTrans" cxnId="{C3EE36F0-8BEC-46DB-825C-29741F4D3FA3}">
      <dgm:prSet/>
      <dgm:spPr/>
      <dgm:t>
        <a:bodyPr/>
        <a:lstStyle/>
        <a:p>
          <a:endParaRPr lang="en-US"/>
        </a:p>
      </dgm:t>
    </dgm:pt>
    <dgm:pt modelId="{3BADC9C9-1344-49F5-9919-E948D9A6A322}" type="sibTrans" cxnId="{C3EE36F0-8BEC-46DB-825C-29741F4D3FA3}">
      <dgm:prSet/>
      <dgm:spPr/>
      <dgm:t>
        <a:bodyPr/>
        <a:lstStyle/>
        <a:p>
          <a:endParaRPr lang="en-US"/>
        </a:p>
      </dgm:t>
    </dgm:pt>
    <dgm:pt modelId="{BED220CC-56A2-45ED-9C85-5093C7A7FBB0}">
      <dgm:prSet custT="1"/>
      <dgm:spPr/>
      <dgm:t>
        <a:bodyPr/>
        <a:lstStyle/>
        <a:p>
          <a:r>
            <a:rPr lang="en-US" sz="9600" b="1" dirty="0" err="1">
              <a:latin typeface="NikoshBAN" panose="02000000000000000000" pitchFamily="2" charset="0"/>
              <a:cs typeface="NikoshBAN" panose="02000000000000000000" pitchFamily="2" charset="0"/>
            </a:rPr>
            <a:t>বা</a:t>
          </a:r>
          <a:endParaRPr lang="en-US" sz="9600" b="1" dirty="0">
            <a:latin typeface="NikoshBAN" panose="02000000000000000000" pitchFamily="2" charset="0"/>
            <a:cs typeface="NikoshBAN" panose="02000000000000000000" pitchFamily="2" charset="0"/>
          </a:endParaRPr>
        </a:p>
      </dgm:t>
    </dgm:pt>
    <dgm:pt modelId="{C1D331B4-DF78-413A-8557-155AEB7A4BE6}" type="parTrans" cxnId="{7FD8032B-139E-4769-86F5-D75FCF7F05ED}">
      <dgm:prSet/>
      <dgm:spPr/>
      <dgm:t>
        <a:bodyPr/>
        <a:lstStyle/>
        <a:p>
          <a:endParaRPr lang="en-US"/>
        </a:p>
      </dgm:t>
    </dgm:pt>
    <dgm:pt modelId="{FBC50719-0E4E-496A-B4E7-59A912BEC302}" type="sibTrans" cxnId="{7FD8032B-139E-4769-86F5-D75FCF7F05ED}">
      <dgm:prSet/>
      <dgm:spPr/>
      <dgm:t>
        <a:bodyPr/>
        <a:lstStyle/>
        <a:p>
          <a:endParaRPr lang="en-US"/>
        </a:p>
      </dgm:t>
    </dgm:pt>
    <dgm:pt modelId="{0CE6DD6C-8926-4E3D-B505-A002BE73F542}">
      <dgm:prSet custT="1"/>
      <dgm:spPr/>
      <dgm:t>
        <a:bodyPr/>
        <a:lstStyle/>
        <a:p>
          <a:r>
            <a:rPr lang="en-US" sz="9600" b="1" dirty="0">
              <a:latin typeface="NikoshBAN" panose="02000000000000000000" pitchFamily="2" charset="0"/>
              <a:cs typeface="NikoshBAN" panose="02000000000000000000" pitchFamily="2" charset="0"/>
            </a:rPr>
            <a:t>দ</a:t>
          </a:r>
        </a:p>
      </dgm:t>
    </dgm:pt>
    <dgm:pt modelId="{DD63A271-7EAA-49AF-9940-C393151775FC}" type="parTrans" cxnId="{EF257264-AB13-4630-97B0-2F481722210F}">
      <dgm:prSet/>
      <dgm:spPr/>
      <dgm:t>
        <a:bodyPr/>
        <a:lstStyle/>
        <a:p>
          <a:endParaRPr lang="en-US"/>
        </a:p>
      </dgm:t>
    </dgm:pt>
    <dgm:pt modelId="{B6BEA222-F198-403F-9B3C-ABCD814998C1}" type="sibTrans" cxnId="{EF257264-AB13-4630-97B0-2F481722210F}">
      <dgm:prSet/>
      <dgm:spPr/>
      <dgm:t>
        <a:bodyPr/>
        <a:lstStyle/>
        <a:p>
          <a:endParaRPr lang="en-US"/>
        </a:p>
      </dgm:t>
    </dgm:pt>
    <dgm:pt modelId="{3C07CF22-09D3-4520-828B-E36CE4811FA0}" type="pres">
      <dgm:prSet presAssocID="{C37116A5-6756-4DDD-98CD-5D71EBFACE2B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EDFFE6F5-16F7-4023-A7A2-E26F113CE7BE}" type="pres">
      <dgm:prSet presAssocID="{0CE6DD6C-8926-4E3D-B505-A002BE73F542}" presName="Accent4" presStyleCnt="0"/>
      <dgm:spPr/>
    </dgm:pt>
    <dgm:pt modelId="{D9B8E7EA-7773-46D1-B9AA-3BDC1DAD7069}" type="pres">
      <dgm:prSet presAssocID="{0CE6DD6C-8926-4E3D-B505-A002BE73F542}" presName="Accent" presStyleLbl="node1" presStyleIdx="0" presStyleCnt="4"/>
      <dgm:spPr/>
    </dgm:pt>
    <dgm:pt modelId="{911C73CF-2A41-44ED-B610-B2D35B532FE3}" type="pres">
      <dgm:prSet presAssocID="{0CE6DD6C-8926-4E3D-B505-A002BE73F542}" presName="ParentBackground4" presStyleCnt="0"/>
      <dgm:spPr/>
    </dgm:pt>
    <dgm:pt modelId="{CA1D8DD6-72CA-4159-8A59-60598C73022C}" type="pres">
      <dgm:prSet presAssocID="{0CE6DD6C-8926-4E3D-B505-A002BE73F542}" presName="ParentBackground" presStyleLbl="fgAcc1" presStyleIdx="0" presStyleCnt="4" custLinFactNeighborX="876" custLinFactNeighborY="-2001"/>
      <dgm:spPr/>
      <dgm:t>
        <a:bodyPr/>
        <a:lstStyle/>
        <a:p>
          <a:endParaRPr lang="en-US"/>
        </a:p>
      </dgm:t>
    </dgm:pt>
    <dgm:pt modelId="{395C3265-2EA8-4CEE-8C58-6EF916CE60B4}" type="pres">
      <dgm:prSet presAssocID="{0CE6DD6C-8926-4E3D-B505-A002BE73F542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9DAAC9-41EF-4806-AE1E-F7FB8B7B4ACC}" type="pres">
      <dgm:prSet presAssocID="{BED220CC-56A2-45ED-9C85-5093C7A7FBB0}" presName="Accent3" presStyleCnt="0"/>
      <dgm:spPr/>
    </dgm:pt>
    <dgm:pt modelId="{595AAE17-EFAC-4DBD-8ED1-A083322D648D}" type="pres">
      <dgm:prSet presAssocID="{BED220CC-56A2-45ED-9C85-5093C7A7FBB0}" presName="Accent" presStyleLbl="node1" presStyleIdx="1" presStyleCnt="4"/>
      <dgm:spPr>
        <a:solidFill>
          <a:schemeClr val="accent6">
            <a:lumMod val="75000"/>
          </a:schemeClr>
        </a:solidFill>
      </dgm:spPr>
    </dgm:pt>
    <dgm:pt modelId="{43D2A9A5-C94C-47CE-B783-C238F642CE96}" type="pres">
      <dgm:prSet presAssocID="{BED220CC-56A2-45ED-9C85-5093C7A7FBB0}" presName="ParentBackground3" presStyleCnt="0"/>
      <dgm:spPr/>
    </dgm:pt>
    <dgm:pt modelId="{84914D3B-96A0-4D19-85BD-B119C70042A8}" type="pres">
      <dgm:prSet presAssocID="{BED220CC-56A2-45ED-9C85-5093C7A7FBB0}" presName="ParentBackground" presStyleLbl="fgAcc1" presStyleIdx="1" presStyleCnt="4"/>
      <dgm:spPr/>
      <dgm:t>
        <a:bodyPr/>
        <a:lstStyle/>
        <a:p>
          <a:endParaRPr lang="en-US"/>
        </a:p>
      </dgm:t>
    </dgm:pt>
    <dgm:pt modelId="{8C929865-A145-4F18-9195-74FF76E6D82A}" type="pres">
      <dgm:prSet presAssocID="{BED220CC-56A2-45ED-9C85-5093C7A7FBB0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E8F69A-B714-4E6E-9CF0-8033EF491823}" type="pres">
      <dgm:prSet presAssocID="{8C5DDE33-277F-4BE2-9B8A-D4D39E27CF52}" presName="Accent2" presStyleCnt="0"/>
      <dgm:spPr/>
    </dgm:pt>
    <dgm:pt modelId="{5391602F-BB0F-49A3-AF82-7B69A5F0CA8E}" type="pres">
      <dgm:prSet presAssocID="{8C5DDE33-277F-4BE2-9B8A-D4D39E27CF52}" presName="Accent" presStyleLbl="node1" presStyleIdx="2" presStyleCnt="4"/>
      <dgm:spPr>
        <a:solidFill>
          <a:srgbClr val="002060"/>
        </a:solidFill>
      </dgm:spPr>
    </dgm:pt>
    <dgm:pt modelId="{31E18344-14E1-439C-958B-A717E27B52E8}" type="pres">
      <dgm:prSet presAssocID="{8C5DDE33-277F-4BE2-9B8A-D4D39E27CF52}" presName="ParentBackground2" presStyleCnt="0"/>
      <dgm:spPr/>
    </dgm:pt>
    <dgm:pt modelId="{93BAB7D9-0790-4004-8607-394901E1B3EB}" type="pres">
      <dgm:prSet presAssocID="{8C5DDE33-277F-4BE2-9B8A-D4D39E27CF52}" presName="ParentBackground" presStyleLbl="fgAcc1" presStyleIdx="2" presStyleCnt="4" custLinFactNeighborX="2907" custLinFactNeighborY="3814"/>
      <dgm:spPr/>
      <dgm:t>
        <a:bodyPr/>
        <a:lstStyle/>
        <a:p>
          <a:endParaRPr lang="en-US"/>
        </a:p>
      </dgm:t>
    </dgm:pt>
    <dgm:pt modelId="{6EE0A6F5-D3CB-4CC7-AF00-DF76A5C80F69}" type="pres">
      <dgm:prSet presAssocID="{8C5DDE33-277F-4BE2-9B8A-D4D39E27CF52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488C5-86D2-4AED-B39F-2CE54157A2AF}" type="pres">
      <dgm:prSet presAssocID="{E7B04166-B821-4CE1-BB38-9946C635EB3C}" presName="Accent1" presStyleCnt="0"/>
      <dgm:spPr/>
    </dgm:pt>
    <dgm:pt modelId="{462D1ED1-7362-4D96-A2EB-251C205C1EA9}" type="pres">
      <dgm:prSet presAssocID="{E7B04166-B821-4CE1-BB38-9946C635EB3C}" presName="Accent" presStyleLbl="node1" presStyleIdx="3" presStyleCnt="4"/>
      <dgm:spPr>
        <a:solidFill>
          <a:srgbClr val="7030A0"/>
        </a:solidFill>
      </dgm:spPr>
    </dgm:pt>
    <dgm:pt modelId="{189B5B14-47D1-44BA-BD16-29C9F67206E7}" type="pres">
      <dgm:prSet presAssocID="{E7B04166-B821-4CE1-BB38-9946C635EB3C}" presName="ParentBackground1" presStyleCnt="0"/>
      <dgm:spPr/>
    </dgm:pt>
    <dgm:pt modelId="{6CE0837C-2BF7-4E7B-82C1-0C60CA8D0F56}" type="pres">
      <dgm:prSet presAssocID="{E7B04166-B821-4CE1-BB38-9946C635EB3C}" presName="ParentBackground" presStyleLbl="fgAcc1" presStyleIdx="3" presStyleCnt="4"/>
      <dgm:spPr/>
      <dgm:t>
        <a:bodyPr/>
        <a:lstStyle/>
        <a:p>
          <a:endParaRPr lang="en-US"/>
        </a:p>
      </dgm:t>
    </dgm:pt>
    <dgm:pt modelId="{68F00097-89BE-4299-A50B-7CCA6C9A782F}" type="pres">
      <dgm:prSet presAssocID="{E7B04166-B821-4CE1-BB38-9946C635EB3C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257264-AB13-4630-97B0-2F481722210F}" srcId="{C37116A5-6756-4DDD-98CD-5D71EBFACE2B}" destId="{0CE6DD6C-8926-4E3D-B505-A002BE73F542}" srcOrd="3" destOrd="0" parTransId="{DD63A271-7EAA-49AF-9940-C393151775FC}" sibTransId="{B6BEA222-F198-403F-9B3C-ABCD814998C1}"/>
    <dgm:cxn modelId="{06F9343B-4B91-4EC4-AE40-DA0A8A08A3B1}" type="presOf" srcId="{E7B04166-B821-4CE1-BB38-9946C635EB3C}" destId="{68F00097-89BE-4299-A50B-7CCA6C9A782F}" srcOrd="1" destOrd="0" presId="urn:microsoft.com/office/officeart/2011/layout/CircleProcess"/>
    <dgm:cxn modelId="{C142A0B5-F833-4058-A6C7-478B11C7011D}" type="presOf" srcId="{E7B04166-B821-4CE1-BB38-9946C635EB3C}" destId="{6CE0837C-2BF7-4E7B-82C1-0C60CA8D0F56}" srcOrd="0" destOrd="0" presId="urn:microsoft.com/office/officeart/2011/layout/CircleProcess"/>
    <dgm:cxn modelId="{33027858-FDA5-4741-A84C-925FC5883EEB}" type="presOf" srcId="{0CE6DD6C-8926-4E3D-B505-A002BE73F542}" destId="{395C3265-2EA8-4CEE-8C58-6EF916CE60B4}" srcOrd="1" destOrd="0" presId="urn:microsoft.com/office/officeart/2011/layout/CircleProcess"/>
    <dgm:cxn modelId="{0F7FA31F-1DCE-4C01-BA8B-A6DF903225BD}" type="presOf" srcId="{BED220CC-56A2-45ED-9C85-5093C7A7FBB0}" destId="{8C929865-A145-4F18-9195-74FF76E6D82A}" srcOrd="1" destOrd="0" presId="urn:microsoft.com/office/officeart/2011/layout/CircleProcess"/>
    <dgm:cxn modelId="{7FD8032B-139E-4769-86F5-D75FCF7F05ED}" srcId="{C37116A5-6756-4DDD-98CD-5D71EBFACE2B}" destId="{BED220CC-56A2-45ED-9C85-5093C7A7FBB0}" srcOrd="2" destOrd="0" parTransId="{C1D331B4-DF78-413A-8557-155AEB7A4BE6}" sibTransId="{FBC50719-0E4E-496A-B4E7-59A912BEC302}"/>
    <dgm:cxn modelId="{E4DEC307-D6FC-4172-ABF9-58598F111B3C}" type="presOf" srcId="{C37116A5-6756-4DDD-98CD-5D71EBFACE2B}" destId="{3C07CF22-09D3-4520-828B-E36CE4811FA0}" srcOrd="0" destOrd="0" presId="urn:microsoft.com/office/officeart/2011/layout/CircleProcess"/>
    <dgm:cxn modelId="{408A2740-469A-4946-AC96-14A71A7ADD55}" type="presOf" srcId="{BED220CC-56A2-45ED-9C85-5093C7A7FBB0}" destId="{84914D3B-96A0-4D19-85BD-B119C70042A8}" srcOrd="0" destOrd="0" presId="urn:microsoft.com/office/officeart/2011/layout/CircleProcess"/>
    <dgm:cxn modelId="{B471A25E-51D9-4E33-B691-AE1900565009}" type="presOf" srcId="{8C5DDE33-277F-4BE2-9B8A-D4D39E27CF52}" destId="{6EE0A6F5-D3CB-4CC7-AF00-DF76A5C80F69}" srcOrd="1" destOrd="0" presId="urn:microsoft.com/office/officeart/2011/layout/CircleProcess"/>
    <dgm:cxn modelId="{6D117D38-330D-4B9B-94C3-E7F1BB6A75B5}" type="presOf" srcId="{0CE6DD6C-8926-4E3D-B505-A002BE73F542}" destId="{CA1D8DD6-72CA-4159-8A59-60598C73022C}" srcOrd="0" destOrd="0" presId="urn:microsoft.com/office/officeart/2011/layout/CircleProcess"/>
    <dgm:cxn modelId="{B302B05C-4824-4C5F-8186-96DF15E7EBCC}" type="presOf" srcId="{8C5DDE33-277F-4BE2-9B8A-D4D39E27CF52}" destId="{93BAB7D9-0790-4004-8607-394901E1B3EB}" srcOrd="0" destOrd="0" presId="urn:microsoft.com/office/officeart/2011/layout/CircleProcess"/>
    <dgm:cxn modelId="{C3EE36F0-8BEC-46DB-825C-29741F4D3FA3}" srcId="{C37116A5-6756-4DDD-98CD-5D71EBFACE2B}" destId="{8C5DDE33-277F-4BE2-9B8A-D4D39E27CF52}" srcOrd="1" destOrd="0" parTransId="{BA44C654-7AFD-4A85-87DE-8E91065203BA}" sibTransId="{3BADC9C9-1344-49F5-9919-E948D9A6A322}"/>
    <dgm:cxn modelId="{20971B31-15CD-43FE-8253-E381C665A7E2}" srcId="{C37116A5-6756-4DDD-98CD-5D71EBFACE2B}" destId="{E7B04166-B821-4CE1-BB38-9946C635EB3C}" srcOrd="0" destOrd="0" parTransId="{2D272F74-B1A0-42A2-BA94-FA5D6A6DE30C}" sibTransId="{476B9F13-3198-45E3-A004-F9EB60E81D16}"/>
    <dgm:cxn modelId="{C9D21437-B928-43B2-8005-35C96CC4C8F4}" type="presParOf" srcId="{3C07CF22-09D3-4520-828B-E36CE4811FA0}" destId="{EDFFE6F5-16F7-4023-A7A2-E26F113CE7BE}" srcOrd="0" destOrd="0" presId="urn:microsoft.com/office/officeart/2011/layout/CircleProcess"/>
    <dgm:cxn modelId="{FFC19F8D-00CC-44AB-B211-93549E5D043B}" type="presParOf" srcId="{EDFFE6F5-16F7-4023-A7A2-E26F113CE7BE}" destId="{D9B8E7EA-7773-46D1-B9AA-3BDC1DAD7069}" srcOrd="0" destOrd="0" presId="urn:microsoft.com/office/officeart/2011/layout/CircleProcess"/>
    <dgm:cxn modelId="{8A266730-0B93-4F88-A65A-62276B37B7C4}" type="presParOf" srcId="{3C07CF22-09D3-4520-828B-E36CE4811FA0}" destId="{911C73CF-2A41-44ED-B610-B2D35B532FE3}" srcOrd="1" destOrd="0" presId="urn:microsoft.com/office/officeart/2011/layout/CircleProcess"/>
    <dgm:cxn modelId="{A7D97508-05D8-4FFC-9F90-286CCC34C278}" type="presParOf" srcId="{911C73CF-2A41-44ED-B610-B2D35B532FE3}" destId="{CA1D8DD6-72CA-4159-8A59-60598C73022C}" srcOrd="0" destOrd="0" presId="urn:microsoft.com/office/officeart/2011/layout/CircleProcess"/>
    <dgm:cxn modelId="{6AFD832D-6E67-4095-A1A0-D4AEEAE53212}" type="presParOf" srcId="{3C07CF22-09D3-4520-828B-E36CE4811FA0}" destId="{395C3265-2EA8-4CEE-8C58-6EF916CE60B4}" srcOrd="2" destOrd="0" presId="urn:microsoft.com/office/officeart/2011/layout/CircleProcess"/>
    <dgm:cxn modelId="{555B8CEF-D7F3-422D-89A2-E87F51675CC2}" type="presParOf" srcId="{3C07CF22-09D3-4520-828B-E36CE4811FA0}" destId="{089DAAC9-41EF-4806-AE1E-F7FB8B7B4ACC}" srcOrd="3" destOrd="0" presId="urn:microsoft.com/office/officeart/2011/layout/CircleProcess"/>
    <dgm:cxn modelId="{E44359A7-432A-47EE-875B-DA4B926811B4}" type="presParOf" srcId="{089DAAC9-41EF-4806-AE1E-F7FB8B7B4ACC}" destId="{595AAE17-EFAC-4DBD-8ED1-A083322D648D}" srcOrd="0" destOrd="0" presId="urn:microsoft.com/office/officeart/2011/layout/CircleProcess"/>
    <dgm:cxn modelId="{8CF169AC-F4AF-4C92-B2CB-E4D618E770E2}" type="presParOf" srcId="{3C07CF22-09D3-4520-828B-E36CE4811FA0}" destId="{43D2A9A5-C94C-47CE-B783-C238F642CE96}" srcOrd="4" destOrd="0" presId="urn:microsoft.com/office/officeart/2011/layout/CircleProcess"/>
    <dgm:cxn modelId="{18641C45-47FF-4ECD-AB6C-DB2FD29BCAF0}" type="presParOf" srcId="{43D2A9A5-C94C-47CE-B783-C238F642CE96}" destId="{84914D3B-96A0-4D19-85BD-B119C70042A8}" srcOrd="0" destOrd="0" presId="urn:microsoft.com/office/officeart/2011/layout/CircleProcess"/>
    <dgm:cxn modelId="{50254596-3244-4C9D-AD4F-4E2C44F51AA2}" type="presParOf" srcId="{3C07CF22-09D3-4520-828B-E36CE4811FA0}" destId="{8C929865-A145-4F18-9195-74FF76E6D82A}" srcOrd="5" destOrd="0" presId="urn:microsoft.com/office/officeart/2011/layout/CircleProcess"/>
    <dgm:cxn modelId="{09D56978-9BED-48B7-8E08-927F2A8DD35A}" type="presParOf" srcId="{3C07CF22-09D3-4520-828B-E36CE4811FA0}" destId="{CCE8F69A-B714-4E6E-9CF0-8033EF491823}" srcOrd="6" destOrd="0" presId="urn:microsoft.com/office/officeart/2011/layout/CircleProcess"/>
    <dgm:cxn modelId="{A57E5D6D-5340-4FC2-AB1D-CB40CB4D6CCF}" type="presParOf" srcId="{CCE8F69A-B714-4E6E-9CF0-8033EF491823}" destId="{5391602F-BB0F-49A3-AF82-7B69A5F0CA8E}" srcOrd="0" destOrd="0" presId="urn:microsoft.com/office/officeart/2011/layout/CircleProcess"/>
    <dgm:cxn modelId="{D1A7D1CA-B050-42F3-8689-D467CE723071}" type="presParOf" srcId="{3C07CF22-09D3-4520-828B-E36CE4811FA0}" destId="{31E18344-14E1-439C-958B-A717E27B52E8}" srcOrd="7" destOrd="0" presId="urn:microsoft.com/office/officeart/2011/layout/CircleProcess"/>
    <dgm:cxn modelId="{DF580734-8B52-43D2-96D5-81BD58A3BCA8}" type="presParOf" srcId="{31E18344-14E1-439C-958B-A717E27B52E8}" destId="{93BAB7D9-0790-4004-8607-394901E1B3EB}" srcOrd="0" destOrd="0" presId="urn:microsoft.com/office/officeart/2011/layout/CircleProcess"/>
    <dgm:cxn modelId="{2BBE7393-8A63-424C-9C92-E7738BB48388}" type="presParOf" srcId="{3C07CF22-09D3-4520-828B-E36CE4811FA0}" destId="{6EE0A6F5-D3CB-4CC7-AF00-DF76A5C80F69}" srcOrd="8" destOrd="0" presId="urn:microsoft.com/office/officeart/2011/layout/CircleProcess"/>
    <dgm:cxn modelId="{354A2D1B-B5E8-4FC0-A2BE-183C4DA4AB71}" type="presParOf" srcId="{3C07CF22-09D3-4520-828B-E36CE4811FA0}" destId="{76D488C5-86D2-4AED-B39F-2CE54157A2AF}" srcOrd="9" destOrd="0" presId="urn:microsoft.com/office/officeart/2011/layout/CircleProcess"/>
    <dgm:cxn modelId="{2D669962-2D41-4FFD-A6CA-E1023CFA5A37}" type="presParOf" srcId="{76D488C5-86D2-4AED-B39F-2CE54157A2AF}" destId="{462D1ED1-7362-4D96-A2EB-251C205C1EA9}" srcOrd="0" destOrd="0" presId="urn:microsoft.com/office/officeart/2011/layout/CircleProcess"/>
    <dgm:cxn modelId="{20C8CFF6-E445-4E2C-9A46-CDADC1F1D447}" type="presParOf" srcId="{3C07CF22-09D3-4520-828B-E36CE4811FA0}" destId="{189B5B14-47D1-44BA-BD16-29C9F67206E7}" srcOrd="10" destOrd="0" presId="urn:microsoft.com/office/officeart/2011/layout/CircleProcess"/>
    <dgm:cxn modelId="{3E989DC2-B042-4FEB-8DEE-5695091F7B7A}" type="presParOf" srcId="{189B5B14-47D1-44BA-BD16-29C9F67206E7}" destId="{6CE0837C-2BF7-4E7B-82C1-0C60CA8D0F56}" srcOrd="0" destOrd="0" presId="urn:microsoft.com/office/officeart/2011/layout/CircleProcess"/>
    <dgm:cxn modelId="{A34CF535-1CD4-486D-9D17-349F82AC2420}" type="presParOf" srcId="{3C07CF22-09D3-4520-828B-E36CE4811FA0}" destId="{68F00097-89BE-4299-A50B-7CCA6C9A782F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B8E7EA-7773-46D1-B9AA-3BDC1DAD7069}">
      <dsp:nvSpPr>
        <dsp:cNvPr id="0" name=""/>
        <dsp:cNvSpPr/>
      </dsp:nvSpPr>
      <dsp:spPr>
        <a:xfrm>
          <a:off x="4056644" y="433775"/>
          <a:ext cx="1137317" cy="11373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1D8DD6-72CA-4159-8A59-60598C73022C}">
      <dsp:nvSpPr>
        <dsp:cNvPr id="0" name=""/>
        <dsp:cNvSpPr/>
      </dsp:nvSpPr>
      <dsp:spPr>
        <a:xfrm>
          <a:off x="4103985" y="450453"/>
          <a:ext cx="1061723" cy="106153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600" b="1" kern="1200" dirty="0">
              <a:latin typeface="NikoshBAN" panose="02000000000000000000" pitchFamily="2" charset="0"/>
              <a:cs typeface="NikoshBAN" panose="02000000000000000000" pitchFamily="2" charset="0"/>
            </a:rPr>
            <a:t>দ</a:t>
          </a:r>
        </a:p>
      </dsp:txBody>
      <dsp:txXfrm>
        <a:off x="4255660" y="602129"/>
        <a:ext cx="758374" cy="758183"/>
      </dsp:txXfrm>
    </dsp:sp>
    <dsp:sp modelId="{595AAE17-EFAC-4DBD-8ED1-A083322D648D}">
      <dsp:nvSpPr>
        <dsp:cNvPr id="0" name=""/>
        <dsp:cNvSpPr/>
      </dsp:nvSpPr>
      <dsp:spPr>
        <a:xfrm rot="2700000">
          <a:off x="2876399" y="433695"/>
          <a:ext cx="1137336" cy="1137336"/>
        </a:xfrm>
        <a:prstGeom prst="teardrop">
          <a:avLst>
            <a:gd name="adj" fmla="val 10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14D3B-96A0-4D19-85BD-B119C70042A8}">
      <dsp:nvSpPr>
        <dsp:cNvPr id="0" name=""/>
        <dsp:cNvSpPr/>
      </dsp:nvSpPr>
      <dsp:spPr>
        <a:xfrm>
          <a:off x="2919326" y="471694"/>
          <a:ext cx="1061723" cy="106153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600" b="1" kern="1200" dirty="0" err="1">
              <a:latin typeface="NikoshBAN" panose="02000000000000000000" pitchFamily="2" charset="0"/>
              <a:cs typeface="NikoshBAN" panose="02000000000000000000" pitchFamily="2" charset="0"/>
            </a:rPr>
            <a:t>বা</a:t>
          </a:r>
          <a:endParaRPr lang="en-US" sz="9600" b="1" kern="1200" dirty="0">
            <a:latin typeface="NikoshBAN" panose="02000000000000000000" pitchFamily="2" charset="0"/>
            <a:cs typeface="NikoshBAN" panose="02000000000000000000" pitchFamily="2" charset="0"/>
          </a:endParaRPr>
        </a:p>
      </dsp:txBody>
      <dsp:txXfrm>
        <a:off x="3071001" y="623371"/>
        <a:ext cx="758374" cy="758183"/>
      </dsp:txXfrm>
    </dsp:sp>
    <dsp:sp modelId="{5391602F-BB0F-49A3-AF82-7B69A5F0CA8E}">
      <dsp:nvSpPr>
        <dsp:cNvPr id="0" name=""/>
        <dsp:cNvSpPr/>
      </dsp:nvSpPr>
      <dsp:spPr>
        <a:xfrm rot="2700000">
          <a:off x="1705918" y="433695"/>
          <a:ext cx="1137336" cy="1137336"/>
        </a:xfrm>
        <a:prstGeom prst="teardrop">
          <a:avLst>
            <a:gd name="adj" fmla="val 10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BAB7D9-0790-4004-8607-394901E1B3EB}">
      <dsp:nvSpPr>
        <dsp:cNvPr id="0" name=""/>
        <dsp:cNvSpPr/>
      </dsp:nvSpPr>
      <dsp:spPr>
        <a:xfrm>
          <a:off x="1774832" y="512181"/>
          <a:ext cx="1061723" cy="106153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600" b="1" kern="1200" dirty="0" err="1">
              <a:latin typeface="NikoshBAN" panose="02000000000000000000" pitchFamily="2" charset="0"/>
              <a:cs typeface="NikoshBAN" panose="02000000000000000000" pitchFamily="2" charset="0"/>
            </a:rPr>
            <a:t>ন্য</a:t>
          </a:r>
          <a:endParaRPr lang="en-US" sz="9600" b="1" kern="1200" dirty="0">
            <a:latin typeface="NikoshBAN" panose="02000000000000000000" pitchFamily="2" charset="0"/>
            <a:cs typeface="NikoshBAN" panose="02000000000000000000" pitchFamily="2" charset="0"/>
          </a:endParaRPr>
        </a:p>
      </dsp:txBody>
      <dsp:txXfrm>
        <a:off x="1926507" y="663858"/>
        <a:ext cx="758374" cy="758183"/>
      </dsp:txXfrm>
    </dsp:sp>
    <dsp:sp modelId="{462D1ED1-7362-4D96-A2EB-251C205C1EA9}">
      <dsp:nvSpPr>
        <dsp:cNvPr id="0" name=""/>
        <dsp:cNvSpPr/>
      </dsp:nvSpPr>
      <dsp:spPr>
        <a:xfrm rot="2700000">
          <a:off x="530560" y="433695"/>
          <a:ext cx="1137336" cy="1137336"/>
        </a:xfrm>
        <a:prstGeom prst="teardrop">
          <a:avLst>
            <a:gd name="adj" fmla="val 10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0837C-2BF7-4E7B-82C1-0C60CA8D0F56}">
      <dsp:nvSpPr>
        <dsp:cNvPr id="0" name=""/>
        <dsp:cNvSpPr/>
      </dsp:nvSpPr>
      <dsp:spPr>
        <a:xfrm>
          <a:off x="568610" y="471694"/>
          <a:ext cx="1061723" cy="1061537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600" b="1" kern="1200" dirty="0">
              <a:latin typeface="NikoshBAN" panose="02000000000000000000" pitchFamily="2" charset="0"/>
              <a:cs typeface="NikoshBAN" panose="02000000000000000000" pitchFamily="2" charset="0"/>
            </a:rPr>
            <a:t>ধ</a:t>
          </a:r>
        </a:p>
      </dsp:txBody>
      <dsp:txXfrm>
        <a:off x="720285" y="623371"/>
        <a:ext cx="758374" cy="758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E1469-67A3-4180-AAAB-B495B8C4E5FC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13B72-A863-4A67-88FA-90C6FA310E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73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_cssmjxcasnitltplkpsl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_cssmjxcasnitltplkpsl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Created from: https://docs.google.com/presentation/d/14ZGOEIuPWmrroZ_VooTee1QxkEl6mrwxkB2pJd8CouU/edit?slide=id.p#slide=id.p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97984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_bhugzzgilpxoaayakszy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_bhugzzgilpxoaayakszy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4790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FD3-BC25-44E3-A382-E45A3F0251F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9BB0-5D62-44FE-8CDF-447B6411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2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FD3-BC25-44E3-A382-E45A3F0251F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9BB0-5D62-44FE-8CDF-447B6411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FD3-BC25-44E3-A382-E45A3F0251F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9BB0-5D62-44FE-8CDF-447B6411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1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FD3-BC25-44E3-A382-E45A3F0251F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9BB0-5D62-44FE-8CDF-447B6411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7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FD3-BC25-44E3-A382-E45A3F0251F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9BB0-5D62-44FE-8CDF-447B6411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28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FD3-BC25-44E3-A382-E45A3F0251F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9BB0-5D62-44FE-8CDF-447B6411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2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FD3-BC25-44E3-A382-E45A3F0251F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9BB0-5D62-44FE-8CDF-447B6411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9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FD3-BC25-44E3-A382-E45A3F0251F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9BB0-5D62-44FE-8CDF-447B6411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FD3-BC25-44E3-A382-E45A3F0251F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9BB0-5D62-44FE-8CDF-447B6411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7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FD3-BC25-44E3-A382-E45A3F0251F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9BB0-5D62-44FE-8CDF-447B6411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5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DFD3-BC25-44E3-A382-E45A3F0251F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9BB0-5D62-44FE-8CDF-447B6411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9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1DFD3-BC25-44E3-A382-E45A3F0251F6}" type="datetimeFigureOut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C9BB0-5D62-44FE-8CDF-447B64116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4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ame 2"/>
          <p:cNvSpPr/>
          <p:nvPr/>
        </p:nvSpPr>
        <p:spPr>
          <a:xfrm>
            <a:off x="0" y="0"/>
            <a:ext cx="9144000" cy="6857999"/>
          </a:xfrm>
          <a:prstGeom prst="frame">
            <a:avLst>
              <a:gd name="adj1" fmla="val 13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25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6200" y="152399"/>
            <a:ext cx="8839200" cy="6705599"/>
            <a:chOff x="0" y="76200"/>
            <a:chExt cx="12753959" cy="811183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667" b="95556" l="4000" r="9822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7" y="76200"/>
              <a:ext cx="2306246" cy="25146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667" b="95556" l="4000" r="9822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0447713" y="5673437"/>
              <a:ext cx="2306246" cy="25146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667" b="95556" l="4000" r="9822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09971" y="-27977"/>
              <a:ext cx="2306246" cy="251460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667" b="95556" l="4000" r="9822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18477" y="5628677"/>
              <a:ext cx="2306246" cy="2743200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1080475" y="1162217"/>
            <a:ext cx="6520749" cy="3573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499" dirty="0" err="1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স্বাগতম</a:t>
            </a:r>
            <a:endParaRPr lang="en-US" sz="21499" dirty="0">
              <a:solidFill>
                <a:srgbClr val="7030A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endParaRPr lang="en-US" sz="1125" dirty="0"/>
          </a:p>
        </p:txBody>
      </p:sp>
      <p:pic>
        <p:nvPicPr>
          <p:cNvPr id="9" name="Picture 8" descr="1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83047" y="3285735"/>
            <a:ext cx="1304922" cy="2987170"/>
          </a:xfrm>
          <a:prstGeom prst="rect">
            <a:avLst/>
          </a:prstGeom>
        </p:spPr>
      </p:pic>
      <p:pic>
        <p:nvPicPr>
          <p:cNvPr id="10" name="Picture 9" descr="1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7310" y="3256876"/>
            <a:ext cx="1304922" cy="29871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663" y="3687580"/>
            <a:ext cx="4670678" cy="214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4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39"/>
    </mc:Choice>
    <mc:Fallback xmlns="">
      <p:transition spd="slow" advTm="1383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E3F295E0-9C83-4CA0-B2B9-AF82DA14C9D6}"/>
              </a:ext>
            </a:extLst>
          </p:cNvPr>
          <p:cNvSpPr txBox="1"/>
          <p:nvPr/>
        </p:nvSpPr>
        <p:spPr>
          <a:xfrm>
            <a:off x="1524000" y="457200"/>
            <a:ext cx="586740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প্রতিক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6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6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চিহ্ন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(!,৥,#,%) </a:t>
            </a:r>
            <a:r>
              <a:rPr lang="en-US" altLang="en-US" sz="36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ব্যবহার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6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করা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6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যাবে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6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না</a:t>
            </a:r>
            <a:endParaRPr lang="en-US" altLang="en-US" sz="36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BF975F7-85CF-4808-AE23-A4405598B0D4}"/>
              </a:ext>
            </a:extLst>
          </p:cNvPr>
          <p:cNvSpPr txBox="1"/>
          <p:nvPr/>
        </p:nvSpPr>
        <p:spPr>
          <a:xfrm>
            <a:off x="670560" y="2123122"/>
            <a:ext cx="847344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১.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ভ্যারিয়েবল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লেখার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সময়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প্রতিক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বা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চিহ্ন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(!,৥,#,%)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ব্যবহার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করা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যাবে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না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।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যেমন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32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ভুল</a:t>
            </a:r>
            <a:r>
              <a:rPr lang="en-US" altLang="en-US" sz="32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:</a:t>
            </a:r>
            <a:r>
              <a:rPr lang="en-US" altLang="en-US" sz="32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My variable%</a:t>
            </a:r>
            <a:b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3200" dirty="0" err="1">
                <a:solidFill>
                  <a:srgbClr val="9900CC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সঠিক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: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Myvariable</a:t>
            </a:r>
            <a:endParaRPr lang="en-US" alt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8B625A9-1334-44DA-AEE7-AAEF7666030F}"/>
              </a:ext>
            </a:extLst>
          </p:cNvPr>
          <p:cNvSpPr txBox="1"/>
          <p:nvPr/>
        </p:nvSpPr>
        <p:spPr>
          <a:xfrm>
            <a:off x="670560" y="5167719"/>
            <a:ext cx="802386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Nikosh" panose="02000000000000000000" pitchFamily="2" charset="0"/>
                <a:cs typeface="Nikosh" panose="02000000000000000000" pitchFamily="2" charset="0"/>
              </a:rPr>
              <a:t> 		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যেমন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32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ভুল</a:t>
            </a:r>
            <a:r>
              <a:rPr lang="en-US" altLang="en-US" sz="32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:</a:t>
            </a:r>
            <a:r>
              <a:rPr lang="en-US" altLang="en-US" sz="32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variable*</a:t>
            </a:r>
            <a:b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3200" dirty="0" err="1">
                <a:solidFill>
                  <a:srgbClr val="9900CC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সঠিক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: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Myvariable</a:t>
            </a:r>
            <a:endParaRPr lang="en-US" alt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618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472F649-FE9E-4B9B-A19E-03920F9A1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1307068"/>
            <a:ext cx="77724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১. </a:t>
            </a:r>
            <a:r>
              <a:rPr lang="bn-IN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কোনো কিওয়ার্ড </a:t>
            </a:r>
            <a:r>
              <a:rPr lang="en-US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(</a:t>
            </a:r>
            <a:r>
              <a:rPr lang="bn-IN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যেমন </a:t>
            </a:r>
            <a:r>
              <a:rPr lang="en-US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if, while, for, class</a:t>
            </a:r>
            <a:r>
              <a:rPr lang="bn-IN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 ইত্যাদি</a:t>
            </a:r>
            <a:r>
              <a:rPr lang="en-US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) </a:t>
            </a:r>
            <a:r>
              <a:rPr lang="bn-IN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ভ্যারিয়েবল হিসেবে ব্যবহার করা যাবে না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/>
            </a:r>
            <a:b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endParaRPr lang="en-US" alt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যেমন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: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bn-IN" altLang="en-US" sz="32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ভুল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: if = 10</a:t>
            </a:r>
            <a:b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en-US" altLang="en-US" sz="3200" dirty="0">
                <a:solidFill>
                  <a:srgbClr val="9900CC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</a:t>
            </a:r>
            <a:r>
              <a:rPr lang="bn-IN" altLang="en-US" sz="3200" dirty="0">
                <a:solidFill>
                  <a:srgbClr val="9900CC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ঠিক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: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if_count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= 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C8CA7CB-2809-407D-AB07-1707FFA3AF45}"/>
              </a:ext>
            </a:extLst>
          </p:cNvPr>
          <p:cNvSpPr txBox="1"/>
          <p:nvPr/>
        </p:nvSpPr>
        <p:spPr>
          <a:xfrm>
            <a:off x="685800" y="304800"/>
            <a:ext cx="777240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n-IN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কিওয়ার্ড 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(</a:t>
            </a:r>
            <a:r>
              <a:rPr lang="bn-IN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যেমন 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if, while, for, class</a:t>
            </a:r>
            <a:r>
              <a:rPr lang="bn-IN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ইত্যাদি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) </a:t>
            </a:r>
            <a:r>
              <a:rPr lang="bn-IN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ভ্যারিয়েবল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6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হিসাবে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6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ব্যবহার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6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নআ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6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করা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4292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8E04352-84D1-4C56-A676-7C364EA36A37}"/>
              </a:ext>
            </a:extLst>
          </p:cNvPr>
          <p:cNvSpPr txBox="1"/>
          <p:nvPr/>
        </p:nvSpPr>
        <p:spPr>
          <a:xfrm>
            <a:off x="381000" y="1905000"/>
            <a:ext cx="8382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১. </a:t>
            </a:r>
            <a:r>
              <a:rPr lang="bn-IN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ভ্যারিয়েবল নাম স্পষ্ট ও অর্থবোধক হওয়া উচিত</a:t>
            </a:r>
            <a:endParaRPr lang="en-US" altLang="en-US" sz="3600" b="1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en-US" alt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যেমন</a:t>
            </a:r>
            <a:r>
              <a:rPr lang="en-US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:</a:t>
            </a:r>
            <a:br>
              <a:rPr lang="en-US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en-US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bn-IN" altLang="en-US" sz="36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ভুল</a:t>
            </a:r>
            <a:r>
              <a:rPr lang="en-US" altLang="en-US" sz="36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en-US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: x = 90 (</a:t>
            </a:r>
            <a:r>
              <a:rPr lang="bn-IN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অনিশ্চিত কী বোঝায়</a:t>
            </a:r>
            <a:r>
              <a:rPr lang="en-US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)</a:t>
            </a:r>
            <a:br>
              <a:rPr lang="en-US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en-US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bn-IN" altLang="en-US" sz="3600" dirty="0">
                <a:solidFill>
                  <a:srgbClr val="9900CC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ঠিক</a:t>
            </a:r>
            <a:r>
              <a:rPr lang="en-US" altLang="en-US" sz="36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en-US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: </a:t>
            </a:r>
            <a:r>
              <a:rPr lang="en-US" alt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student_age</a:t>
            </a:r>
            <a:r>
              <a:rPr lang="en-US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= 90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E05A77-D824-4CEE-89D0-11731C5A5125}"/>
              </a:ext>
            </a:extLst>
          </p:cNvPr>
          <p:cNvSpPr txBox="1"/>
          <p:nvPr/>
        </p:nvSpPr>
        <p:spPr>
          <a:xfrm>
            <a:off x="1524000" y="304800"/>
            <a:ext cx="60198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n-IN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ভ্যারিয়েবল নাম স্পষ্ট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6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করে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6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লেখা</a:t>
            </a:r>
            <a:endParaRPr lang="en-US" altLang="en-US" sz="36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007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70C15DE-3850-4EB9-A973-AB1A76A4BFD1}"/>
              </a:ext>
            </a:extLst>
          </p:cNvPr>
          <p:cNvSpPr txBox="1"/>
          <p:nvPr/>
        </p:nvSpPr>
        <p:spPr>
          <a:xfrm>
            <a:off x="2057400" y="1066800"/>
            <a:ext cx="5383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1" dirty="0" err="1">
                <a:solidFill>
                  <a:srgbClr val="231F2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ভ্যারিয়েবলের</a:t>
            </a:r>
            <a:r>
              <a:rPr lang="en-US" sz="3600" b="1" dirty="0">
                <a:solidFill>
                  <a:srgbClr val="231F2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3600" b="1" dirty="0" err="1">
                <a:solidFill>
                  <a:srgbClr val="231F2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সঠিক</a:t>
            </a:r>
            <a:r>
              <a:rPr lang="en-US" sz="3600" b="1" dirty="0">
                <a:solidFill>
                  <a:srgbClr val="231F2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3600" b="1" dirty="0" err="1">
                <a:solidFill>
                  <a:srgbClr val="231F2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নামকরণ</a:t>
            </a:r>
            <a:r>
              <a:rPr lang="en-US" sz="3600" b="1" dirty="0">
                <a:solidFill>
                  <a:srgbClr val="231F2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3600" b="1" dirty="0" err="1">
                <a:solidFill>
                  <a:srgbClr val="231F2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লেখ</a:t>
            </a:r>
            <a:r>
              <a:rPr lang="en-US" sz="3600" b="1" dirty="0">
                <a:solidFill>
                  <a:srgbClr val="231F2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-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6180FF6E-65DB-4DD5-AB5C-1BAC53CAD4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035" b="1710"/>
          <a:stretch/>
        </p:blipFill>
        <p:spPr>
          <a:xfrm>
            <a:off x="228600" y="1713131"/>
            <a:ext cx="8610600" cy="5144869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080146" y="240142"/>
            <a:ext cx="4047327" cy="762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en-US" sz="3600" b="1" dirty="0" err="1">
                <a:solidFill>
                  <a:srgbClr val="9900CC"/>
                </a:solidFill>
                <a:latin typeface="Nikosh" panose="02000000000000000000" pitchFamily="2" charset="0"/>
                <a:ea typeface="Open Sauce"/>
                <a:cs typeface="Nikosh" panose="02000000000000000000" pitchFamily="2" charset="0"/>
                <a:sym typeface="Open Sauce"/>
              </a:rPr>
              <a:t>দলীয়</a:t>
            </a:r>
            <a:r>
              <a:rPr lang="en-US" sz="3600" b="1" dirty="0">
                <a:solidFill>
                  <a:srgbClr val="9900CC"/>
                </a:solidFill>
                <a:latin typeface="Nikosh" panose="02000000000000000000" pitchFamily="2" charset="0"/>
                <a:ea typeface="Open Sauce"/>
                <a:cs typeface="Nikosh" panose="02000000000000000000" pitchFamily="2" charset="0"/>
                <a:sym typeface="Open Sauce"/>
              </a:rPr>
              <a:t> </a:t>
            </a:r>
            <a:r>
              <a:rPr lang="en-US" sz="3600" b="1" dirty="0" err="1">
                <a:solidFill>
                  <a:srgbClr val="9900CC"/>
                </a:solidFill>
                <a:latin typeface="Nikosh" panose="02000000000000000000" pitchFamily="2" charset="0"/>
                <a:ea typeface="Open Sauce"/>
                <a:cs typeface="Nikosh" panose="02000000000000000000" pitchFamily="2" charset="0"/>
                <a:sym typeface="Open Sauce"/>
              </a:rPr>
              <a:t>কাজ</a:t>
            </a:r>
            <a:endParaRPr lang="en-US" sz="3600" b="1" dirty="0">
              <a:solidFill>
                <a:srgbClr val="9900CC"/>
              </a:solidFill>
              <a:latin typeface="Nikosh" panose="02000000000000000000" pitchFamily="2" charset="0"/>
              <a:ea typeface="Open Sauce"/>
              <a:cs typeface="Nikosh" panose="02000000000000000000" pitchFamily="2" charset="0"/>
              <a:sym typeface="Open Sauce"/>
            </a:endParaRPr>
          </a:p>
        </p:txBody>
      </p:sp>
    </p:spTree>
    <p:extLst>
      <p:ext uri="{BB962C8B-B14F-4D97-AF65-F5344CB8AC3E}">
        <p14:creationId xmlns:p14="http://schemas.microsoft.com/office/powerpoint/2010/main" val="1151677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D6109151-F716-41CB-8C49-F6C2D290022B}"/>
              </a:ext>
            </a:extLst>
          </p:cNvPr>
          <p:cNvGrpSpPr/>
          <p:nvPr/>
        </p:nvGrpSpPr>
        <p:grpSpPr>
          <a:xfrm>
            <a:off x="962483" y="533400"/>
            <a:ext cx="7221939" cy="1944375"/>
            <a:chOff x="1085316" y="152400"/>
            <a:chExt cx="7221939" cy="1944375"/>
          </a:xfrm>
        </p:grpSpPr>
        <p:pic>
          <p:nvPicPr>
            <p:cNvPr id="4" name="Picture 3">
              <a:extLst>
                <a:ext uri="{FF2B5EF4-FFF2-40B4-BE49-F238E27FC236}">
                  <a16:creationId xmlns="" xmlns:a16="http://schemas.microsoft.com/office/drawing/2014/main" id="{45AACCD0-03C3-4DB1-BBA1-1E2B0C7951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5567" t="29866" r="25733" b="26205"/>
            <a:stretch/>
          </p:blipFill>
          <p:spPr>
            <a:xfrm>
              <a:off x="2551974" y="152400"/>
              <a:ext cx="4040052" cy="1158240"/>
            </a:xfrm>
            <a:prstGeom prst="rect">
              <a:avLst/>
            </a:prstGeom>
          </p:spPr>
        </p:pic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8906A566-E9B4-4BE0-A4CD-B18C9565897E}"/>
                </a:ext>
              </a:extLst>
            </p:cNvPr>
            <p:cNvGrpSpPr/>
            <p:nvPr/>
          </p:nvGrpSpPr>
          <p:grpSpPr>
            <a:xfrm>
              <a:off x="1085316" y="1329796"/>
              <a:ext cx="2299178" cy="739306"/>
              <a:chOff x="1085316" y="1473946"/>
              <a:chExt cx="2299178" cy="739306"/>
            </a:xfrm>
          </p:grpSpPr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A0FDDC7A-6043-4C1E-AE07-72E948B81372}"/>
                  </a:ext>
                </a:extLst>
              </p:cNvPr>
              <p:cNvSpPr txBox="1"/>
              <p:nvPr/>
            </p:nvSpPr>
            <p:spPr>
              <a:xfrm>
                <a:off x="1085316" y="1690032"/>
                <a:ext cx="16154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>
                    <a:latin typeface="Bell MT" panose="02020503060305020303" pitchFamily="18" charset="0"/>
                  </a:rPr>
                  <a:t>Variable  </a:t>
                </a:r>
              </a:p>
            </p:txBody>
          </p:sp>
          <p:pic>
            <p:nvPicPr>
              <p:cNvPr id="21" name="Picture 20">
                <a:extLst>
                  <a:ext uri="{FF2B5EF4-FFF2-40B4-BE49-F238E27FC236}">
                    <a16:creationId xmlns="" xmlns:a16="http://schemas.microsoft.com/office/drawing/2014/main" id="{EB5C6D75-4D68-45DD-8D18-9A68266E8A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04138" y="1473946"/>
                <a:ext cx="780356" cy="621846"/>
              </a:xfrm>
              <a:prstGeom prst="rect">
                <a:avLst/>
              </a:prstGeom>
            </p:spPr>
          </p:pic>
        </p:grpSp>
        <p:grpSp>
          <p:nvGrpSpPr>
            <p:cNvPr id="23" name="Group 22">
              <a:extLst>
                <a:ext uri="{FF2B5EF4-FFF2-40B4-BE49-F238E27FC236}">
                  <a16:creationId xmlns="" xmlns:a16="http://schemas.microsoft.com/office/drawing/2014/main" id="{E33116F8-C0ED-44FB-A0A3-ED4E8C31749E}"/>
                </a:ext>
              </a:extLst>
            </p:cNvPr>
            <p:cNvGrpSpPr/>
            <p:nvPr/>
          </p:nvGrpSpPr>
          <p:grpSpPr>
            <a:xfrm>
              <a:off x="6195857" y="1329796"/>
              <a:ext cx="2111398" cy="766979"/>
              <a:chOff x="6195857" y="1329796"/>
              <a:chExt cx="2111398" cy="766979"/>
            </a:xfrm>
          </p:grpSpPr>
          <p:sp>
            <p:nvSpPr>
              <p:cNvPr id="7" name="TextBox 6">
                <a:extLst>
                  <a:ext uri="{FF2B5EF4-FFF2-40B4-BE49-F238E27FC236}">
                    <a16:creationId xmlns="" xmlns:a16="http://schemas.microsoft.com/office/drawing/2014/main" id="{BF534CB0-48FC-431F-9E80-91F1F729B14F}"/>
                  </a:ext>
                </a:extLst>
              </p:cNvPr>
              <p:cNvSpPr txBox="1"/>
              <p:nvPr/>
            </p:nvSpPr>
            <p:spPr>
              <a:xfrm>
                <a:off x="6691815" y="1573555"/>
                <a:ext cx="161544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b="1" dirty="0">
                    <a:latin typeface="Bell MT" panose="02020503060305020303" pitchFamily="18" charset="0"/>
                  </a:rPr>
                  <a:t>Value</a:t>
                </a:r>
              </a:p>
            </p:txBody>
          </p:sp>
          <p:pic>
            <p:nvPicPr>
              <p:cNvPr id="22" name="Picture 21">
                <a:extLst>
                  <a:ext uri="{FF2B5EF4-FFF2-40B4-BE49-F238E27FC236}">
                    <a16:creationId xmlns="" xmlns:a16="http://schemas.microsoft.com/office/drawing/2014/main" id="{A3E56EEA-2EC4-4551-977C-8E6EADDBA7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flipH="1">
                <a:off x="6195857" y="1329796"/>
                <a:ext cx="792337" cy="621846"/>
              </a:xfrm>
              <a:prstGeom prst="rect">
                <a:avLst/>
              </a:prstGeom>
            </p:spPr>
          </p:pic>
        </p:grpSp>
      </p:grp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6EF8AC57-8A6B-46B5-B7DD-5044FE5E1AAE}"/>
              </a:ext>
            </a:extLst>
          </p:cNvPr>
          <p:cNvSpPr txBox="1"/>
          <p:nvPr/>
        </p:nvSpPr>
        <p:spPr>
          <a:xfrm>
            <a:off x="390568" y="3945283"/>
            <a:ext cx="418147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যেমন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:</a:t>
            </a:r>
          </a:p>
          <a:p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	age = 9</a:t>
            </a:r>
          </a:p>
          <a:p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	print(age)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C0A37516-7CD7-4C4A-9199-5B8B248F34A5}"/>
              </a:ext>
            </a:extLst>
          </p:cNvPr>
          <p:cNvSpPr txBox="1"/>
          <p:nvPr/>
        </p:nvSpPr>
        <p:spPr>
          <a:xfrm>
            <a:off x="4879398" y="3813867"/>
            <a:ext cx="397192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যেমন</a:t>
            </a:r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:</a:t>
            </a:r>
          </a:p>
          <a:p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name = Nusrat</a:t>
            </a:r>
          </a:p>
          <a:p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print(name)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05AE46B4-6845-4772-951A-BF692FC26564}"/>
              </a:ext>
            </a:extLst>
          </p:cNvPr>
          <p:cNvCxnSpPr/>
          <p:nvPr/>
        </p:nvCxnSpPr>
        <p:spPr>
          <a:xfrm>
            <a:off x="4295775" y="3682453"/>
            <a:ext cx="0" cy="1647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466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5438" y="966978"/>
            <a:ext cx="8990838" cy="49446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226314" y="1131570"/>
            <a:ext cx="8709660" cy="460171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/>
        </p:nvSpPr>
        <p:spPr>
          <a:xfrm>
            <a:off x="401193" y="1326070"/>
            <a:ext cx="8380476" cy="44072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93" y="3638169"/>
            <a:ext cx="2238375" cy="19431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3556" y="1473708"/>
            <a:ext cx="2238375" cy="19431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543294" y="1326070"/>
            <a:ext cx="2238375" cy="19431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690932" y="3490532"/>
            <a:ext cx="2238375" cy="19431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743" y="1369219"/>
            <a:ext cx="5602986" cy="3132011"/>
          </a:xfrm>
          <a:prstGeom prst="rect">
            <a:avLst/>
          </a:prstGeom>
        </p:spPr>
      </p:pic>
      <p:graphicFrame>
        <p:nvGraphicFramePr>
          <p:cNvPr id="16" name="Diagram 15">
            <a:extLst>
              <a:ext uri="{FF2B5EF4-FFF2-40B4-BE49-F238E27FC236}">
                <a16:creationId xmlns="" xmlns:a16="http://schemas.microsoft.com/office/drawing/2014/main" id="{CF920B9E-C183-4374-A9D5-2808700FC309}"/>
              </a:ext>
            </a:extLst>
          </p:cNvPr>
          <p:cNvGraphicFramePr/>
          <p:nvPr>
            <p:extLst/>
          </p:nvPr>
        </p:nvGraphicFramePr>
        <p:xfrm>
          <a:off x="1769793" y="3421000"/>
          <a:ext cx="5488972" cy="2004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Picture 2" descr="রাজিব সিকদার – My Blog">
            <a:extLst>
              <a:ext uri="{FF2B5EF4-FFF2-40B4-BE49-F238E27FC236}">
                <a16:creationId xmlns:a16="http://schemas.microsoft.com/office/drawing/2014/main" xmlns="" id="{15517DBC-6A2B-CB83-C5FA-7E39CCF88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238" y="1649520"/>
            <a:ext cx="7185546" cy="398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237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7295"/>
            <a:ext cx="9126794" cy="6885295"/>
            <a:chOff x="0" y="1165860"/>
            <a:chExt cx="9126794" cy="4944618"/>
          </a:xfrm>
        </p:grpSpPr>
        <p:sp>
          <p:nvSpPr>
            <p:cNvPr id="8" name="Rectangle 7"/>
            <p:cNvSpPr/>
            <p:nvPr/>
          </p:nvSpPr>
          <p:spPr>
            <a:xfrm>
              <a:off x="0" y="1165860"/>
              <a:ext cx="9126794" cy="494461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26314" y="1240185"/>
              <a:ext cx="8709660" cy="4760849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1193" y="1326070"/>
              <a:ext cx="8380476" cy="451079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193" y="3638169"/>
              <a:ext cx="2238375" cy="194310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7737" y="1497108"/>
              <a:ext cx="2238375" cy="194310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43294" y="1326070"/>
              <a:ext cx="2238375" cy="194310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690932" y="3490532"/>
              <a:ext cx="2238375" cy="1943100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599" y="1844135"/>
              <a:ext cx="7261479" cy="3144725"/>
            </a:xfrm>
            <a:prstGeom prst="rect">
              <a:avLst/>
            </a:prstGeom>
          </p:spPr>
        </p:pic>
        <p:graphicFrame>
          <p:nvGraphicFramePr>
            <p:cNvPr id="16" name="Diagram 15">
              <a:extLst>
                <a:ext uri="{FF2B5EF4-FFF2-40B4-BE49-F238E27FC236}">
                  <a16:creationId xmlns="" xmlns:a16="http://schemas.microsoft.com/office/drawing/2014/main" id="{CF920B9E-C183-4374-A9D5-2808700FC309}"/>
                </a:ext>
              </a:extLst>
            </p:cNvPr>
            <p:cNvGraphicFramePr/>
            <p:nvPr>
              <p:extLst/>
            </p:nvPr>
          </p:nvGraphicFramePr>
          <p:xfrm>
            <a:off x="838200" y="3421000"/>
            <a:ext cx="7239000" cy="200472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</p:grpSp>
      <p:sp>
        <p:nvSpPr>
          <p:cNvPr id="4" name="TextBox 3"/>
          <p:cNvSpPr txBox="1"/>
          <p:nvPr/>
        </p:nvSpPr>
        <p:spPr>
          <a:xfrm>
            <a:off x="952308" y="1076420"/>
            <a:ext cx="32386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NikoshBAN" pitchFamily="2" charset="0"/>
                <a:cs typeface="NikoshBAN" pitchFamily="2" charset="0"/>
              </a:rPr>
              <a:t>নিলুফার</a:t>
            </a:r>
            <a:r>
              <a:rPr lang="en-US" sz="2800" b="1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latin typeface="NikoshBAN" pitchFamily="2" charset="0"/>
                <a:cs typeface="NikoshBAN" pitchFamily="2" charset="0"/>
              </a:rPr>
              <a:t>ইয়াসমিন</a:t>
            </a:r>
            <a:endParaRPr lang="bn-IN" sz="2800" b="1" dirty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IN" sz="2800" b="1" dirty="0">
                <a:latin typeface="NikoshBAN" pitchFamily="2" charset="0"/>
                <a:cs typeface="NikoshBAN" pitchFamily="2" charset="0"/>
              </a:rPr>
              <a:t>সহকারী শিক্ষক </a:t>
            </a:r>
          </a:p>
          <a:p>
            <a:pPr algn="ctr"/>
            <a:r>
              <a:rPr lang="en-US" sz="2800" b="1" dirty="0" err="1">
                <a:latin typeface="NikoshBAN" pitchFamily="2" charset="0"/>
                <a:cs typeface="NikoshBAN" pitchFamily="2" charset="0"/>
              </a:rPr>
              <a:t>গারুড়িয়া</a:t>
            </a:r>
            <a:r>
              <a:rPr lang="en-US" sz="2800" b="1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latin typeface="NikoshBAN" pitchFamily="2" charset="0"/>
                <a:cs typeface="NikoshBAN" pitchFamily="2" charset="0"/>
              </a:rPr>
              <a:t>মাধ্যমিক</a:t>
            </a:r>
            <a:r>
              <a:rPr lang="en-US" sz="2800" b="1" dirty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2800" b="1" dirty="0">
                <a:latin typeface="NikoshBAN" pitchFamily="2" charset="0"/>
                <a:cs typeface="NikoshBAN" pitchFamily="2" charset="0"/>
              </a:rPr>
              <a:t>বিদ্যালয়</a:t>
            </a:r>
          </a:p>
          <a:p>
            <a:pPr algn="ctr"/>
            <a:r>
              <a:rPr lang="en-US" sz="2800" b="1" dirty="0" err="1">
                <a:latin typeface="NikoshBAN" pitchFamily="2" charset="0"/>
                <a:cs typeface="NikoshBAN" pitchFamily="2" charset="0"/>
              </a:rPr>
              <a:t>বাকেরগঞ্জ</a:t>
            </a:r>
            <a:r>
              <a:rPr lang="en-US" sz="2800" b="1" dirty="0"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b="1" dirty="0" err="1">
                <a:latin typeface="NikoshBAN" pitchFamily="2" charset="0"/>
                <a:cs typeface="NikoshBAN" pitchFamily="2" charset="0"/>
              </a:rPr>
              <a:t>বরিশাল</a:t>
            </a:r>
            <a:r>
              <a:rPr lang="bn-IN" sz="2800" b="1" dirty="0">
                <a:latin typeface="NikoshBAN" pitchFamily="2" charset="0"/>
                <a:cs typeface="NikoshBAN" pitchFamily="2" charset="0"/>
              </a:rPr>
              <a:t>। </a:t>
            </a:r>
            <a:endParaRPr lang="en-US" sz="2800" b="1" dirty="0">
              <a:latin typeface="NikoshBAN" pitchFamily="2" charset="0"/>
              <a:cs typeface="NikoshBAN" pitchFamily="2" charset="0"/>
            </a:endParaRPr>
          </a:p>
          <a:p>
            <a:r>
              <a:rPr lang="bn-IN" sz="2800" b="1" dirty="0" smtClean="0"/>
              <a:t>০১৭২০৫৯২৪২৮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2759690"/>
            <a:ext cx="474306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3600" b="1" dirty="0">
                <a:latin typeface="NikoshBAN" pitchFamily="2" charset="0"/>
                <a:cs typeface="NikoshBAN" pitchFamily="2" charset="0"/>
              </a:rPr>
              <a:t>বিষয়ঃ</a:t>
            </a:r>
            <a:r>
              <a:rPr lang="en-US" sz="3600" b="1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>
                <a:latin typeface="NikoshBAN" pitchFamily="2" charset="0"/>
                <a:cs typeface="NikoshBAN" pitchFamily="2" charset="0"/>
              </a:rPr>
              <a:t>তথ্য</a:t>
            </a:r>
            <a:r>
              <a:rPr lang="en-US" sz="3600" b="1" dirty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600" b="1" dirty="0" err="1">
                <a:latin typeface="NikoshBAN" pitchFamily="2" charset="0"/>
                <a:cs typeface="NikoshBAN" pitchFamily="2" charset="0"/>
              </a:rPr>
              <a:t>যোগাযোগ</a:t>
            </a:r>
            <a:r>
              <a:rPr lang="en-US" sz="3600" b="1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>
                <a:latin typeface="NikoshBAN" pitchFamily="2" charset="0"/>
                <a:cs typeface="NikoshBAN" pitchFamily="2" charset="0"/>
              </a:rPr>
              <a:t>প্রযুক্তি</a:t>
            </a:r>
            <a:r>
              <a:rPr lang="bn-IN" sz="3600" b="1" dirty="0">
                <a:latin typeface="NikoshBAN" pitchFamily="2" charset="0"/>
                <a:cs typeface="NikoshBAN" pitchFamily="2" charset="0"/>
              </a:rPr>
              <a:t> </a:t>
            </a:r>
          </a:p>
          <a:p>
            <a:pPr algn="ctr"/>
            <a:r>
              <a:rPr lang="bn-IN" sz="3600" b="1" dirty="0">
                <a:latin typeface="NikoshBAN" pitchFamily="2" charset="0"/>
                <a:cs typeface="NikoshBAN" pitchFamily="2" charset="0"/>
              </a:rPr>
              <a:t>শ্রেণিঃ </a:t>
            </a:r>
            <a:r>
              <a:rPr lang="bn-IN" sz="3600" b="1" dirty="0" smtClean="0">
                <a:latin typeface="NikoshBAN" pitchFamily="2" charset="0"/>
                <a:cs typeface="NikoshBAN" pitchFamily="2" charset="0"/>
              </a:rPr>
              <a:t>9ম-১০ম</a:t>
            </a:r>
            <a:endParaRPr lang="bn-IN" sz="3600" b="1" dirty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IN" sz="3600" b="1" dirty="0" smtClean="0">
                <a:latin typeface="NikoshBAN" pitchFamily="2" charset="0"/>
                <a:cs typeface="NikoshBAN" pitchFamily="2" charset="0"/>
              </a:rPr>
              <a:t>অধ্যায়ঃ ৬ষ্ঠ</a:t>
            </a:r>
          </a:p>
          <a:p>
            <a:pPr algn="ctr"/>
            <a:r>
              <a:rPr lang="bn-IN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প্রোগ্রামিং এর মাধ্যমে সমস্যার </a:t>
            </a:r>
            <a:r>
              <a:rPr lang="bn-IN" sz="36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সমাধান</a:t>
            </a:r>
            <a:endParaRPr lang="bn-IN" sz="3600" b="1" dirty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IN" sz="2800" b="1" dirty="0" smtClean="0"/>
              <a:t>তারিখঃ৮/০৭/২৫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46097" y="238684"/>
            <a:ext cx="179270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b="1" dirty="0">
                <a:latin typeface="NikoshBAN" pitchFamily="2" charset="0"/>
                <a:cs typeface="NikoshBAN" pitchFamily="2" charset="0"/>
              </a:rPr>
              <a:t>পরিচিতি </a:t>
            </a:r>
            <a:endParaRPr lang="en-US" sz="4000" b="1" dirty="0">
              <a:latin typeface="NikoshBAN" pitchFamily="2" charset="0"/>
              <a:cs typeface="NikoshBAN" pitchFamily="2" charset="0"/>
            </a:endParaRPr>
          </a:p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968" y="829206"/>
            <a:ext cx="1691262" cy="193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1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03796" y="2457843"/>
            <a:ext cx="2667000" cy="2143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887" b="1" dirty="0" err="1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নিলুফার</a:t>
            </a:r>
            <a:r>
              <a:rPr lang="en-US" sz="2887" b="1" dirty="0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887" b="1" dirty="0" err="1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ইয়াসমিন</a:t>
            </a:r>
            <a:endParaRPr lang="bn-IN" sz="2887" b="1" dirty="0">
              <a:solidFill>
                <a:prstClr val="black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lvl="0"/>
            <a:r>
              <a:rPr lang="bn-IN" sz="2362" b="1" dirty="0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সহকারি শিক্ষক</a:t>
            </a:r>
          </a:p>
          <a:p>
            <a:pPr lvl="0"/>
            <a:r>
              <a:rPr lang="en-US" sz="2100" b="1" dirty="0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100" b="1" dirty="0" err="1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গারুড়িয়া</a:t>
            </a:r>
            <a:r>
              <a:rPr lang="en-US" sz="2100" b="1" dirty="0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100" b="1" dirty="0" err="1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মাধ্যমিক</a:t>
            </a:r>
            <a:r>
              <a:rPr lang="en-US" sz="2100" b="1" dirty="0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100" b="1" dirty="0" err="1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বিদ্যালয়</a:t>
            </a:r>
            <a:endParaRPr lang="en-US" sz="2100" b="1" dirty="0">
              <a:solidFill>
                <a:prstClr val="black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lvl="0"/>
            <a:r>
              <a:rPr lang="en-US" sz="2100" b="1" dirty="0" err="1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বাকেরগঞ্জ</a:t>
            </a:r>
            <a:r>
              <a:rPr lang="en-US" sz="2100" b="1" dirty="0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en-US" sz="2100" b="1" dirty="0" err="1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বরিশাল</a:t>
            </a:r>
            <a:r>
              <a:rPr lang="en-US" sz="2100" b="1" dirty="0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bn-IN" sz="2100" b="1" dirty="0">
              <a:solidFill>
                <a:prstClr val="black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lvl="0"/>
            <a:r>
              <a:rPr lang="bn-IN" sz="2100" b="1" dirty="0">
                <a:solidFill>
                  <a:prstClr val="black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০১৭২০৫৯২৪২৮</a:t>
            </a:r>
          </a:p>
          <a:p>
            <a:pPr lvl="0" algn="ctr"/>
            <a:endParaRPr lang="en-US" sz="2100" b="1" dirty="0">
              <a:solidFill>
                <a:prstClr val="black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sz="1313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87879" y="3293310"/>
            <a:ext cx="3739242" cy="2294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n-IN" sz="2500" b="1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শ্রেণিঃ </a:t>
            </a:r>
            <a:r>
              <a:rPr lang="bn-IN" sz="25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৯ম-১০ম</a:t>
            </a:r>
            <a:endParaRPr lang="bn-IN" sz="2500" b="1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bn-IN" sz="2500" b="1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বিষয়ঃ তথ্য ও যোগাযোগ প্রযুক্তি।</a:t>
            </a:r>
          </a:p>
          <a:p>
            <a:r>
              <a:rPr lang="en-US" sz="2500" b="1" dirty="0" err="1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অধ্যা</a:t>
            </a:r>
            <a:r>
              <a:rPr lang="bn-IN" sz="2500" b="1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য়ঃ </a:t>
            </a:r>
            <a:r>
              <a:rPr lang="bn-IN" sz="2800" b="1" dirty="0">
                <a:latin typeface="NikoshBAN" pitchFamily="2" charset="0"/>
                <a:cs typeface="NikoshBAN" pitchFamily="2" charset="0"/>
              </a:rPr>
              <a:t>৬ষ্ঠ</a:t>
            </a:r>
          </a:p>
          <a:p>
            <a:r>
              <a:rPr lang="bn-IN" sz="24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শিরোনামঃ </a:t>
            </a:r>
            <a:r>
              <a:rPr lang="bn-IN" sz="2400" b="1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প্রোগ্রামিং এর মাধ্যমে সমস্যার সমাধান</a:t>
            </a:r>
          </a:p>
          <a:p>
            <a:r>
              <a:rPr lang="en-US" sz="2500" b="1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তারিখঃ</a:t>
            </a:r>
            <a:r>
              <a:rPr lang="en-US" sz="25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sz="2500" b="1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০১</a:t>
            </a:r>
            <a:r>
              <a:rPr lang="en-US" sz="2500" b="1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/</a:t>
            </a:r>
            <a:r>
              <a:rPr lang="bn-IN" sz="2500" b="1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০৭</a:t>
            </a:r>
            <a:r>
              <a:rPr lang="en-US" sz="2500" b="1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/২০২</a:t>
            </a:r>
            <a:r>
              <a:rPr lang="bn-IN" sz="2500" b="1" dirty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৫</a:t>
            </a:r>
            <a:r>
              <a:rPr lang="en-US" sz="2500" b="1" dirty="0" err="1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ইং</a:t>
            </a:r>
            <a:endParaRPr lang="bn-IN" sz="2500" b="1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36" y="1071272"/>
            <a:ext cx="2274474" cy="1215088"/>
          </a:xfrm>
          <a:prstGeom prst="rect">
            <a:avLst/>
          </a:prstGeom>
        </p:spPr>
      </p:pic>
      <p:sp>
        <p:nvSpPr>
          <p:cNvPr id="10" name="Frame 9"/>
          <p:cNvSpPr/>
          <p:nvPr/>
        </p:nvSpPr>
        <p:spPr>
          <a:xfrm>
            <a:off x="0" y="0"/>
            <a:ext cx="9143999" cy="6858000"/>
          </a:xfrm>
          <a:prstGeom prst="frame">
            <a:avLst>
              <a:gd name="adj1" fmla="val 13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25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667" b="94667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96273">
            <a:off x="2988363" y="2704978"/>
            <a:ext cx="1467546" cy="29952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851" y="1361232"/>
            <a:ext cx="1346866" cy="1850257"/>
          </a:xfrm>
          <a:prstGeom prst="rect">
            <a:avLst/>
          </a:prstGeom>
        </p:spPr>
      </p:pic>
      <p:pic>
        <p:nvPicPr>
          <p:cNvPr id="8" name="Picture 7" descr="13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324295" y="1761338"/>
            <a:ext cx="1304922" cy="44703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2315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48"/>
    </mc:Choice>
    <mc:Fallback xmlns="">
      <p:transition spd="slow" advTm="1324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ame 2"/>
          <p:cNvSpPr/>
          <p:nvPr/>
        </p:nvSpPr>
        <p:spPr>
          <a:xfrm>
            <a:off x="47127" y="-8939"/>
            <a:ext cx="9144000" cy="6866939"/>
          </a:xfrm>
          <a:prstGeom prst="frame">
            <a:avLst>
              <a:gd name="adj1" fmla="val 13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25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4254" y="76199"/>
            <a:ext cx="9049745" cy="6629401"/>
            <a:chOff x="0" y="76200"/>
            <a:chExt cx="12753959" cy="811183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667" b="95556" l="4000" r="9822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7" y="76200"/>
              <a:ext cx="2306246" cy="25146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667" b="95556" l="4000" r="9822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0447713" y="5673437"/>
              <a:ext cx="2306246" cy="25146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667" b="95556" l="4000" r="9822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09971" y="-27977"/>
              <a:ext cx="2306246" cy="251460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667" b="95556" l="4000" r="98222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18477" y="5628677"/>
              <a:ext cx="2306246" cy="2743200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685799" y="620447"/>
            <a:ext cx="84343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000" b="1" dirty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শিখনফল</a:t>
            </a:r>
            <a:endParaRPr lang="en-SG" sz="4000" b="1" dirty="0">
              <a:solidFill>
                <a:srgbClr val="7030A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>
              <a:spcBef>
                <a:spcPct val="0"/>
              </a:spcBef>
            </a:pPr>
            <a:r>
              <a:rPr lang="bn-IN" sz="4000" dirty="0" smtClean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১</a:t>
            </a:r>
            <a:r>
              <a:rPr lang="bn-IN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।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ভ্যারিয়েবল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কী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,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তা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বলতে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পারবে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;</a:t>
            </a:r>
          </a:p>
          <a:p>
            <a:endParaRPr lang="bn-IN" sz="4000" b="1" dirty="0">
              <a:ln w="0"/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>
              <a:spcBef>
                <a:spcPct val="0"/>
              </a:spcBef>
            </a:pPr>
            <a:r>
              <a:rPr lang="bn-IN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২।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প্রো</a:t>
            </a:r>
            <a:r>
              <a:rPr lang="bn-IN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গ্রা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মে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চলক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বা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ভ্যারিয়েবলের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ব্যবহার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সম্পর্কে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ধারণা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লাভ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করতে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পারবে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;</a:t>
            </a:r>
          </a:p>
          <a:p>
            <a:endParaRPr lang="bn-IN" sz="4000" dirty="0">
              <a:solidFill>
                <a:srgbClr val="002060"/>
              </a:solidFill>
              <a:latin typeface="NikoshBAN" panose="02000000000000000000" pitchFamily="2" charset="0"/>
              <a:ea typeface="Open Sauce"/>
              <a:cs typeface="NikoshBAN" panose="02000000000000000000" pitchFamily="2" charset="0"/>
              <a:sym typeface="Open Sauce"/>
            </a:endParaRPr>
          </a:p>
          <a:p>
            <a:r>
              <a:rPr lang="bn-IN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৩।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ভ্যারিয়েবলে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ডেটা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সংরক্ষণ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বা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ভ্যালু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অ্যাসাইন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করতে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পারবে</a:t>
            </a:r>
            <a:r>
              <a:rPr lang="en-US" sz="4000" dirty="0">
                <a:solidFill>
                  <a:srgbClr val="00206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।</a:t>
            </a:r>
            <a:endParaRPr lang="en-US" sz="4000" dirty="0">
              <a:solidFill>
                <a:srgbClr val="002060"/>
              </a:solidFill>
              <a:latin typeface="NikoshBAN" panose="02000000000000000000" pitchFamily="2" charset="0"/>
              <a:ea typeface="Open Sauce"/>
              <a:cs typeface="NikoshBAN" panose="02000000000000000000" pitchFamily="2" charset="0"/>
              <a:sym typeface="Open Sauce"/>
            </a:endParaRPr>
          </a:p>
        </p:txBody>
      </p:sp>
    </p:spTree>
    <p:extLst>
      <p:ext uri="{BB962C8B-B14F-4D97-AF65-F5344CB8AC3E}">
        <p14:creationId xmlns:p14="http://schemas.microsoft.com/office/powerpoint/2010/main" val="172305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39"/>
    </mc:Choice>
    <mc:Fallback xmlns="">
      <p:transition spd="slow" advTm="1383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D802471-B412-4D70-AE4D-26D31550F492}"/>
              </a:ext>
            </a:extLst>
          </p:cNvPr>
          <p:cNvSpPr txBox="1"/>
          <p:nvPr/>
        </p:nvSpPr>
        <p:spPr>
          <a:xfrm>
            <a:off x="0" y="4459844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ভ্যারিয়েবল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হলো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একটি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বক্সের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মতো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,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যার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ভিতরে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নির্দিষ্ট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কোনো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ডেটা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রাখা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হয়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</a:p>
        </p:txBody>
      </p:sp>
      <p:pic>
        <p:nvPicPr>
          <p:cNvPr id="1026" name="Picture 2" descr="ভেরিয়েবলস্ (Variables)কি?ভেরিয়েবলস্ (Variables) এর প্রকারভেদ,ভেরিয়েবল  নির্ধারণের নিয়ম — C Programming in Bangla Tutorial-06 | by Ashraf uddin |  Medium">
            <a:extLst>
              <a:ext uri="{FF2B5EF4-FFF2-40B4-BE49-F238E27FC236}">
                <a16:creationId xmlns="" xmlns:a16="http://schemas.microsoft.com/office/drawing/2014/main" id="{55A479B3-61CD-4BE5-9A98-27A2CD8EB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57201"/>
            <a:ext cx="7772400" cy="340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19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CC588FD-F7E3-49EC-9DE5-5C17D1CB9116}"/>
              </a:ext>
            </a:extLst>
          </p:cNvPr>
          <p:cNvSpPr txBox="1"/>
          <p:nvPr/>
        </p:nvSpPr>
        <p:spPr>
          <a:xfrm>
            <a:off x="1447800" y="228600"/>
            <a:ext cx="5791200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u="sng" dirty="0" err="1">
                <a:solidFill>
                  <a:srgbClr val="231F2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  <a:sym typeface="Open Sauce"/>
              </a:rPr>
              <a:t>ভ্যারিয়েব</a:t>
            </a:r>
            <a:r>
              <a:rPr lang="en-US" sz="3600" b="1" u="sng" dirty="0" err="1">
                <a:solidFill>
                  <a:srgbClr val="231F2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</a:rPr>
              <a:t>ভ্যারিয়েবলের</a:t>
            </a:r>
            <a:r>
              <a:rPr lang="en-US" sz="3600" b="1" u="sng" dirty="0">
                <a:solidFill>
                  <a:srgbClr val="231F2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</a:rPr>
              <a:t> </a:t>
            </a:r>
            <a:r>
              <a:rPr lang="en-US" sz="3600" b="1" u="sng" dirty="0" err="1">
                <a:solidFill>
                  <a:srgbClr val="231F20"/>
                </a:solidFill>
                <a:latin typeface="NikoshBAN" panose="02000000000000000000" pitchFamily="2" charset="0"/>
                <a:ea typeface="Open Sauce"/>
                <a:cs typeface="NikoshBAN" panose="02000000000000000000" pitchFamily="2" charset="0"/>
              </a:rPr>
              <a:t>ধারণা</a:t>
            </a:r>
            <a:endParaRPr lang="en-US" alt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8228096-300E-4B49-8CD1-3F5E61616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1" y="1642619"/>
            <a:ext cx="7315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মনেকরো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,</a:t>
            </a:r>
            <a:r>
              <a:rPr lang="bn-IN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তুমি একটি বাক্সে আপেল রেখেছো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n-IN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আর সেই বাক্সের নাম দিয়েছো </a:t>
            </a:r>
            <a:r>
              <a:rPr lang="en-US" altLang="en-US" sz="3200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“</a:t>
            </a:r>
            <a:r>
              <a:rPr lang="en-US" altLang="en-US" sz="3200" b="1" dirty="0" err="1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fruitBox</a:t>
            </a:r>
            <a:r>
              <a:rPr lang="en-US" altLang="en-US" sz="3200" b="1" dirty="0">
                <a:solidFill>
                  <a:srgbClr val="00B05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”</a:t>
            </a:r>
            <a:endParaRPr lang="en-US" alt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9619FCCD-0FC1-46EB-81E8-DB98DD5DA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1" y="2895600"/>
            <a:ext cx="7467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Python: </a:t>
            </a:r>
            <a:b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fruitBox</a:t>
            </a:r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= "apple"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n-IN" altLang="en-US" sz="3200" b="1" u="sng" dirty="0">
                <a:latin typeface="NikoshBAN" panose="02000000000000000000" pitchFamily="2" charset="0"/>
                <a:cs typeface="NikoshBAN" panose="02000000000000000000" pitchFamily="2" charset="0"/>
              </a:rPr>
              <a:t>এখানে</a:t>
            </a:r>
            <a:r>
              <a:rPr lang="en-US" altLang="en-US" sz="3200" b="1" u="sng" dirty="0">
                <a:latin typeface="NikoshBAN" panose="02000000000000000000" pitchFamily="2" charset="0"/>
                <a:cs typeface="NikoshBAN" panose="02000000000000000000" pitchFamily="2" charset="0"/>
              </a:rPr>
              <a:t>: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১।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fruitBox</a:t>
            </a:r>
            <a:r>
              <a:rPr lang="bn-IN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হলো ভ্যারিয়েবল</a:t>
            </a:r>
            <a:endParaRPr lang="en-US" alt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২। "apple"</a:t>
            </a:r>
            <a:r>
              <a:rPr lang="bn-IN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হলো মান 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(value)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57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74FE3FB-3F5F-45BE-9244-8D49E2D4F857}"/>
              </a:ext>
            </a:extLst>
          </p:cNvPr>
          <p:cNvSpPr txBox="1"/>
          <p:nvPr/>
        </p:nvSpPr>
        <p:spPr>
          <a:xfrm>
            <a:off x="228600" y="259080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s-IN" sz="3600" dirty="0">
                <a:latin typeface="NikoshBAN" panose="02000000000000000000" pitchFamily="2" charset="0"/>
                <a:cs typeface="NikoshBAN" panose="02000000000000000000" pitchFamily="2" charset="0"/>
              </a:rPr>
              <a:t>ভ্যারিয়েবলের মান পরিবর্তন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করো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Python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প্রোগ্রামটি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লেখো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pPr algn="ctr"/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* </a:t>
            </a:r>
            <a:r>
              <a:rPr lang="en-US" alt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fruitBox</a:t>
            </a:r>
            <a:r>
              <a:rPr lang="en-US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  <a:r>
              <a:rPr lang="bn-IN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এ </a:t>
            </a:r>
            <a:r>
              <a:rPr lang="en-US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"banana"</a:t>
            </a:r>
            <a:r>
              <a:rPr lang="bn-IN" alt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আছে। 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16DD0A43-62ED-450E-B7F1-3FA89CFDD45A}"/>
              </a:ext>
            </a:extLst>
          </p:cNvPr>
          <p:cNvSpPr/>
          <p:nvPr/>
        </p:nvSpPr>
        <p:spPr>
          <a:xfrm>
            <a:off x="2133600" y="304800"/>
            <a:ext cx="5562600" cy="1234440"/>
          </a:xfrm>
          <a:prstGeom prst="roundRect">
            <a:avLst>
              <a:gd name="adj" fmla="val 45122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একক</a:t>
            </a:r>
            <a:r>
              <a:rPr lang="en-US" sz="4400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কাজ</a:t>
            </a:r>
            <a:r>
              <a:rPr lang="en-US" sz="4400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412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858A283-B5E2-4CE2-881D-31C0D2A40F95}"/>
              </a:ext>
            </a:extLst>
          </p:cNvPr>
          <p:cNvSpPr txBox="1"/>
          <p:nvPr/>
        </p:nvSpPr>
        <p:spPr>
          <a:xfrm>
            <a:off x="381000" y="4244340"/>
            <a:ext cx="8473440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২. </a:t>
            </a:r>
            <a:r>
              <a:rPr lang="en-US" altLang="en-US" sz="28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দুাটি</a:t>
            </a: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28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শব্দ</a:t>
            </a: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28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হলে</a:t>
            </a: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28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স্পেস</a:t>
            </a: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28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দেওয়া</a:t>
            </a: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28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যাবে</a:t>
            </a: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28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না</a:t>
            </a: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28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অথবা</a:t>
            </a: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আন্ডারস্কোর </a:t>
            </a: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(_) </a:t>
            </a:r>
            <a:r>
              <a:rPr lang="bn-IN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দিয়ে শুরু করতে হবে</a:t>
            </a:r>
            <a:r>
              <a:rPr lang="en-US" alt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/>
            </a:r>
            <a:br>
              <a:rPr lang="en-US" altLang="en-US" sz="2800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en-US" altLang="en-US" sz="28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28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যেমন</a:t>
            </a: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28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ভুল</a:t>
            </a: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	: My variable</a:t>
            </a:r>
            <a:b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2800" b="1" dirty="0" err="1">
                <a:solidFill>
                  <a:srgbClr val="9900CC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সঠিক</a:t>
            </a:r>
            <a:r>
              <a:rPr lang="en-US" altLang="en-US" sz="2800" b="1" dirty="0">
                <a:solidFill>
                  <a:srgbClr val="9900CC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en-US" altLang="en-US" sz="2800" b="1" dirty="0">
                <a:latin typeface="NikoshBAN" panose="02000000000000000000" pitchFamily="2" charset="0"/>
                <a:cs typeface="NikoshBAN" panose="02000000000000000000" pitchFamily="2" charset="0"/>
              </a:rPr>
              <a:t>: </a:t>
            </a:r>
            <a:r>
              <a:rPr lang="en-US" altLang="en-US" sz="28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My_variable</a:t>
            </a:r>
            <a:endParaRPr lang="en-US" altLang="en-US" sz="2800" b="1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7B2EBFE-1758-4A70-84E8-521D43738D8C}"/>
              </a:ext>
            </a:extLst>
          </p:cNvPr>
          <p:cNvSpPr txBox="1"/>
          <p:nvPr/>
        </p:nvSpPr>
        <p:spPr>
          <a:xfrm>
            <a:off x="914400" y="304800"/>
            <a:ext cx="678180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n-IN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অক্ষর 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(letter), </a:t>
            </a:r>
            <a:r>
              <a:rPr lang="bn-IN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আন্ডারস্কোর </a:t>
            </a:r>
            <a:r>
              <a:rPr lang="en-US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(_) </a:t>
            </a:r>
            <a:r>
              <a:rPr lang="bn-IN" altLang="en-US" sz="3600" b="1" dirty="0">
                <a:latin typeface="NikoshBAN" panose="02000000000000000000" pitchFamily="2" charset="0"/>
                <a:cs typeface="NikoshBAN" panose="02000000000000000000" pitchFamily="2" charset="0"/>
              </a:rPr>
              <a:t>দিয়ে শুরু করতে হবে</a:t>
            </a:r>
            <a:endParaRPr lang="en-US" altLang="en-US" sz="36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8FDDFA8-E447-4FCF-B98E-C5C4CD48EC70}"/>
              </a:ext>
            </a:extLst>
          </p:cNvPr>
          <p:cNvSpPr txBox="1"/>
          <p:nvPr/>
        </p:nvSpPr>
        <p:spPr>
          <a:xfrm>
            <a:off x="381000" y="1505129"/>
            <a:ext cx="847344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১.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ভ্যারিয়েবল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লেখার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সময়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একটা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শব্দ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হবে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, 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একাধিক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শব্দ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হলে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স্পেস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হবে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না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যেমন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32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ভুল</a:t>
            </a:r>
            <a:r>
              <a:rPr lang="en-US" altLang="en-US" sz="32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:</a:t>
            </a:r>
            <a:r>
              <a:rPr lang="en-US" altLang="en-US" sz="32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My variable</a:t>
            </a:r>
            <a:b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3200" dirty="0" err="1">
                <a:solidFill>
                  <a:srgbClr val="9900CC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সঠিক</a:t>
            </a:r>
            <a:r>
              <a:rPr lang="en-US" alt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	: </a:t>
            </a:r>
            <a:r>
              <a:rPr lang="en-US" altLang="en-US" sz="3200" dirty="0" err="1">
                <a:latin typeface="NikoshBAN" panose="02000000000000000000" pitchFamily="2" charset="0"/>
                <a:cs typeface="NikoshBAN" panose="02000000000000000000" pitchFamily="2" charset="0"/>
              </a:rPr>
              <a:t>Myvariable</a:t>
            </a:r>
            <a:endParaRPr lang="en-US" alt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999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FA8690C-C85A-4642-9622-CAE0F2C6D42A}"/>
              </a:ext>
            </a:extLst>
          </p:cNvPr>
          <p:cNvSpPr txBox="1"/>
          <p:nvPr/>
        </p:nvSpPr>
        <p:spPr>
          <a:xfrm>
            <a:off x="670560" y="3962400"/>
            <a:ext cx="84734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২. </a:t>
            </a:r>
            <a:r>
              <a:rPr lang="bn-IN" altLang="en-US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ক্যারেক্টার</a:t>
            </a:r>
            <a:r>
              <a:rPr lang="en-US" altLang="en-US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 (</a:t>
            </a:r>
            <a:r>
              <a:rPr lang="en-US" altLang="en-US" sz="24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যেমন</a:t>
            </a:r>
            <a:r>
              <a:rPr lang="en-US" altLang="en-US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 $*%-)</a:t>
            </a:r>
            <a:r>
              <a:rPr lang="bn-IN" altLang="en-US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 ব্যবহার করা যাবে না</a:t>
            </a: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/>
            </a:r>
            <a:b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endParaRPr lang="en-US" altLang="en-US" sz="2400" b="1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24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যেমন</a:t>
            </a:r>
            <a:r>
              <a:rPr lang="en-US" altLang="en-US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bn-IN" altLang="en-US" sz="24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ভুল</a:t>
            </a: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	: student$, student*</a:t>
            </a:r>
            <a:b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</a:b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2400" dirty="0">
                <a:solidFill>
                  <a:srgbClr val="9900CC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</a:t>
            </a:r>
            <a:r>
              <a:rPr lang="bn-IN" altLang="en-US" sz="2400" dirty="0">
                <a:solidFill>
                  <a:srgbClr val="9900CC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ঠিক</a:t>
            </a: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	: student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17313F-BF77-4C2C-BAB3-173AFD84DFDB}"/>
              </a:ext>
            </a:extLst>
          </p:cNvPr>
          <p:cNvSpPr txBox="1"/>
          <p:nvPr/>
        </p:nvSpPr>
        <p:spPr>
          <a:xfrm>
            <a:off x="304800" y="228600"/>
            <a:ext cx="8610600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a-z,  A-Z,  0-9</a:t>
            </a:r>
            <a:r>
              <a:rPr lang="bn-IN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 এবং </a:t>
            </a:r>
            <a:r>
              <a:rPr lang="en-US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_</a:t>
            </a:r>
            <a:r>
              <a:rPr lang="bn-IN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IN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ছাড়া অন্য কোনো ক্যারেক্টার</a:t>
            </a:r>
            <a:r>
              <a:rPr lang="en-US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 (</a:t>
            </a:r>
            <a:r>
              <a:rPr lang="en-US" altLang="en-US" sz="3200" b="1" dirty="0" err="1">
                <a:latin typeface="NikoshBAN" panose="02000000000000000000" pitchFamily="2" charset="0"/>
                <a:cs typeface="NikoshBAN" panose="02000000000000000000" pitchFamily="2" charset="0"/>
              </a:rPr>
              <a:t>যেমন</a:t>
            </a:r>
            <a:r>
              <a:rPr lang="en-US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 $*%-)</a:t>
            </a:r>
            <a:r>
              <a:rPr lang="bn-IN" altLang="en-US" sz="3200" b="1" dirty="0">
                <a:latin typeface="NikoshBAN" panose="02000000000000000000" pitchFamily="2" charset="0"/>
                <a:cs typeface="NikoshBAN" panose="02000000000000000000" pitchFamily="2" charset="0"/>
              </a:rPr>
              <a:t> ব্যবহার করা যাবে না</a:t>
            </a:r>
            <a:endParaRPr lang="en-US" altLang="en-US" sz="32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7B4BBE8-F69A-4CF5-A12D-134BB931B530}"/>
              </a:ext>
            </a:extLst>
          </p:cNvPr>
          <p:cNvSpPr txBox="1"/>
          <p:nvPr/>
        </p:nvSpPr>
        <p:spPr>
          <a:xfrm>
            <a:off x="670560" y="1879168"/>
            <a:ext cx="847344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১. a-z,  A-Z,  0-9</a:t>
            </a:r>
            <a:r>
              <a:rPr lang="bn-IN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এবং </a:t>
            </a: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_ (</a:t>
            </a:r>
            <a:r>
              <a:rPr lang="bn-IN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আন্ডারস্কোর</a:t>
            </a: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) </a:t>
            </a:r>
            <a:r>
              <a:rPr lang="en-US" alt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হতে</a:t>
            </a: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হবে</a:t>
            </a: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  <a:r>
              <a:rPr lang="bn-IN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altLang="en-US" sz="24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যেমন</a:t>
            </a: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2400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ভুল</a:t>
            </a:r>
            <a:r>
              <a:rPr lang="en-US" altLang="en-US" sz="24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:</a:t>
            </a:r>
            <a:r>
              <a:rPr lang="en-US" altLang="en-US" sz="2400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student-name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		</a:t>
            </a:r>
            <a:r>
              <a:rPr lang="en-US" altLang="en-US" sz="2400" dirty="0" err="1">
                <a:solidFill>
                  <a:srgbClr val="9900CC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সঠিক</a:t>
            </a:r>
            <a:r>
              <a:rPr lang="en-US" altLang="en-US" sz="2400" dirty="0">
                <a:solidFill>
                  <a:srgbClr val="9900CC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	</a:t>
            </a:r>
            <a:r>
              <a:rPr lang="en-US" altLang="en-US" sz="2400" dirty="0">
                <a:latin typeface="NikoshBAN" panose="02000000000000000000" pitchFamily="2" charset="0"/>
                <a:cs typeface="NikoshBAN" panose="02000000000000000000" pitchFamily="2" charset="0"/>
              </a:rPr>
              <a:t>: </a:t>
            </a:r>
            <a:r>
              <a:rPr lang="en-US" altLang="en-US" sz="2400" dirty="0" err="1">
                <a:latin typeface="NikoshBAN" panose="02000000000000000000" pitchFamily="2" charset="0"/>
                <a:cs typeface="NikoshBAN" panose="02000000000000000000" pitchFamily="2" charset="0"/>
              </a:rPr>
              <a:t>student_name</a:t>
            </a:r>
            <a:endParaRPr lang="en-US" altLang="en-US" sz="2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2651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5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5259</TotalTime>
  <Words>339</Words>
  <Application>Microsoft Office PowerPoint</Application>
  <PresentationFormat>On-screen Show (4:3)</PresentationFormat>
  <Paragraphs>89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Bell MT</vt:lpstr>
      <vt:lpstr>Calibri</vt:lpstr>
      <vt:lpstr>Calibri Light</vt:lpstr>
      <vt:lpstr>Nikosh</vt:lpstr>
      <vt:lpstr>NikoshBAN</vt:lpstr>
      <vt:lpstr>Open Sauce</vt:lpstr>
      <vt:lpstr>Vrinda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Hp</cp:lastModifiedBy>
  <cp:revision>96</cp:revision>
  <dcterms:created xsi:type="dcterms:W3CDTF">2020-09-27T07:19:49Z</dcterms:created>
  <dcterms:modified xsi:type="dcterms:W3CDTF">2025-08-01T04:46:33Z</dcterms:modified>
</cp:coreProperties>
</file>